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1"/>
  </p:notesMasterIdLst>
  <p:handoutMasterIdLst>
    <p:handoutMasterId r:id="rId92"/>
  </p:handoutMasterIdLst>
  <p:sldIdLst>
    <p:sldId id="256" r:id="rId2"/>
    <p:sldId id="317" r:id="rId3"/>
    <p:sldId id="287" r:id="rId4"/>
    <p:sldId id="318" r:id="rId5"/>
    <p:sldId id="312" r:id="rId6"/>
    <p:sldId id="316" r:id="rId7"/>
    <p:sldId id="319" r:id="rId8"/>
    <p:sldId id="320" r:id="rId9"/>
    <p:sldId id="321" r:id="rId10"/>
    <p:sldId id="322" r:id="rId11"/>
    <p:sldId id="323" r:id="rId12"/>
    <p:sldId id="324" r:id="rId13"/>
    <p:sldId id="325" r:id="rId14"/>
    <p:sldId id="327" r:id="rId15"/>
    <p:sldId id="313" r:id="rId16"/>
    <p:sldId id="328" r:id="rId17"/>
    <p:sldId id="329" r:id="rId18"/>
    <p:sldId id="330" r:id="rId19"/>
    <p:sldId id="331" r:id="rId20"/>
    <p:sldId id="334" r:id="rId21"/>
    <p:sldId id="335" r:id="rId22"/>
    <p:sldId id="337" r:id="rId23"/>
    <p:sldId id="338" r:id="rId24"/>
    <p:sldId id="339" r:id="rId25"/>
    <p:sldId id="340" r:id="rId26"/>
    <p:sldId id="341" r:id="rId27"/>
    <p:sldId id="342" r:id="rId28"/>
    <p:sldId id="343" r:id="rId29"/>
    <p:sldId id="361" r:id="rId30"/>
    <p:sldId id="368" r:id="rId31"/>
    <p:sldId id="367" r:id="rId32"/>
    <p:sldId id="346" r:id="rId33"/>
    <p:sldId id="348" r:id="rId34"/>
    <p:sldId id="350" r:id="rId35"/>
    <p:sldId id="349" r:id="rId36"/>
    <p:sldId id="352" r:id="rId37"/>
    <p:sldId id="351" r:id="rId38"/>
    <p:sldId id="353" r:id="rId39"/>
    <p:sldId id="354" r:id="rId40"/>
    <p:sldId id="356" r:id="rId41"/>
    <p:sldId id="355" r:id="rId42"/>
    <p:sldId id="357" r:id="rId43"/>
    <p:sldId id="358" r:id="rId44"/>
    <p:sldId id="332" r:id="rId45"/>
    <p:sldId id="369" r:id="rId46"/>
    <p:sldId id="370" r:id="rId47"/>
    <p:sldId id="371" r:id="rId48"/>
    <p:sldId id="372" r:id="rId49"/>
    <p:sldId id="373" r:id="rId50"/>
    <p:sldId id="384" r:id="rId51"/>
    <p:sldId id="385" r:id="rId52"/>
    <p:sldId id="386" r:id="rId53"/>
    <p:sldId id="344" r:id="rId54"/>
    <p:sldId id="363" r:id="rId55"/>
    <p:sldId id="362" r:id="rId56"/>
    <p:sldId id="364" r:id="rId57"/>
    <p:sldId id="376" r:id="rId58"/>
    <p:sldId id="377" r:id="rId59"/>
    <p:sldId id="366" r:id="rId60"/>
    <p:sldId id="378" r:id="rId61"/>
    <p:sldId id="379" r:id="rId62"/>
    <p:sldId id="375" r:id="rId63"/>
    <p:sldId id="380" r:id="rId64"/>
    <p:sldId id="381" r:id="rId65"/>
    <p:sldId id="382" r:id="rId66"/>
    <p:sldId id="383" r:id="rId67"/>
    <p:sldId id="374" r:id="rId68"/>
    <p:sldId id="387" r:id="rId69"/>
    <p:sldId id="388" r:id="rId70"/>
    <p:sldId id="389" r:id="rId71"/>
    <p:sldId id="391" r:id="rId72"/>
    <p:sldId id="393" r:id="rId73"/>
    <p:sldId id="394" r:id="rId74"/>
    <p:sldId id="395" r:id="rId75"/>
    <p:sldId id="396" r:id="rId76"/>
    <p:sldId id="397" r:id="rId77"/>
    <p:sldId id="398" r:id="rId78"/>
    <p:sldId id="399" r:id="rId79"/>
    <p:sldId id="400" r:id="rId80"/>
    <p:sldId id="401" r:id="rId81"/>
    <p:sldId id="402" r:id="rId82"/>
    <p:sldId id="403" r:id="rId83"/>
    <p:sldId id="404" r:id="rId84"/>
    <p:sldId id="405" r:id="rId85"/>
    <p:sldId id="406" r:id="rId86"/>
    <p:sldId id="407" r:id="rId87"/>
    <p:sldId id="408" r:id="rId88"/>
    <p:sldId id="409" r:id="rId89"/>
    <p:sldId id="390" r:id="rId9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72" userDrawn="1">
          <p15:clr>
            <a:srgbClr val="A4A3A4"/>
          </p15:clr>
        </p15:guide>
        <p15:guide id="3" orient="horz" pos="2845" userDrawn="1">
          <p15:clr>
            <a:srgbClr val="A4A3A4"/>
          </p15:clr>
        </p15:guide>
        <p15:guide id="4" orient="horz" pos="2573" userDrawn="1">
          <p15:clr>
            <a:srgbClr val="A4A3A4"/>
          </p15:clr>
        </p15:guide>
        <p15:guide id="5" orient="horz" pos="66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DE583E-8DB5-B977-CC6E-A475964E3AE2}" name="Simon Chiaroni" initials="SC" userId="S::schiaroni@cognitioneducation.com::2bd59525-0dce-4aeb-ad1e-11f4d91cd93e" providerId="AD"/>
  <p188:author id="{40E08756-1D71-6428-A719-613F05FA3345}" name="Dannelle Betts" initials="DB" userId="Dannelle Betts" providerId="None"/>
  <p188:author id="{F726D4D3-1D49-5AF1-094D-B80C286744FD}" name="Kate Dreaver" initials="KD" userId="7a1a0a06be10e152"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Wilson" initials="SW" lastIdx="3" clrIdx="0">
    <p:extLst>
      <p:ext uri="{19B8F6BF-5375-455C-9EA6-DF929625EA0E}">
        <p15:presenceInfo xmlns:p15="http://schemas.microsoft.com/office/powerpoint/2012/main" userId="S::swilson@cognitioneducation.com::481dce1a-929e-4251-b42d-ddf1f88225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42279"/>
    <a:srgbClr val="D7D6E3"/>
    <a:srgbClr val="BEBCD8"/>
    <a:srgbClr val="4CB2C5"/>
    <a:srgbClr val="575296"/>
    <a:srgbClr val="DEF1F3"/>
    <a:srgbClr val="53AAB6"/>
    <a:srgbClr val="E1E6EC"/>
    <a:srgbClr val="FF6600"/>
    <a:srgbClr val="AB48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6" autoAdjust="0"/>
    <p:restoredTop sz="65986" autoAdjust="0"/>
  </p:normalViewPr>
  <p:slideViewPr>
    <p:cSldViewPr snapToGrid="0">
      <p:cViewPr varScale="1">
        <p:scale>
          <a:sx n="99" d="100"/>
          <a:sy n="99" d="100"/>
        </p:scale>
        <p:origin x="2168" y="184"/>
      </p:cViewPr>
      <p:guideLst>
        <p:guide orient="horz" pos="1620"/>
        <p:guide pos="272"/>
        <p:guide orient="horz" pos="2845"/>
        <p:guide orient="horz" pos="2573"/>
        <p:guide orient="horz" pos="667"/>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111" d="100"/>
          <a:sy n="111" d="100"/>
        </p:scale>
        <p:origin x="4880"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 Id="rId9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3F50A3-773A-264C-8703-C283104EB3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95DAFCE-0603-BE4F-95ED-C3ED72ABC5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177D07-ED5F-3741-A7CE-D6FB0EFC6AED}" type="datetimeFigureOut">
              <a:rPr lang="en-US" smtClean="0"/>
              <a:t>10/19/23</a:t>
            </a:fld>
            <a:endParaRPr lang="en-US"/>
          </a:p>
        </p:txBody>
      </p:sp>
      <p:sp>
        <p:nvSpPr>
          <p:cNvPr id="4" name="Footer Placeholder 3">
            <a:extLst>
              <a:ext uri="{FF2B5EF4-FFF2-40B4-BE49-F238E27FC236}">
                <a16:creationId xmlns:a16="http://schemas.microsoft.com/office/drawing/2014/main" id="{445906E1-2EB6-664F-8C80-8A1CC708AF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35B0E7-E431-6E4D-8177-F9C50D5249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EFFB82-9700-F544-B498-4CEF608AB83E}" type="slidenum">
              <a:rPr lang="en-US" smtClean="0"/>
              <a:t>‹#›</a:t>
            </a:fld>
            <a:endParaRPr lang="en-US"/>
          </a:p>
        </p:txBody>
      </p:sp>
    </p:spTree>
    <p:extLst>
      <p:ext uri="{BB962C8B-B14F-4D97-AF65-F5344CB8AC3E}">
        <p14:creationId xmlns:p14="http://schemas.microsoft.com/office/powerpoint/2010/main" val="945974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9E8A5-AF9E-4D5A-923D-9D7CDF630A09}" type="datetimeFigureOut">
              <a:rPr lang="en-NZ" smtClean="0"/>
              <a:t>19/10/23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1C79A-154A-4D4A-B65B-FB44557ADAB5}" type="slidenum">
              <a:rPr lang="en-NZ" smtClean="0"/>
              <a:t>‹#›</a:t>
            </a:fld>
            <a:endParaRPr lang="en-NZ"/>
          </a:p>
        </p:txBody>
      </p:sp>
    </p:spTree>
    <p:extLst>
      <p:ext uri="{BB962C8B-B14F-4D97-AF65-F5344CB8AC3E}">
        <p14:creationId xmlns:p14="http://schemas.microsoft.com/office/powerpoint/2010/main" val="128748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ducationcounts.govt.nz/statistics/attendanc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education.govt.nz/our-work/overall-strategies-and-policies/attendance-and-engagement-strategy/"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ewhariki.tki.org.nz/en/leadership/kaiako-support-for-learning-from-home/how-are-you/"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ero.govt.nz/sites/default/files/2021-05/Wellbeing%20for%20success%20a%20resource%20for%20schools.pdf" TargetMode="External"/><Relationship Id="rId4" Type="http://schemas.openxmlformats.org/officeDocument/2006/relationships/hyperlink" Target="https://akojournal.org.nz/2021/05/03/te-whare-tapa-wha/"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b4l.tki.org.nz/Check-Connec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pb4l.tki.org.nz/"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hepikorua.education.govt.nz/he-pikorua/"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hepikorua.education.govt.nz/our-principles/"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hepikorua-prod-storagestack-assetstorages3bucket-1dupxbef0nyh2.s3.ap-southeast-2.amazonaws.com/public/updates/He-Pikorua-Table-Talker-for-print-April-2022.pdf"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These slides are intended to help induct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(mentors) and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(coordinators) into Check &amp; Connect: Te Hononga. They are organised into four parts / sessions, each with a suggested audience and learning intentions. However, you are encouraged to use the slides flexibly, selecting slides that suit your purpose and the people with whom you are working, and organising them as you see fit. You can also edit and add to individual slides. </a:t>
            </a:r>
          </a:p>
          <a:p>
            <a:pPr marL="0" lv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 four sections are:</a:t>
            </a:r>
          </a:p>
          <a:p>
            <a:pPr marL="742950" lvl="1"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Section 1: A joint introductory session for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kaiurungi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Section 2: A further session for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kaiurungi</a:t>
            </a: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Sections 3 &amp; 4: Two further sessions for kaihoe.</a:t>
            </a:r>
          </a:p>
          <a:p>
            <a:pPr marL="742950" lvl="1" indent="-285750">
              <a:lnSpc>
                <a:spcPts val="1600"/>
              </a:lnSpc>
              <a:spcAft>
                <a:spcPts val="400"/>
              </a:spcAft>
              <a:buFont typeface="Arial" panose="020B0604020202020204" pitchFamily="34" charset="0"/>
              <a:buChar char="•"/>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ts val="1600"/>
              </a:lnSpc>
              <a:spcBef>
                <a:spcPts val="0"/>
              </a:spcBef>
              <a:spcAft>
                <a:spcPts val="400"/>
              </a:spcAft>
              <a:buClrTx/>
              <a:buSzTx/>
              <a:buFont typeface="Arial" panose="020B0604020202020204" pitchFamily="34" charset="0"/>
              <a:buNone/>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In each section, at least one video is used in an activity. The videos require an internet/wi-fi connection with good bandwidth to play. If this isn’t available, you’ll need to download the videos you require ahead of time from </a:t>
            </a:r>
            <a:r>
              <a:rPr lang="en-NZ" sz="1200" u="none" dirty="0">
                <a:solidFill>
                  <a:srgbClr val="0563C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https://pb4l.tki.org.nz/Check-Connect.</a:t>
            </a:r>
          </a:p>
          <a:p>
            <a:pPr marL="0" marR="0" lvl="0" indent="0" algn="l" defTabSz="914400" rtl="0" eaLnBrk="1" fontAlgn="auto" latinLnBrk="0" hangingPunct="1">
              <a:lnSpc>
                <a:spcPts val="1600"/>
              </a:lnSpc>
              <a:spcBef>
                <a:spcPts val="0"/>
              </a:spcBef>
              <a:spcAft>
                <a:spcPts val="400"/>
              </a:spcAft>
              <a:buClrTx/>
              <a:buSzTx/>
              <a:buFont typeface="Arial" panose="020B0604020202020204" pitchFamily="34" charset="0"/>
              <a:buNone/>
              <a:tabLst/>
              <a:defRPr/>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28600" lvl="0" indent="-228600">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Set the tone for each session by ensuring the comfort of participants and showing them respect and consideration. That includes:</a:t>
            </a:r>
          </a:p>
          <a:p>
            <a:pPr marL="742950" lvl="1"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communicating clearly about where and when you will meet</a:t>
            </a:r>
          </a:p>
          <a:p>
            <a:pPr marL="742950" lvl="1"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ensuring the venue is comfortable and accessible</a:t>
            </a:r>
          </a:p>
          <a:p>
            <a:pPr marL="742950" lvl="1"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learning about and addressing any personal needs (e.g., regarding childcare and transport)</a:t>
            </a:r>
          </a:p>
          <a:p>
            <a:pPr marL="742950" lvl="1"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having the resources you need ready for use; these include activity sheets, sticky notes, large sheets of paper, marker pens, and biros</a:t>
            </a:r>
          </a:p>
          <a:p>
            <a:pPr marL="742950" lvl="1"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letting people know where the toilets are and what to do in an emergency</a:t>
            </a:r>
          </a:p>
          <a:p>
            <a:pPr marL="742950" lvl="1"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opening proceedings with a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karakia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timatanga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belonging to the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hau</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kāinga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(home people) </a:t>
            </a:r>
          </a:p>
          <a:p>
            <a:pPr marL="742950" lvl="1"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sharing kai and saying a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karakia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kai before eating</a:t>
            </a:r>
          </a:p>
          <a:p>
            <a:pPr marL="742950" lvl="1"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sticking to the time allowed</a:t>
            </a:r>
          </a:p>
          <a:p>
            <a:pPr marL="742950" lvl="1"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visibly recording any questions or ideas that cannot be immediately addressed</a:t>
            </a:r>
          </a:p>
          <a:p>
            <a:pPr marL="742950" lvl="1"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ensuring everybody has a copy of the manual and regularly referencing it so that they become familiar with its contents and the degree of guidance provided.  </a:t>
            </a:r>
          </a:p>
        </p:txBody>
      </p:sp>
      <p:sp>
        <p:nvSpPr>
          <p:cNvPr id="4" name="Slide Number Placeholder 3"/>
          <p:cNvSpPr>
            <a:spLocks noGrp="1"/>
          </p:cNvSpPr>
          <p:nvPr>
            <p:ph type="sldNum" sz="quarter" idx="5"/>
          </p:nvPr>
        </p:nvSpPr>
        <p:spPr/>
        <p:txBody>
          <a:bodyPr/>
          <a:lstStyle/>
          <a:p>
            <a:fld id="{9581C79A-154A-4D4A-B65B-FB44557ADAB5}" type="slidenum">
              <a:rPr lang="en-NZ" smtClean="0"/>
              <a:t>1</a:t>
            </a:fld>
            <a:endParaRPr lang="en-NZ"/>
          </a:p>
        </p:txBody>
      </p:sp>
    </p:spTree>
    <p:extLst>
      <p:ext uri="{BB962C8B-B14F-4D97-AF65-F5344CB8AC3E}">
        <p14:creationId xmlns:p14="http://schemas.microsoft.com/office/powerpoint/2010/main" val="932821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Check &amp; Connect: Te Hononga has a strong emphasis on working collaboratively with ākonga and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strengthen </a:t>
            </a:r>
            <a:r>
              <a:rPr lang="en-NZ" sz="2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ā</a:t>
            </a:r>
            <a:r>
              <a:rPr lang="en-NZ" sz="2800" b="0" dirty="0"/>
              <a:t>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engagement with education. This means it aligns well with the principles of Te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Tiriti</a:t>
            </a:r>
            <a:r>
              <a:rPr lang="en-NZ" sz="1800" dirty="0">
                <a:effectLst/>
                <a:latin typeface="Calibri" panose="020F0502020204030204" pitchFamily="34" charset="0"/>
                <a:ea typeface="Calibri" panose="020F0502020204030204" pitchFamily="34" charset="0"/>
                <a:cs typeface="Times New Roman" panose="02020603050405020304" pitchFamily="18" charset="0"/>
              </a:rPr>
              <a:t> – partnership, protection, and participation.</a:t>
            </a:r>
          </a:p>
          <a:p>
            <a:pPr marL="285750" indent="-285750">
              <a:lnSpc>
                <a:spcPts val="1600"/>
              </a:lnSpc>
              <a:buFont typeface="Arial" panose="020B0604020202020204" pitchFamily="34" charset="0"/>
              <a:buChar char="•"/>
            </a:pP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Partnership: </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requires</a:t>
            </a: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working with iwi,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communities to enable ākonga to achieve educational success. Whanaungatanga is at the core of Check &amp; Connect: Te Hononga. Caring, trained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(mentors) develop trusting relationships with the </a:t>
            </a:r>
            <a:r>
              <a:rPr lang="en-NZ" sz="1800" b="0" dirty="0">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those around them to understand what success looks like and how to achieve it. </a:t>
            </a:r>
          </a:p>
          <a:p>
            <a:pPr marL="285750" indent="-285750">
              <a:lnSpc>
                <a:spcPts val="1600"/>
              </a:lnSpc>
              <a:spcAft>
                <a:spcPts val="400"/>
              </a:spcAft>
              <a:buFont typeface="Arial" panose="020B0604020202020204" pitchFamily="34" charset="0"/>
              <a:buChar char="•"/>
            </a:pP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Protection</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requires the understanding, respect, and support of Māori concepts, values, and practices. Check &amp; Connect: Te Hononga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work with ākonga in the home, school, and community to strengthen their connection to school.</a:t>
            </a:r>
          </a:p>
          <a:p>
            <a:pPr marL="285750" indent="-285750">
              <a:buFont typeface="Arial" panose="020B0604020202020204" pitchFamily="34" charset="0"/>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Participation: </a:t>
            </a:r>
            <a:r>
              <a:rPr lang="en-NZ" sz="1800" dirty="0">
                <a:effectLst/>
                <a:latin typeface="Calibri" panose="020F0502020204030204" pitchFamily="34" charset="0"/>
                <a:ea typeface="Calibri" panose="020F0502020204030204" pitchFamily="34" charset="0"/>
                <a:cs typeface="Times New Roman" panose="02020603050405020304" pitchFamily="18" charset="0"/>
              </a:rPr>
              <a:t>requires that Māori be involved in decision making, planning, development, and delivery. Ākonga and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are actively involved in setting goals and giving and receiving feedback. By actively participating in authentic learning, ākonga gain a sense of belonging that reduces their chances of non-attendance and increases the chances of educational success.</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10</a:t>
            </a:fld>
            <a:endParaRPr lang="en-NZ"/>
          </a:p>
        </p:txBody>
      </p:sp>
    </p:spTree>
    <p:extLst>
      <p:ext uri="{BB962C8B-B14F-4D97-AF65-F5344CB8AC3E}">
        <p14:creationId xmlns:p14="http://schemas.microsoft.com/office/powerpoint/2010/main" val="2444868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Share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following information, which is sourced from the Education Counts Attendance page and the Ministry of Education’s Attendance and Engagement Strategy (June 2022). </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Term 1 2023, the percentage of ākonga who attended school more than 90% of the time had dropped to 59.5%. In contrast, the rate in Term 1 2019 was 72.8%. The Covid pandemic has significantly impacted on attendance. </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fewer days an </a:t>
            </a:r>
            <a:r>
              <a:rPr lang="en-NZ" sz="2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ā</a:t>
            </a:r>
            <a:r>
              <a:rPr lang="en-NZ" sz="2800" b="0" dirty="0"/>
              <a:t>konga </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attends school, the more likely their lower attendance is to impact negatively on their wellbeing.</a:t>
            </a:r>
          </a:p>
          <a:p>
            <a:pPr marL="342900" lvl="0" indent="-342900">
              <a:lnSpc>
                <a:spcPts val="1600"/>
              </a:lnSpc>
              <a:buFont typeface="Symbol" pitchFamily="2" charset="2"/>
              <a:buChar char=""/>
            </a:pPr>
            <a:r>
              <a:rPr lang="en-NZ" sz="2800" dirty="0"/>
              <a:t>Ākonga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reports of skipping school predict worse average outcomes relating to schoolwork-related anxiety, sense of belonging, bullying, racism, and motivation. In every case, ākonga who report skipping no days of school report the best wellbeing outcomes.</a:t>
            </a:r>
          </a:p>
          <a:p>
            <a:pPr marL="342900" lvl="0" indent="-342900">
              <a:lnSpc>
                <a:spcPts val="1600"/>
              </a:lnSpc>
              <a:spcAft>
                <a:spcPts val="400"/>
              </a:spcAft>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Attendance is clearly linked to levels of student attainment for secondary ākonga. Recent research shows that each additional half-day absence from school predicts a consistent reduction in the number of NCEA credits an </a:t>
            </a:r>
            <a:r>
              <a:rPr lang="en-N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ā</a:t>
            </a:r>
            <a:r>
              <a:rPr lang="en-NZ" sz="2800" dirty="0"/>
              <a:t>konga </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subsequently attains. There is no “safe” level of non-attendance.</a:t>
            </a:r>
          </a:p>
          <a:p>
            <a:pPr marL="0" lvl="0" indent="0">
              <a:lnSpc>
                <a:spcPts val="1600"/>
              </a:lnSpc>
              <a:spcAft>
                <a:spcPts val="400"/>
              </a:spcAft>
              <a:buFont typeface="Symbol" pitchFamily="2" charset="2"/>
              <a:buNone/>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lvl="0" indent="0">
              <a:lnSpc>
                <a:spcPts val="1600"/>
              </a:lnSpc>
              <a:spcAft>
                <a:spcPts val="400"/>
              </a:spcAft>
              <a:buFont typeface="Symbol" pitchFamily="2" charset="2"/>
              <a:buNone/>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further information, go to:</a:t>
            </a:r>
          </a:p>
          <a:p>
            <a:pPr marL="285750" lvl="0" indent="-285750">
              <a:lnSpc>
                <a:spcPts val="1600"/>
              </a:lnSpc>
              <a:spcAft>
                <a:spcPts val="400"/>
              </a:spcAft>
              <a:buFont typeface="Arial" panose="020B0604020202020204" pitchFamily="34" charset="0"/>
              <a:buChar char="•"/>
            </a:pPr>
            <a:r>
              <a:rPr lang="en-NZ" sz="2800" dirty="0">
                <a:hlinkClick r:id="rId3"/>
              </a:rPr>
              <a:t>Attendance | Education Counts</a:t>
            </a:r>
            <a:endParaRPr lang="en-NZ" sz="2800" dirty="0"/>
          </a:p>
          <a:p>
            <a:pPr marL="285750" lvl="0" indent="-285750">
              <a:lnSpc>
                <a:spcPts val="1600"/>
              </a:lnSpc>
              <a:spcAft>
                <a:spcPts val="400"/>
              </a:spcAft>
              <a:buFont typeface="Arial" panose="020B0604020202020204" pitchFamily="34" charset="0"/>
              <a:buChar char="•"/>
            </a:pPr>
            <a:r>
              <a:rPr lang="en-US" sz="4000" dirty="0">
                <a:hlinkClick r:id="rId4"/>
              </a:rPr>
              <a:t>Attendance and Engagement Strategy – Education in New Zealand</a:t>
            </a:r>
            <a:endParaRPr lang="en-NZ" sz="2800" dirty="0"/>
          </a:p>
          <a:p>
            <a:pPr marL="285750" lvl="0" indent="-285750">
              <a:lnSpc>
                <a:spcPts val="1600"/>
              </a:lnSpc>
              <a:spcAft>
                <a:spcPts val="400"/>
              </a:spcAft>
              <a:buFont typeface="Arial" panose="020B0604020202020204" pitchFamily="34" charset="0"/>
              <a:buChar char="•"/>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11</a:t>
            </a:fld>
            <a:endParaRPr lang="en-NZ"/>
          </a:p>
        </p:txBody>
      </p:sp>
    </p:spTree>
    <p:extLst>
      <p:ext uri="{BB962C8B-B14F-4D97-AF65-F5344CB8AC3E}">
        <p14:creationId xmlns:p14="http://schemas.microsoft.com/office/powerpoint/2010/main" val="3238051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information below. You might use the links in the PowerPoint to show people where to find more information. Your main purpose is to communicate:</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there is a shared vision</a:t>
            </a:r>
          </a:p>
          <a:p>
            <a:pPr marL="342900" lvl="0" indent="-342900">
              <a:lnSpc>
                <a:spcPts val="1600"/>
              </a:lnSpc>
              <a:spcAft>
                <a:spcPts val="400"/>
              </a:spcAft>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there is coherence, with different parts of the education and social development sectors all working towards that vision. </a:t>
            </a:r>
          </a:p>
          <a:p>
            <a:pPr marL="342900" lvl="0" indent="-342900">
              <a:lnSpc>
                <a:spcPts val="1600"/>
              </a:lnSpc>
              <a:spcAft>
                <a:spcPts val="400"/>
              </a:spcAft>
              <a:buFont typeface="Symbol" pitchFamily="2" charset="2"/>
              <a:buChar char=""/>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Check &amp; Connect: Te Hononga is:</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 of the Positive Behaviour for Learning (PB4L) suite of initiatives that support </a:t>
            </a:r>
            <a:r>
              <a:rPr lang="en-NZ" sz="2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ā</a:t>
            </a:r>
            <a:r>
              <a:rPr lang="en-NZ" sz="2800" b="0" dirty="0"/>
              <a:t>konga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wellbeing and learning </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 example of a Tier Two intervention – one that offers targeted support to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mokopuna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educators.</a:t>
            </a:r>
          </a:p>
          <a:p>
            <a:pPr marL="457200" indent="-22860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Check &amp; Connect: Te Hononga is intended to ensure that ākonga feel valued and that they belong. These priorities are shared with:</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Statement of National Education and Learning Priorities (NELP)</a:t>
            </a:r>
          </a:p>
          <a:p>
            <a:pPr marL="342900" lvl="0" indent="-342900">
              <a:lnSpc>
                <a:spcPts val="1600"/>
              </a:lnSpc>
              <a:buFont typeface="Symbol" pitchFamily="2" charset="2"/>
              <a:buChar char=""/>
            </a:pPr>
            <a:r>
              <a:rPr lang="en-NZ" sz="2800" b="0" dirty="0">
                <a:solidFill>
                  <a:srgbClr val="000000"/>
                </a:solidFill>
                <a:effectLst/>
                <a:ea typeface="Times New Roman" panose="02020603050405020304" pitchFamily="18" charset="0"/>
                <a:cs typeface="Calibri" panose="020F0502020204030204" pitchFamily="34" charset="0"/>
              </a:rPr>
              <a:t>the Ministry of Education’s Attendance and Engagement Strategy</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 Hikitia, the Māori Education Strategy.</a:t>
            </a:r>
          </a:p>
          <a:p>
            <a:pPr marL="342900" lvl="0" indent="-342900">
              <a:lnSpc>
                <a:spcPts val="1600"/>
              </a:lnSpc>
              <a:spcAft>
                <a:spcPts val="400"/>
              </a:spcAft>
              <a:buFont typeface="Symbol" pitchFamily="2" charset="2"/>
              <a:buChar char=""/>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Through taking part in Check &amp; Connect: Te Hononga, you are helping to achieve the vision of the </a:t>
            </a:r>
            <a:r>
              <a:rPr lang="en-NZ" sz="1800" i="1" dirty="0">
                <a:effectLst/>
                <a:latin typeface="Calibri" panose="020F0502020204030204" pitchFamily="34" charset="0"/>
                <a:ea typeface="Calibri" panose="020F0502020204030204" pitchFamily="34" charset="0"/>
                <a:cs typeface="Times New Roman" panose="02020603050405020304" pitchFamily="18" charset="0"/>
              </a:rPr>
              <a:t>Government’s Child and Youth Wellbeing Strategy </a:t>
            </a:r>
            <a:r>
              <a:rPr lang="en-NZ" sz="1800" i="0" dirty="0">
                <a:effectLst/>
                <a:latin typeface="Calibri" panose="020F0502020204030204" pitchFamily="34" charset="0"/>
                <a:ea typeface="Calibri" panose="020F0502020204030204" pitchFamily="34" charset="0"/>
                <a:cs typeface="Times New Roman" panose="02020603050405020304" pitchFamily="18" charset="0"/>
              </a:rPr>
              <a:t>[discussed in the next slide].</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See the Manual, page 5 and pages 9–11.</a:t>
            </a:r>
          </a:p>
        </p:txBody>
      </p:sp>
      <p:sp>
        <p:nvSpPr>
          <p:cNvPr id="4" name="Slide Number Placeholder 3"/>
          <p:cNvSpPr>
            <a:spLocks noGrp="1"/>
          </p:cNvSpPr>
          <p:nvPr>
            <p:ph type="sldNum" sz="quarter" idx="5"/>
          </p:nvPr>
        </p:nvSpPr>
        <p:spPr/>
        <p:txBody>
          <a:bodyPr/>
          <a:lstStyle/>
          <a:p>
            <a:fld id="{9581C79A-154A-4D4A-B65B-FB44557ADAB5}" type="slidenum">
              <a:rPr lang="en-NZ" smtClean="0"/>
              <a:t>12</a:t>
            </a:fld>
            <a:endParaRPr lang="en-NZ"/>
          </a:p>
        </p:txBody>
      </p:sp>
    </p:spTree>
    <p:extLst>
      <p:ext uri="{BB962C8B-B14F-4D97-AF65-F5344CB8AC3E}">
        <p14:creationId xmlns:p14="http://schemas.microsoft.com/office/powerpoint/2010/main" val="828097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Regular school attendance is one of the indicators in the Child and Youth Wellbeing Strategy. The Strategy states: </a:t>
            </a:r>
            <a:r>
              <a:rPr lang="en-NZ" sz="1800" i="1" dirty="0">
                <a:effectLst/>
                <a:latin typeface="Calibri" panose="020F0502020204030204" pitchFamily="34" charset="0"/>
                <a:ea typeface="Calibri" panose="020F0502020204030204" pitchFamily="34" charset="0"/>
                <a:cs typeface="Times New Roman" panose="02020603050405020304" pitchFamily="18" charset="0"/>
              </a:rPr>
              <a:t>Regular attendance at school is not only compulsory for students aged 6–16, but it also significantly improves wellbeing.</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Strategy </a:t>
            </a:r>
            <a:r>
              <a:rPr lang="en-NZ" sz="1800" dirty="0">
                <a:effectLst/>
                <a:latin typeface="Calibri" panose="020F0502020204030204" pitchFamily="34" charset="0"/>
                <a:ea typeface="Calibri" panose="020F0502020204030204" pitchFamily="34" charset="0"/>
                <a:cs typeface="Times New Roman" panose="02020603050405020304" pitchFamily="18" charset="0"/>
              </a:rPr>
              <a:t>also states that:</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Every child has the right to education; it is essential for the development of human potential</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Ākonga who are absent from class have an increased risk of alienation from the education system</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Sustained absence can lead to significantly diminished opportunities later in life</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Longitudinal studies have found absence from school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be a strong predictor of violence later in life, and anticipatory of delinquency, substance abuse, suicidal risk, unemployment, and early parenting. There is considerable concern surrounding the links between truancy and crime.</a:t>
            </a:r>
          </a:p>
          <a:p>
            <a:pPr marL="457200" indent="-228600">
              <a:lnSpc>
                <a:spcPts val="1600"/>
              </a:lnSpc>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26695" marR="0" lvl="0" indent="-226695" algn="l" defTabSz="914400" rtl="0" eaLnBrk="1" fontAlgn="auto" latinLnBrk="0" hangingPunct="1">
              <a:lnSpc>
                <a:spcPts val="1600"/>
              </a:lnSpc>
              <a:spcBef>
                <a:spcPts val="0"/>
              </a:spcBef>
              <a:spcAft>
                <a:spcPts val="400"/>
              </a:spcAft>
              <a:buClrTx/>
              <a:buSzTx/>
              <a:buFontTx/>
              <a:buNone/>
              <a:tabLst/>
              <a:defRP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See: </a:t>
            </a:r>
            <a:r>
              <a:rPr lang="en-NZ" sz="2800" dirty="0">
                <a:effectLst/>
                <a:latin typeface="Minion Pro" panose="02040503050201020203" pitchFamily="18" charset="0"/>
              </a:rPr>
              <a:t>Child and Youth Wellbeing Department of the Prime Minster and Cabinet </a:t>
            </a:r>
            <a:r>
              <a:rPr lang="en-NZ" sz="1800" u="non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(www.childyouthwellbeing.govt.nz/measuring-success/indicators/regular-school-attendance)</a:t>
            </a:r>
          </a:p>
        </p:txBody>
      </p:sp>
      <p:sp>
        <p:nvSpPr>
          <p:cNvPr id="4" name="Slide Number Placeholder 3"/>
          <p:cNvSpPr>
            <a:spLocks noGrp="1"/>
          </p:cNvSpPr>
          <p:nvPr>
            <p:ph type="sldNum" sz="quarter" idx="5"/>
          </p:nvPr>
        </p:nvSpPr>
        <p:spPr/>
        <p:txBody>
          <a:bodyPr/>
          <a:lstStyle/>
          <a:p>
            <a:fld id="{9581C79A-154A-4D4A-B65B-FB44557ADAB5}" type="slidenum">
              <a:rPr lang="en-NZ" smtClean="0"/>
              <a:t>13</a:t>
            </a:fld>
            <a:endParaRPr lang="en-NZ"/>
          </a:p>
        </p:txBody>
      </p:sp>
    </p:spTree>
    <p:extLst>
      <p:ext uri="{BB962C8B-B14F-4D97-AF65-F5344CB8AC3E}">
        <p14:creationId xmlns:p14="http://schemas.microsoft.com/office/powerpoint/2010/main" val="1966917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600"/>
              </a:lnSpc>
              <a:spcBef>
                <a:spcPts val="0"/>
              </a:spcBef>
              <a:spcAft>
                <a:spcPts val="400"/>
              </a:spcAft>
              <a:buClrTx/>
              <a:buSzTx/>
              <a:buFontTx/>
              <a:buNone/>
              <a:tabLst/>
              <a:defRPr/>
            </a:pPr>
            <a:r>
              <a:rPr lang="en-NZ"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Activity</a:t>
            </a: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This activity is intended to provide a sense of the range of ways Check &amp; Connect: Te Hononga can impact on </a:t>
            </a:r>
            <a:r>
              <a:rPr lang="en-NZ" sz="2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ā</a:t>
            </a:r>
            <a:r>
              <a:rPr lang="en-NZ" sz="2800" b="0" dirty="0"/>
              <a:t>konga</a:t>
            </a: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outcomes, taking into account the dimensions of </a:t>
            </a:r>
            <a:r>
              <a:rPr lang="en-NZ" sz="2800" dirty="0">
                <a:solidFill>
                  <a:schemeClr val="tx1"/>
                </a:solidFill>
                <a:effectLst/>
                <a:latin typeface="Minion Pro" panose="02040503050201020203" pitchFamily="18" charset="0"/>
              </a:rPr>
              <a:t>Te Whare Tapa </a:t>
            </a:r>
            <a:r>
              <a:rPr lang="en-NZ" sz="2800" dirty="0" err="1">
                <a:solidFill>
                  <a:schemeClr val="tx1"/>
                </a:solidFill>
                <a:effectLst/>
                <a:latin typeface="Minion Pro" panose="02040503050201020203" pitchFamily="18" charset="0"/>
              </a:rPr>
              <a:t>Whā</a:t>
            </a:r>
            <a:r>
              <a:rPr lang="en-NZ" sz="1800" u="none" dirty="0">
                <a:solidFill>
                  <a:schemeClr val="tx1"/>
                </a:solidFill>
                <a:effectLst/>
                <a:latin typeface="Calibri" panose="020F0502020204030204" pitchFamily="34" charset="0"/>
                <a:cs typeface="Times New Roman" panose="02020603050405020304" pitchFamily="18" charset="0"/>
              </a:rPr>
              <a:t>. </a:t>
            </a: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It uses a template, available by clicking on the slide’s ‘Activity resources’ button.</a:t>
            </a:r>
          </a:p>
          <a:p>
            <a:pPr marL="0" marR="0" lvl="0" indent="0" algn="l" defTabSz="914400" rtl="0" eaLnBrk="1" fontAlgn="auto" latinLnBrk="0" hangingPunct="1">
              <a:lnSpc>
                <a:spcPts val="1600"/>
              </a:lnSpc>
              <a:spcBef>
                <a:spcPts val="0"/>
              </a:spcBef>
              <a:spcAft>
                <a:spcPts val="400"/>
              </a:spcAft>
              <a:buClrTx/>
              <a:buSzTx/>
              <a:buFontTx/>
              <a:buNone/>
              <a:tabLst/>
              <a:defRPr/>
            </a:pPr>
            <a:endParaRPr lang="en-NZ" sz="1800" u="sng"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ts val="1600"/>
              </a:lnSpc>
              <a:spcAft>
                <a:spcPts val="400"/>
              </a:spcAft>
            </a:pP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Don’t get too caught up in the template – its purpose is to promote active listening. Move quickly into the opportunity for discussion. </a:t>
            </a:r>
          </a:p>
          <a:p>
            <a:pPr marL="342900" lvl="0" indent="-342900">
              <a:buFont typeface="Times New Roman" panose="02020603050405020304" pitchFamily="18" charset="0"/>
              <a:buAutoNum type="arabicPeriod"/>
            </a:pP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Talk through the dimensions of Te Whare Tapa </a:t>
            </a:r>
            <a:r>
              <a:rPr lang="en-NZ" sz="18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Whā</a:t>
            </a: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taha </a:t>
            </a:r>
            <a:r>
              <a:rPr lang="en-NZ"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tinana</a:t>
            </a:r>
            <a:r>
              <a:rPr lang="en-NZ"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(physical wellbeing), </a:t>
            </a: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taha </a:t>
            </a:r>
            <a:r>
              <a:rPr lang="en-NZ"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hinengaro</a:t>
            </a:r>
            <a:r>
              <a:rPr lang="en-NZ"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(mental and emotional wellbeing), </a:t>
            </a: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taha </a:t>
            </a:r>
            <a:r>
              <a:rPr lang="en-NZ"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wairua</a:t>
            </a:r>
            <a:r>
              <a:rPr lang="en-NZ"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(spiritual wellbeing), and </a:t>
            </a: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taha </a:t>
            </a:r>
            <a:r>
              <a:rPr lang="en-NZ"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whānau</a:t>
            </a:r>
            <a:r>
              <a:rPr lang="en-NZ"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(social wellbeing)</a:t>
            </a:r>
            <a:r>
              <a:rPr lang="en-NZ" sz="1800" dirty="0">
                <a:solidFill>
                  <a:schemeClr val="tx1"/>
                </a:solidFill>
                <a:effectLst/>
                <a:latin typeface="Calibri-Bold"/>
                <a:ea typeface="Calibri" panose="020F0502020204030204" pitchFamily="34" charset="0"/>
                <a:cs typeface="Calibri-Bold"/>
              </a:rPr>
              <a:t>.</a:t>
            </a:r>
            <a:endPar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AutoNum type="arabicPeriod"/>
            </a:pP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Hand out copies of the template and pens. Play the video and have people record what they can hear about the outcomes of Check &amp; Connect: Te Hononga in terms of Te Whare Tapa </a:t>
            </a:r>
            <a:r>
              <a:rPr lang="en-NZ" sz="18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Whā</a:t>
            </a: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buFont typeface="Times New Roman" panose="02020603050405020304" pitchFamily="18" charset="0"/>
              <a:buAutoNum type="arabicPeriod"/>
            </a:pP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Prompt discussion, using the questions on the slide.</a:t>
            </a:r>
          </a:p>
          <a:p>
            <a:pPr marL="342900" lvl="0" indent="-342900">
              <a:buFont typeface="Times New Roman" panose="02020603050405020304" pitchFamily="18" charset="0"/>
              <a:buAutoNum type="arabicPeriod"/>
            </a:pPr>
            <a:endPar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Times New Roman" panose="02020603050405020304" pitchFamily="18" charset="0"/>
              <a:buNone/>
            </a:pP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 additional information and ideas, you could go to:</a:t>
            </a:r>
          </a:p>
          <a:p>
            <a:pPr marL="457200" lvl="0" indent="-457200">
              <a:buFont typeface="Arial" panose="020B0604020202020204" pitchFamily="34" charset="0"/>
              <a:buChar char="•"/>
            </a:pPr>
            <a:r>
              <a:rPr lang="en-US" sz="2800" dirty="0">
                <a:hlinkClick r:id="rId3"/>
              </a:rPr>
              <a:t>How are you? | </a:t>
            </a:r>
            <a:r>
              <a:rPr lang="en-US" sz="2800" dirty="0" err="1">
                <a:hlinkClick r:id="rId3"/>
              </a:rPr>
              <a:t>Te</a:t>
            </a:r>
            <a:r>
              <a:rPr lang="en-US" sz="2800" dirty="0">
                <a:hlinkClick r:id="rId3"/>
              </a:rPr>
              <a:t> Whāriki Online (tki.org.nz)</a:t>
            </a:r>
            <a:endParaRPr lang="en-US" sz="2800" dirty="0"/>
          </a:p>
          <a:p>
            <a:pPr marL="457200" lvl="0" indent="-457200">
              <a:buFont typeface="Arial" panose="020B0604020202020204" pitchFamily="34" charset="0"/>
              <a:buChar char="•"/>
            </a:pPr>
            <a:r>
              <a:rPr lang="en-US" sz="4000" dirty="0" err="1">
                <a:hlinkClick r:id="rId4"/>
              </a:rPr>
              <a:t>Te</a:t>
            </a:r>
            <a:r>
              <a:rPr lang="en-US" sz="4000" dirty="0">
                <a:hlinkClick r:id="rId4"/>
              </a:rPr>
              <a:t> Whare Tapa </a:t>
            </a:r>
            <a:r>
              <a:rPr lang="en-US" sz="4000" dirty="0" err="1">
                <a:hlinkClick r:id="rId4"/>
              </a:rPr>
              <a:t>Whā</a:t>
            </a:r>
            <a:r>
              <a:rPr lang="en-US" sz="4000" dirty="0">
                <a:hlinkClick r:id="rId4"/>
              </a:rPr>
              <a:t> ­– the four sides of wellbeing – AKO (akojournal.org.nz)</a:t>
            </a:r>
            <a:endParaRPr lang="en-US" sz="4000" dirty="0"/>
          </a:p>
          <a:p>
            <a:pPr marL="457200" lvl="0" indent="-457200">
              <a:buFont typeface="Arial" panose="020B0604020202020204" pitchFamily="34" charset="0"/>
              <a:buChar char="•"/>
            </a:pPr>
            <a:r>
              <a:rPr lang="en-US" sz="4000" dirty="0">
                <a:hlinkClick r:id="rId5"/>
              </a:rPr>
              <a:t>Wellbeing for success a resource for schools.pdf (ero.govt.nz)</a:t>
            </a:r>
            <a:endParaRPr lang="en-US" sz="2800" dirty="0"/>
          </a:p>
          <a:p>
            <a:pPr marL="0" lvl="0" indent="0">
              <a:buFont typeface="Times New Roman" panose="02020603050405020304" pitchFamily="18" charset="0"/>
              <a:buNone/>
            </a:pPr>
            <a:endPar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14</a:t>
            </a:fld>
            <a:endParaRPr lang="en-NZ"/>
          </a:p>
        </p:txBody>
      </p:sp>
    </p:spTree>
    <p:extLst>
      <p:ext uri="{BB962C8B-B14F-4D97-AF65-F5344CB8AC3E}">
        <p14:creationId xmlns:p14="http://schemas.microsoft.com/office/powerpoint/2010/main" val="1395627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 </a:t>
            </a:r>
            <a:r>
              <a:rPr lang="en-NZ" sz="1800" dirty="0">
                <a:effectLst/>
                <a:latin typeface="Calibri" panose="020F0502020204030204" pitchFamily="34" charset="0"/>
                <a:ea typeface="Calibri" panose="020F0502020204030204" pitchFamily="34" charset="0"/>
                <a:cs typeface="Times New Roman" panose="02020603050405020304" pitchFamily="18" charset="0"/>
              </a:rPr>
              <a:t>that the success of Check &amp; Connect: Te Hononga depends upon the creation of a system in which people who hold different roles work together to make school a place where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rangatahi</a:t>
            </a:r>
            <a:r>
              <a:rPr lang="en-NZ" sz="1800" dirty="0">
                <a:effectLst/>
                <a:latin typeface="Calibri" panose="020F0502020204030204" pitchFamily="34" charset="0"/>
                <a:ea typeface="Calibri" panose="020F0502020204030204" pitchFamily="34" charset="0"/>
                <a:cs typeface="Times New Roman" panose="02020603050405020304" pitchFamily="18" charset="0"/>
              </a:rPr>
              <a:t> feel they belong, are valued, and want to participate.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Emphasise</a:t>
            </a:r>
            <a:r>
              <a:rPr lang="en-NZ" sz="1800" dirty="0">
                <a:effectLst/>
                <a:latin typeface="Calibri" panose="020F0502020204030204" pitchFamily="34" charset="0"/>
                <a:ea typeface="Calibri" panose="020F0502020204030204" pitchFamily="34" charset="0"/>
                <a:cs typeface="Times New Roman" panose="02020603050405020304" pitchFamily="18" charset="0"/>
              </a:rPr>
              <a:t>: For all of us, our children hold our past and our future. Partnership with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is critical to making Check &amp; Connect: Te Hononga work.</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Refer</a:t>
            </a:r>
            <a:r>
              <a:rPr lang="en-NZ" sz="1800" dirty="0">
                <a:effectLst/>
                <a:latin typeface="Calibri" panose="020F0502020204030204" pitchFamily="34" charset="0"/>
                <a:ea typeface="Calibri" panose="020F0502020204030204" pitchFamily="34" charset="0"/>
                <a:cs typeface="Times New Roman" panose="02020603050405020304" pitchFamily="18" charset="0"/>
              </a:rPr>
              <a:t> participants to pages 14–25 of the manual, which will give them a sense of the different people likely to be involved, and how. Then present this brief overview of the roles. [Note that the roles of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are covered in more depth in the next two slides.]</a:t>
            </a:r>
          </a:p>
          <a:p>
            <a:pPr marL="342900" marR="0" lvl="0" indent="-342900" algn="l" defTabSz="914400" rtl="0" eaLnBrk="1" fontAlgn="auto" latinLnBrk="0" hangingPunct="1">
              <a:lnSpc>
                <a:spcPts val="1600"/>
              </a:lnSpc>
              <a:spcBef>
                <a:spcPts val="0"/>
              </a:spcBef>
              <a:spcAft>
                <a:spcPts val="0"/>
              </a:spcAft>
              <a:buClrTx/>
              <a:buSzTx/>
              <a:buFont typeface="Symbol" pitchFamily="2" charset="2"/>
              <a:buChar char=""/>
              <a:tabLst/>
              <a:defRP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Ākonga and 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are at the heart of Check &amp; Connect: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Hononga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mentors build relationships and share progress with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ts val="1600"/>
              </a:lnSpc>
              <a:buFont typeface="Symbol" pitchFamily="2" charset="2"/>
              <a:buChar char=""/>
            </a:pP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Tumuaki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Principal: responsible for information sharing, advocacy, resourcing, relationship-building</a:t>
            </a:r>
          </a:p>
          <a:p>
            <a:pPr marL="342900" lvl="0" indent="-342900">
              <a:lnSpc>
                <a:spcPts val="1600"/>
              </a:lnSpc>
              <a:buFont typeface="Symbol" pitchFamily="2" charset="2"/>
              <a:buChar char=""/>
            </a:pP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Kaiurungi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Coordinator: oversees implementation and administration and strives to maintain its fidelity</a:t>
            </a:r>
          </a:p>
          <a:p>
            <a:pPr marL="342900" lvl="0" indent="-342900">
              <a:lnSpc>
                <a:spcPts val="1600"/>
              </a:lnSpc>
              <a:buFont typeface="Symbol" pitchFamily="2" charset="2"/>
              <a:buChar char=""/>
            </a:pP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Mentor: the key role in the initiative; works collaboratively, for at least two years, with the ākonga, 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kaiako</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implement strategies that support school engagement and educational success</a:t>
            </a:r>
          </a:p>
          <a:p>
            <a:pPr marL="342900" lvl="0" indent="-342900">
              <a:lnSpc>
                <a:spcPts val="1600"/>
              </a:lnSpc>
              <a:buFont typeface="Symbol" pitchFamily="2" charset="2"/>
              <a:buChar char=""/>
            </a:pP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Kaiārahi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Supervisor: provides ongoing support and guidance for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ts val="1600"/>
              </a:lnSpc>
              <a:buFont typeface="Symbol" pitchFamily="2" charset="2"/>
              <a:buChar char=""/>
            </a:pP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Kaimahi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School staff: share information and ideas; support the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their work, including through their willingness to try new, different approaches that might support a student’s engagement and sense of belonging.</a:t>
            </a:r>
          </a:p>
          <a:p>
            <a:pPr marL="0" lvl="0" indent="0">
              <a:lnSpc>
                <a:spcPts val="1600"/>
              </a:lnSpc>
              <a:spcAft>
                <a:spcPts val="400"/>
              </a:spcAft>
              <a:buFont typeface="Symbol" pitchFamily="2" charset="2"/>
              <a:buNone/>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there are also other supports. These vary but may include your regional Ministry office, Learning Support Coordinators, Resources Teachers: Learning and Behaviour, and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Oranga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Tamariki through Youth Workers in Secondary Schools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YWiSS</a:t>
            </a:r>
            <a:r>
              <a:rPr lang="en-NZ"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9581C79A-154A-4D4A-B65B-FB44557ADAB5}" type="slidenum">
              <a:rPr lang="en-NZ" smtClean="0"/>
              <a:t>15</a:t>
            </a:fld>
            <a:endParaRPr lang="en-NZ"/>
          </a:p>
        </p:txBody>
      </p:sp>
    </p:spTree>
    <p:extLst>
      <p:ext uri="{BB962C8B-B14F-4D97-AF65-F5344CB8AC3E}">
        <p14:creationId xmlns:p14="http://schemas.microsoft.com/office/powerpoint/2010/main" val="956184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Reinforce </a:t>
            </a:r>
            <a:r>
              <a:rPr lang="en-NZ" sz="1800" dirty="0">
                <a:effectLst/>
                <a:latin typeface="Calibri" panose="020F0502020204030204" pitchFamily="34" charset="0"/>
                <a:ea typeface="Calibri" panose="020F0502020204030204" pitchFamily="34" charset="0"/>
                <a:cs typeface="Calibri" panose="020F0502020204030204" pitchFamily="34" charset="0"/>
              </a:rPr>
              <a:t>the fact that the primary task of the </a:t>
            </a:r>
            <a:r>
              <a:rPr lang="en-NZ" sz="1800" dirty="0" err="1">
                <a:effectLst/>
                <a:latin typeface="Calibri" panose="020F0502020204030204" pitchFamily="34" charset="0"/>
                <a:ea typeface="Calibri" panose="020F0502020204030204" pitchFamily="34" charset="0"/>
                <a:cs typeface="Calibri" panose="020F0502020204030204" pitchFamily="34" charset="0"/>
              </a:rPr>
              <a:t>k</a:t>
            </a:r>
            <a:r>
              <a:rPr lang="en-NZ" sz="1800" dirty="0" err="1">
                <a:effectLst/>
                <a:latin typeface="Calibri" panose="020F0502020204030204" pitchFamily="34" charset="0"/>
                <a:ea typeface="Times New Roman" panose="02020603050405020304" pitchFamily="18" charset="0"/>
                <a:cs typeface="Times New Roman" panose="02020603050405020304" pitchFamily="18" charset="0"/>
              </a:rPr>
              <a:t>aiurungi</a:t>
            </a:r>
            <a:r>
              <a:rPr lang="en-NZ" sz="1800" dirty="0">
                <a:effectLst/>
                <a:latin typeface="Calibri" panose="020F0502020204030204" pitchFamily="34" charset="0"/>
                <a:ea typeface="Times New Roman" panose="02020603050405020304" pitchFamily="18" charset="0"/>
                <a:cs typeface="Times New Roman" panose="02020603050405020304" pitchFamily="18" charset="0"/>
              </a:rPr>
              <a:t> (coordinator) is to o</a:t>
            </a:r>
            <a:r>
              <a:rPr lang="en-NZ" sz="1800" dirty="0">
                <a:effectLst/>
                <a:latin typeface="Calibri" panose="020F0502020204030204" pitchFamily="34" charset="0"/>
                <a:ea typeface="Calibri" panose="020F0502020204030204" pitchFamily="34" charset="0"/>
                <a:cs typeface="Times New Roman" panose="02020603050405020304" pitchFamily="18" charset="0"/>
              </a:rPr>
              <a:t>versee the implementation and administration of the initiative and strive to maintain its fidelity.</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Go through the key aspects of the role shown in the table, one by one.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 role of the </a:t>
            </a:r>
            <a:r>
              <a:rPr lang="en-NZ" sz="1800" dirty="0" err="1">
                <a:effectLst/>
                <a:latin typeface="Calibri" panose="020F0502020204030204" pitchFamily="34" charset="0"/>
                <a:ea typeface="Calibri" panose="020F0502020204030204" pitchFamily="34" charset="0"/>
                <a:cs typeface="Calibri" panose="020F0502020204030204" pitchFamily="34" charset="0"/>
              </a:rPr>
              <a:t>k</a:t>
            </a:r>
            <a:r>
              <a:rPr lang="en-NZ" sz="1800" dirty="0" err="1">
                <a:effectLst/>
                <a:latin typeface="Calibri" panose="020F0502020204030204" pitchFamily="34" charset="0"/>
                <a:ea typeface="Times New Roman" panose="02020603050405020304" pitchFamily="18" charset="0"/>
                <a:cs typeface="Times New Roman" panose="02020603050405020304" pitchFamily="18" charset="0"/>
              </a:rPr>
              <a:t>aiurungi</a:t>
            </a:r>
            <a:r>
              <a:rPr lang="en-NZ" sz="1800" dirty="0">
                <a:effectLst/>
                <a:latin typeface="Calibri" panose="020F0502020204030204" pitchFamily="34" charset="0"/>
                <a:ea typeface="Times New Roman" panose="02020603050405020304" pitchFamily="18" charset="0"/>
                <a:cs typeface="Times New Roman" panose="02020603050405020304" pitchFamily="18" charset="0"/>
              </a:rPr>
              <a:t> (coordinator) will be covered in much more depth in a subsequent session just for </a:t>
            </a:r>
            <a:r>
              <a:rPr lang="en-NZ" sz="1800" dirty="0" err="1">
                <a:effectLst/>
                <a:latin typeface="Calibri" panose="020F0502020204030204" pitchFamily="34" charset="0"/>
                <a:ea typeface="Calibri" panose="020F0502020204030204" pitchFamily="34" charset="0"/>
                <a:cs typeface="Calibri" panose="020F0502020204030204" pitchFamily="34" charset="0"/>
              </a:rPr>
              <a:t>k</a:t>
            </a:r>
            <a:r>
              <a:rPr lang="en-NZ" sz="1800" dirty="0" err="1">
                <a:effectLst/>
                <a:latin typeface="Calibri" panose="020F0502020204030204" pitchFamily="34" charset="0"/>
                <a:ea typeface="Times New Roman" panose="02020603050405020304" pitchFamily="18" charset="0"/>
                <a:cs typeface="Times New Roman" panose="02020603050405020304" pitchFamily="18" charset="0"/>
              </a:rPr>
              <a:t>aiurungi</a:t>
            </a:r>
            <a:r>
              <a:rPr lang="en-NZ"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16</a:t>
            </a:fld>
            <a:endParaRPr lang="en-NZ"/>
          </a:p>
        </p:txBody>
      </p:sp>
    </p:spTree>
    <p:extLst>
      <p:ext uri="{BB962C8B-B14F-4D97-AF65-F5344CB8AC3E}">
        <p14:creationId xmlns:p14="http://schemas.microsoft.com/office/powerpoint/2010/main" val="2104483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Reinforce </a:t>
            </a:r>
            <a:r>
              <a:rPr lang="en-NZ" sz="1800" dirty="0">
                <a:effectLst/>
                <a:latin typeface="Calibri" panose="020F0502020204030204" pitchFamily="34" charset="0"/>
                <a:ea typeface="Calibri" panose="020F0502020204030204" pitchFamily="34" charset="0"/>
                <a:cs typeface="Calibri" panose="020F0502020204030204" pitchFamily="34" charset="0"/>
              </a:rPr>
              <a:t>the fact that the primary task of the </a:t>
            </a:r>
            <a:r>
              <a:rPr lang="en-NZ" sz="1800" dirty="0" err="1">
                <a:effectLst/>
                <a:latin typeface="Calibri" panose="020F0502020204030204" pitchFamily="34" charset="0"/>
                <a:ea typeface="Calibri" panose="020F0502020204030204" pitchFamily="34" charset="0"/>
                <a:cs typeface="Calibri" panose="020F0502020204030204" pitchFamily="34" charset="0"/>
              </a:rPr>
              <a:t>k</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is to work collaboratively, for at least two years, with the ākonga, their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kaiako</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implement strategies that support school engagement and educational success.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 </a:t>
            </a:r>
            <a:r>
              <a:rPr lang="en-NZ" sz="1800" dirty="0">
                <a:effectLst/>
                <a:latin typeface="Calibri" panose="020F0502020204030204" pitchFamily="34" charset="0"/>
                <a:ea typeface="Calibri" panose="020F0502020204030204" pitchFamily="34" charset="0"/>
                <a:cs typeface="Times New Roman" panose="02020603050405020304" pitchFamily="18" charset="0"/>
              </a:rPr>
              <a:t>that participants are now going to watch a video and then do an activity around the role of the mentor.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Watch</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video.</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17</a:t>
            </a:fld>
            <a:endParaRPr lang="en-NZ"/>
          </a:p>
        </p:txBody>
      </p:sp>
    </p:spTree>
    <p:extLst>
      <p:ext uri="{BB962C8B-B14F-4D97-AF65-F5344CB8AC3E}">
        <p14:creationId xmlns:p14="http://schemas.microsoft.com/office/powerpoint/2010/main" val="2215028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You may wish to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assign</a:t>
            </a:r>
            <a:r>
              <a:rPr lang="en-NZ" sz="1800" dirty="0">
                <a:effectLst/>
                <a:latin typeface="Calibri" panose="020F0502020204030204" pitchFamily="34" charset="0"/>
                <a:ea typeface="Calibri" panose="020F0502020204030204" pitchFamily="34" charset="0"/>
                <a:cs typeface="Times New Roman" panose="02020603050405020304" pitchFamily="18" charset="0"/>
              </a:rPr>
              <a:t> two key mentor tasks to each pair or group, or just let them choose their own two.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After 5 minutes,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each pair or group to report back briefly.  Below are some examples of possible responses that you may wish to contribute during reporting back.</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spcAft>
                <a:spcPts val="400"/>
              </a:spcAft>
              <a:buFont typeface="Arial" panose="020B0604020202020204" pitchFamily="34" charset="0"/>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Collaborates</a:t>
            </a:r>
            <a:r>
              <a:rPr lang="en-NZ" sz="1800" dirty="0">
                <a:effectLst/>
                <a:latin typeface="Calibri" panose="020F0502020204030204" pitchFamily="34" charset="0"/>
                <a:ea typeface="Calibri" panose="020F0502020204030204" pitchFamily="34" charset="0"/>
                <a:cs typeface="Times New Roman" panose="02020603050405020304" pitchFamily="18" charset="0"/>
              </a:rPr>
              <a:t>: Works collaboratively, for at least two years, with the ākonga, their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kaiako</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implement strategies that support school engagement and educational success</a:t>
            </a:r>
          </a:p>
          <a:p>
            <a:pPr marL="285750" indent="-285750">
              <a:lnSpc>
                <a:spcPts val="1600"/>
              </a:lnSpc>
              <a:spcAft>
                <a:spcPts val="400"/>
              </a:spcAft>
              <a:buFont typeface="Arial" panose="020B0604020202020204" pitchFamily="34" charset="0"/>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Monitors</a:t>
            </a:r>
            <a:r>
              <a:rPr lang="en-NZ" sz="1800" dirty="0">
                <a:effectLst/>
                <a:latin typeface="Calibri" panose="020F0502020204030204" pitchFamily="34" charset="0"/>
                <a:ea typeface="Calibri" panose="020F0502020204030204" pitchFamily="34" charset="0"/>
                <a:cs typeface="Times New Roman" panose="02020603050405020304" pitchFamily="18" charset="0"/>
              </a:rPr>
              <a:t>: Tracks data for ākonga attendance, lateness, and achievement</a:t>
            </a:r>
          </a:p>
          <a:p>
            <a:pPr marL="285750" indent="-285750">
              <a:lnSpc>
                <a:spcPts val="1600"/>
              </a:lnSpc>
              <a:spcAft>
                <a:spcPts val="400"/>
              </a:spcAft>
              <a:buFont typeface="Arial" panose="020B0604020202020204" pitchFamily="34" charset="0"/>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Liaises</a:t>
            </a:r>
            <a:r>
              <a:rPr lang="en-NZ" sz="1800" dirty="0">
                <a:effectLst/>
                <a:latin typeface="Calibri" panose="020F0502020204030204" pitchFamily="34" charset="0"/>
                <a:ea typeface="Calibri" panose="020F0502020204030204" pitchFamily="34" charset="0"/>
                <a:cs typeface="Times New Roman" panose="02020603050405020304" pitchFamily="18" charset="0"/>
              </a:rPr>
              <a:t>: Liaises between home and school to build connections for the ākonga</a:t>
            </a:r>
          </a:p>
          <a:p>
            <a:pPr marL="285750" indent="-285750">
              <a:lnSpc>
                <a:spcPts val="1600"/>
              </a:lnSpc>
              <a:spcAft>
                <a:spcPts val="400"/>
              </a:spcAft>
              <a:buFont typeface="Arial" panose="020B0604020202020204" pitchFamily="34" charset="0"/>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Ensures alignment</a:t>
            </a:r>
            <a:r>
              <a:rPr lang="en-NZ" sz="1800" dirty="0">
                <a:effectLst/>
                <a:latin typeface="Calibri" panose="020F0502020204030204" pitchFamily="34" charset="0"/>
                <a:ea typeface="Calibri" panose="020F0502020204030204" pitchFamily="34" charset="0"/>
                <a:cs typeface="Times New Roman" panose="02020603050405020304" pitchFamily="18" charset="0"/>
              </a:rPr>
              <a:t>: Ensures alignment with what other adults working with the ākonga  are doing (e.g., the pastoral care team, a social worker, sports coaches, or kapa haka tutor)</a:t>
            </a:r>
          </a:p>
          <a:p>
            <a:pPr marL="285750" indent="-285750">
              <a:lnSpc>
                <a:spcPts val="1600"/>
              </a:lnSpc>
              <a:spcAft>
                <a:spcPts val="400"/>
              </a:spcAft>
              <a:buFont typeface="Arial" panose="020B0604020202020204" pitchFamily="34" charset="0"/>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Problem solves</a:t>
            </a:r>
            <a:r>
              <a:rPr lang="en-NZ" sz="1800" dirty="0">
                <a:effectLst/>
                <a:latin typeface="Calibri" panose="020F0502020204030204" pitchFamily="34" charset="0"/>
                <a:ea typeface="Calibri" panose="020F0502020204030204" pitchFamily="34" charset="0"/>
                <a:cs typeface="Times New Roman" panose="02020603050405020304" pitchFamily="18" charset="0"/>
              </a:rPr>
              <a:t>: Identifies barriers to success for the ākonga, and problem solves with them to identify activities and ideas to help them overcome these barriers</a:t>
            </a:r>
          </a:p>
          <a:p>
            <a:pPr marL="285750" indent="-285750">
              <a:buFont typeface="Arial" panose="020B0604020202020204" pitchFamily="34" charset="0"/>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Records</a:t>
            </a:r>
            <a:r>
              <a:rPr lang="en-NZ" sz="1800" dirty="0">
                <a:effectLst/>
                <a:latin typeface="Calibri" panose="020F0502020204030204" pitchFamily="34" charset="0"/>
                <a:ea typeface="Calibri" panose="020F0502020204030204" pitchFamily="34" charset="0"/>
                <a:cs typeface="Times New Roman" panose="02020603050405020304" pitchFamily="18" charset="0"/>
              </a:rPr>
              <a:t>: Maintains written records (attendance, meetings with the ākonga,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kaiako</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provides data on their ākonga to the Check &amp; Connect: Te Hononga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(coordinator)</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18</a:t>
            </a:fld>
            <a:endParaRPr lang="en-NZ"/>
          </a:p>
        </p:txBody>
      </p:sp>
    </p:spTree>
    <p:extLst>
      <p:ext uri="{BB962C8B-B14F-4D97-AF65-F5344CB8AC3E}">
        <p14:creationId xmlns:p14="http://schemas.microsoft.com/office/powerpoint/2010/main" val="1745460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Reassure</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Having learned more about what their roles will involve,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may be feeling a little intimidated. However, there is more training to come.</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Explain</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There will be one more session for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two more for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However,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are very welcome to come to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sessions if they wish. [Presenter – you may wish to change this paragraph and the slide to reflect your regional implementation model and training for Check &amp; Connect: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Te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Hononga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Mentors also have ongoing support from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kaiārahi</a:t>
            </a:r>
            <a:r>
              <a:rPr lang="en-NZ" sz="1800" dirty="0">
                <a:effectLst/>
                <a:latin typeface="Calibri" panose="020F0502020204030204" pitchFamily="34" charset="0"/>
                <a:ea typeface="Calibri" panose="020F0502020204030204" pitchFamily="34" charset="0"/>
                <a:cs typeface="Times New Roman" panose="02020603050405020304" pitchFamily="18" charset="0"/>
              </a:rPr>
              <a:t> (supervisors). These people generally come from outside of the school. They have specialist skills that mean they can help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identify issues of concern and suggest ideas for supporting the </a:t>
            </a:r>
            <a:r>
              <a:rPr lang="en-NZ" sz="2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ā</a:t>
            </a:r>
            <a:r>
              <a:rPr lang="en-NZ" sz="2800" b="0" dirty="0"/>
              <a:t>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They can also address safety concerns and refer ākonga to other services (e.g., mental health or drug and alcohol services).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Kaiārahi</a:t>
            </a:r>
            <a:r>
              <a:rPr lang="en-NZ" sz="1800" dirty="0">
                <a:effectLst/>
                <a:latin typeface="Calibri" panose="020F0502020204030204" pitchFamily="34" charset="0"/>
                <a:ea typeface="Calibri" panose="020F0502020204030204" pitchFamily="34" charset="0"/>
                <a:cs typeface="Times New Roman" panose="02020603050405020304" pitchFamily="18" charset="0"/>
              </a:rPr>
              <a:t> should meet with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for a minimum of one hour every three weeks.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 manual is a your ‘go to’ source of information. While</a:t>
            </a:r>
            <a:r>
              <a:rPr lang="en-NZ" sz="1800" dirty="0">
                <a:effectLst/>
                <a:latin typeface="BlissPro-Light" panose="02010006030000020004" pitchFamily="2" charset="0"/>
                <a:ea typeface="Calibri" panose="020F0502020204030204" pitchFamily="34" charset="0"/>
                <a:cs typeface="BlissPro-Light" panose="02010006030000020004" pitchFamily="2" charset="0"/>
              </a:rPr>
              <a:t> </a:t>
            </a:r>
            <a:r>
              <a:rPr lang="en-NZ" sz="1800" dirty="0" err="1">
                <a:effectLst/>
                <a:latin typeface="BlissPro-Light" panose="02010006030000020004" pitchFamily="2" charset="0"/>
                <a:ea typeface="Calibri" panose="020F0502020204030204" pitchFamily="34" charset="0"/>
                <a:cs typeface="BlissPro-Light" panose="02010006030000020004" pitchFamily="2" charset="0"/>
              </a:rPr>
              <a:t>kaihoe</a:t>
            </a:r>
            <a:r>
              <a:rPr lang="en-NZ" sz="1800" dirty="0">
                <a:effectLst/>
                <a:latin typeface="BlissPro-Light" panose="02010006030000020004" pitchFamily="2" charset="0"/>
                <a:ea typeface="Calibri" panose="020F0502020204030204" pitchFamily="34" charset="0"/>
                <a:cs typeface="BlissPro-Light" panose="02010006030000020004" pitchFamily="2" charset="0"/>
              </a:rPr>
              <a:t> need to get to know the major section on ‘Guidance for mentors’ very well, </a:t>
            </a:r>
            <a:r>
              <a:rPr lang="en-NZ" sz="1800" dirty="0" err="1">
                <a:effectLst/>
                <a:latin typeface="BlissPro-Light" panose="02010006030000020004" pitchFamily="2" charset="0"/>
                <a:ea typeface="Calibri" panose="020F0502020204030204" pitchFamily="34" charset="0"/>
                <a:cs typeface="BlissPro-Light" panose="02010006030000020004" pitchFamily="2" charset="0"/>
              </a:rPr>
              <a:t>kaiurungi</a:t>
            </a:r>
            <a:r>
              <a:rPr lang="en-NZ" sz="1800" dirty="0">
                <a:effectLst/>
                <a:latin typeface="BlissPro-Light" panose="02010006030000020004" pitchFamily="2" charset="0"/>
                <a:ea typeface="Calibri" panose="020F0502020204030204" pitchFamily="34" charset="0"/>
                <a:cs typeface="BlissPro-Light" panose="02010006030000020004" pitchFamily="2" charset="0"/>
              </a:rPr>
              <a:t> also need to be familiar with it so they can provide appropriate support.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Note: </a:t>
            </a:r>
            <a:r>
              <a:rPr lang="en-NZ" sz="1800" b="0" dirty="0">
                <a:effectLst/>
                <a:latin typeface="Calibri" panose="020F0502020204030204" pitchFamily="34" charset="0"/>
                <a:ea typeface="Calibri" panose="020F0502020204030204" pitchFamily="34" charset="0"/>
                <a:cs typeface="Times New Roman" panose="02020603050405020304" pitchFamily="18" charset="0"/>
              </a:rPr>
              <a:t>There is additional material (including the activity templates and the videos watched during training) on the PB4L website:</a:t>
            </a:r>
            <a:r>
              <a:rPr lang="en-NZ" sz="1800" u="sng" dirty="0">
                <a:solidFill>
                  <a:srgbClr val="0000FF"/>
                </a:solidFill>
                <a:effectLst/>
                <a:highlight>
                  <a:srgbClr val="00FFFF"/>
                </a:highlight>
                <a:latin typeface="Calibri" panose="020F0502020204030204" pitchFamily="34" charset="0"/>
                <a:ea typeface="Calibri" panose="020F0502020204030204" pitchFamily="34" charset="0"/>
                <a:cs typeface="Calibri" panose="020F0502020204030204" pitchFamily="34" charset="0"/>
                <a:hlinkClick r:id="rId3"/>
              </a:rPr>
              <a:t> https://pb4l.tki.org.nz/Check-Connect</a:t>
            </a:r>
            <a:endParaRPr lang="en-NZ"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19</a:t>
            </a:fld>
            <a:endParaRPr lang="en-NZ"/>
          </a:p>
        </p:txBody>
      </p:sp>
    </p:spTree>
    <p:extLst>
      <p:ext uri="{BB962C8B-B14F-4D97-AF65-F5344CB8AC3E}">
        <p14:creationId xmlns:p14="http://schemas.microsoft.com/office/powerpoint/2010/main" val="2834188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This is a joint session for </a:t>
            </a:r>
            <a:r>
              <a:rPr lang="en-NZ" sz="1800" b="1"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(coordinators) and </a:t>
            </a:r>
            <a:r>
              <a:rPr lang="en-NZ" sz="1800" b="1"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(mentors). It lasts for 1.5 to 2 hours.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Welcome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attendees to the session.</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Check &amp; Connect: Te Hononga is a two-year mentoring initiative for ākonga who are in the early stages of disengaging from school or at risk of non-attendance altogether. It originated at the University of Minnesota and has been adapted for the Aotearoa New Zealand context by the Ministry of Education. It is part of the Ministry’s Positive Behaviour for Learning (PB4L) suite of initiatives that support ākonga wellbeing and learning.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Thank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attendees for coming and acknowledge them for their caring and commitment in taking on roles within this important initiative. Presumably, they already know something about it – today, they will have the opportunity to learn more about it and about what will be expected of them and how they will be supported. </a:t>
            </a:r>
          </a:p>
        </p:txBody>
      </p:sp>
      <p:sp>
        <p:nvSpPr>
          <p:cNvPr id="4" name="Slide Number Placeholder 3"/>
          <p:cNvSpPr>
            <a:spLocks noGrp="1"/>
          </p:cNvSpPr>
          <p:nvPr>
            <p:ph type="sldNum" sz="quarter" idx="5"/>
          </p:nvPr>
        </p:nvSpPr>
        <p:spPr/>
        <p:txBody>
          <a:bodyPr/>
          <a:lstStyle/>
          <a:p>
            <a:fld id="{9581C79A-154A-4D4A-B65B-FB44557ADAB5}" type="slidenum">
              <a:rPr lang="en-NZ" smtClean="0"/>
              <a:t>2</a:t>
            </a:fld>
            <a:endParaRPr lang="en-NZ"/>
          </a:p>
        </p:txBody>
      </p:sp>
    </p:spTree>
    <p:extLst>
      <p:ext uri="{BB962C8B-B14F-4D97-AF65-F5344CB8AC3E}">
        <p14:creationId xmlns:p14="http://schemas.microsoft.com/office/powerpoint/2010/main" val="2242815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Review</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purpose and how well the group feels they’ve achieved it.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participants if they have any further questions, concerns, or ideas. Record these for follow-up. Let people know that they can talk to you personally. You want people to walk away with an honest sense of the commitment they are making, balanced by a sense of optimism and of reassurance that they will be supported to play their part.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Check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participants know when and where they will next be gathering, and with whom.</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Encourage</a:t>
            </a:r>
            <a:r>
              <a:rPr lang="en-NZ" sz="1800" dirty="0">
                <a:effectLst/>
                <a:latin typeface="Calibri" panose="020F0502020204030204" pitchFamily="34" charset="0"/>
                <a:ea typeface="Calibri" panose="020F0502020204030204" pitchFamily="34" charset="0"/>
                <a:cs typeface="Times New Roman" panose="02020603050405020304" pitchFamily="18" charset="0"/>
              </a:rPr>
              <a:t> participants to read pages 5–12 of the Manual before the next session. Suggest that people may like to do this together, especially if they will be working together.</a:t>
            </a:r>
            <a:r>
              <a:rPr lang="en-NZ" sz="1800" dirty="0">
                <a:effectLst/>
              </a:rPr>
              <a:t> </a:t>
            </a:r>
            <a:endParaRPr lang="en-US" sz="1800" dirty="0"/>
          </a:p>
        </p:txBody>
      </p:sp>
      <p:sp>
        <p:nvSpPr>
          <p:cNvPr id="4" name="Slide Number Placeholder 3"/>
          <p:cNvSpPr>
            <a:spLocks noGrp="1"/>
          </p:cNvSpPr>
          <p:nvPr>
            <p:ph type="sldNum" sz="quarter" idx="5"/>
          </p:nvPr>
        </p:nvSpPr>
        <p:spPr/>
        <p:txBody>
          <a:bodyPr/>
          <a:lstStyle/>
          <a:p>
            <a:fld id="{9581C79A-154A-4D4A-B65B-FB44557ADAB5}" type="slidenum">
              <a:rPr lang="en-NZ" smtClean="0"/>
              <a:t>20</a:t>
            </a:fld>
            <a:endParaRPr lang="en-NZ"/>
          </a:p>
        </p:txBody>
      </p:sp>
    </p:spTree>
    <p:extLst>
      <p:ext uri="{BB962C8B-B14F-4D97-AF65-F5344CB8AC3E}">
        <p14:creationId xmlns:p14="http://schemas.microsoft.com/office/powerpoint/2010/main" val="2468177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is a targeted session for </a:t>
            </a:r>
            <a:r>
              <a:rPr lang="en-NZ"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kaiurungi</a:t>
            </a: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(coordinators). In full, it lasts for approximately 3 hours. If time is tight, you may wish to split it into two sessions or drop some activities.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Welcome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attendees to the session. </a:t>
            </a:r>
            <a:r>
              <a:rPr lang="en-NZ" sz="1800" dirty="0">
                <a:effectLst/>
                <a:latin typeface="Calibri" panose="020F0502020204030204" pitchFamily="34" charset="0"/>
                <a:ea typeface="Calibri" panose="020F0502020204030204" pitchFamily="34" charset="0"/>
                <a:cs typeface="Times New Roman" panose="02020603050405020304" pitchFamily="18" charset="0"/>
              </a:rPr>
              <a:t>Thank them for coming and, once again, acknowledge their caring and commitment in taking on roles within this important initiative. Explain that the last session was intended as an introduction to Check &amp; Connect: Te Hononga. This time, they will be delving more deeply into the role of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looking at the information and support provided in the manual.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dirty="0">
                <a:effectLst/>
                <a:latin typeface="Calibri" panose="020F0502020204030204" pitchFamily="34" charset="0"/>
                <a:ea typeface="Calibri" panose="020F0502020204030204" pitchFamily="34" charset="0"/>
                <a:cs typeface="Times New Roman" panose="02020603050405020304" pitchFamily="18" charset="0"/>
              </a:rPr>
              <a:t>See slide 1 for notes on setting the tone for the session and ensuring the comfort of participants.</a:t>
            </a:r>
            <a:r>
              <a:rPr lang="en-NZ" sz="2800" dirty="0">
                <a:effectLst/>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21</a:t>
            </a:fld>
            <a:endParaRPr lang="en-NZ"/>
          </a:p>
        </p:txBody>
      </p:sp>
    </p:spTree>
    <p:extLst>
      <p:ext uri="{BB962C8B-B14F-4D97-AF65-F5344CB8AC3E}">
        <p14:creationId xmlns:p14="http://schemas.microsoft.com/office/powerpoint/2010/main" val="1021295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Talk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through the purpose.</a:t>
            </a:r>
            <a:r>
              <a:rPr lang="en-NZ" sz="2800" dirty="0">
                <a:effectLst/>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22</a:t>
            </a:fld>
            <a:endParaRPr lang="en-NZ"/>
          </a:p>
        </p:txBody>
      </p:sp>
    </p:spTree>
    <p:extLst>
      <p:ext uri="{BB962C8B-B14F-4D97-AF65-F5344CB8AC3E}">
        <p14:creationId xmlns:p14="http://schemas.microsoft.com/office/powerpoint/2010/main" val="3789961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 </a:t>
            </a:r>
            <a:r>
              <a:rPr lang="en-NZ" sz="1800" dirty="0">
                <a:effectLst/>
                <a:latin typeface="Calibri" panose="020F0502020204030204" pitchFamily="34" charset="0"/>
                <a:ea typeface="Calibri" panose="020F0502020204030204" pitchFamily="34" charset="0"/>
                <a:cs typeface="Times New Roman" panose="02020603050405020304" pitchFamily="18" charset="0"/>
              </a:rPr>
              <a:t>that the diagram on this slide is the top-level summary of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role discussed in the previous session. In this session, they will take a closer look at the tasks and responsibilities associated with the role of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how these contribute to implementation.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Reinforce </a:t>
            </a:r>
            <a:r>
              <a:rPr lang="en-NZ" sz="1800" dirty="0">
                <a:effectLst/>
                <a:latin typeface="Calibri" panose="020F0502020204030204" pitchFamily="34" charset="0"/>
                <a:ea typeface="Calibri" panose="020F0502020204030204" pitchFamily="34" charset="0"/>
              </a:rPr>
              <a:t>the fact that the primary task of the </a:t>
            </a:r>
            <a:r>
              <a:rPr lang="en-NZ" sz="1800" dirty="0" err="1">
                <a:effectLst/>
                <a:latin typeface="Calibri" panose="020F0502020204030204" pitchFamily="34" charset="0"/>
                <a:ea typeface="Calibri" panose="020F0502020204030204" pitchFamily="34" charset="0"/>
              </a:rPr>
              <a:t>kaiurungi</a:t>
            </a:r>
            <a:r>
              <a:rPr lang="en-NZ" sz="1800" dirty="0">
                <a:effectLst/>
                <a:latin typeface="Calibri" panose="020F0502020204030204" pitchFamily="34" charset="0"/>
                <a:ea typeface="Times New Roman" panose="02020603050405020304" pitchFamily="18" charset="0"/>
                <a:cs typeface="Times New Roman" panose="02020603050405020304" pitchFamily="18" charset="0"/>
              </a:rPr>
              <a:t> is to o</a:t>
            </a:r>
            <a:r>
              <a:rPr lang="en-NZ" sz="1800" dirty="0">
                <a:effectLst/>
                <a:latin typeface="Calibri" panose="020F0502020204030204" pitchFamily="34" charset="0"/>
                <a:ea typeface="Calibri" panose="020F0502020204030204" pitchFamily="34" charset="0"/>
                <a:cs typeface="Times New Roman" panose="02020603050405020304" pitchFamily="18" charset="0"/>
              </a:rPr>
              <a:t>versee the implementation and administration of the initiative and to maintain its fidelity. This is an important role with a lot of responsibility. It’s important to remember it will be supported by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tumuaki</a:t>
            </a:r>
            <a:r>
              <a:rPr lang="en-NZ" sz="1800" dirty="0">
                <a:effectLst/>
                <a:latin typeface="Calibri" panose="020F0502020204030204" pitchFamily="34" charset="0"/>
                <a:ea typeface="Calibri" panose="020F0502020204030204" pitchFamily="34" charset="0"/>
                <a:cs typeface="Times New Roman" panose="02020603050405020304" pitchFamily="18" charset="0"/>
              </a:rPr>
              <a:t>, deans, heads of department, other members of the senior leadership team, and </a:t>
            </a:r>
            <a:r>
              <a:rPr lang="en-NZ" sz="1800" b="0" dirty="0">
                <a:effectLst/>
                <a:latin typeface="Calibri" panose="020F0502020204030204" pitchFamily="34" charset="0"/>
                <a:ea typeface="Calibri" panose="020F0502020204030204" pitchFamily="34" charset="0"/>
                <a:cs typeface="Times New Roman" panose="02020603050405020304" pitchFamily="18" charset="0"/>
              </a:rPr>
              <a:t>staff from the MOE regional office.</a:t>
            </a:r>
          </a:p>
          <a:p>
            <a:endParaRPr lang="en-NZ"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b="0" dirty="0">
                <a:effectLst/>
                <a:latin typeface="Calibri" panose="020F0502020204030204" pitchFamily="34" charset="0"/>
                <a:ea typeface="Calibri" panose="020F0502020204030204" pitchFamily="34" charset="0"/>
                <a:cs typeface="Times New Roman" panose="02020603050405020304" pitchFamily="18" charset="0"/>
              </a:rPr>
              <a:t> that there is also flexibility in how the kaiurungi fulfils their role. At times, they will adapt it to better fit their local context, while remaining mindful of the importance of fidelity to the key aspects and practices of Check &amp; Connect: </a:t>
            </a:r>
            <a:r>
              <a:rPr lang="en-NZ" sz="1800" b="0" dirty="0" err="1">
                <a:effectLst/>
                <a:latin typeface="Calibri" panose="020F0502020204030204" pitchFamily="34" charset="0"/>
                <a:ea typeface="Calibri" panose="020F0502020204030204" pitchFamily="34" charset="0"/>
                <a:cs typeface="Times New Roman" panose="02020603050405020304" pitchFamily="18" charset="0"/>
              </a:rPr>
              <a:t>Te</a:t>
            </a:r>
            <a:r>
              <a:rPr lang="en-NZ" sz="1800" b="0" dirty="0">
                <a:effectLst/>
                <a:latin typeface="Calibri" panose="020F0502020204030204" pitchFamily="34" charset="0"/>
                <a:ea typeface="Calibri" panose="020F0502020204030204" pitchFamily="34" charset="0"/>
                <a:cs typeface="Times New Roman" panose="02020603050405020304" pitchFamily="18" charset="0"/>
              </a:rPr>
              <a:t> Hononga. </a:t>
            </a:r>
            <a:r>
              <a:rPr lang="en-NZ" sz="1800" i="0" dirty="0">
                <a:solidFill>
                  <a:srgbClr val="FF0000"/>
                </a:solidFill>
                <a:effectLst/>
                <a:latin typeface="Calibri" panose="020F0502020204030204" pitchFamily="34" charset="0"/>
                <a:ea typeface="Calibri" panose="020F0502020204030204" pitchFamily="34" charset="0"/>
              </a:rPr>
              <a:t>For example, if there is already a kaihoe established in the school, kaiurungi may wish to involve them in the </a:t>
            </a:r>
            <a:r>
              <a:rPr lang="en-NZ" sz="1800" i="0" dirty="0" err="1">
                <a:solidFill>
                  <a:srgbClr val="FF0000"/>
                </a:solidFill>
                <a:effectLst/>
                <a:latin typeface="Calibri" panose="020F0502020204030204" pitchFamily="34" charset="0"/>
                <a:ea typeface="Calibri" panose="020F0502020204030204" pitchFamily="34" charset="0"/>
              </a:rPr>
              <a:t>nomiation</a:t>
            </a:r>
            <a:r>
              <a:rPr lang="en-NZ" sz="1800" i="0" dirty="0">
                <a:solidFill>
                  <a:srgbClr val="FF0000"/>
                </a:solidFill>
                <a:effectLst/>
                <a:latin typeface="Calibri" panose="020F0502020204030204" pitchFamily="34" charset="0"/>
                <a:ea typeface="Calibri" panose="020F0502020204030204" pitchFamily="34" charset="0"/>
              </a:rPr>
              <a:t> process and in the initial meetings with ākonga and whānau.</a:t>
            </a:r>
            <a:r>
              <a:rPr lang="en-NZ" sz="1800" b="0" i="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9581C79A-154A-4D4A-B65B-FB44557ADAB5}" type="slidenum">
              <a:rPr lang="en-NZ" smtClean="0"/>
              <a:t>23</a:t>
            </a:fld>
            <a:endParaRPr lang="en-NZ"/>
          </a:p>
        </p:txBody>
      </p:sp>
    </p:spTree>
    <p:extLst>
      <p:ext uri="{BB962C8B-B14F-4D97-AF65-F5344CB8AC3E}">
        <p14:creationId xmlns:p14="http://schemas.microsoft.com/office/powerpoint/2010/main" val="2104483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Direct</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participants to the implementation overview on page 13 and ask them to read it through.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Repeat</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message that the manual unpacks these steps in detail, so it is important to become very familiar with it.</a:t>
            </a:r>
            <a:r>
              <a:rPr lang="en-NZ" sz="2800" dirty="0">
                <a:effectLst/>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24</a:t>
            </a:fld>
            <a:endParaRPr lang="en-NZ"/>
          </a:p>
        </p:txBody>
      </p:sp>
    </p:spTree>
    <p:extLst>
      <p:ext uri="{BB962C8B-B14F-4D97-AF65-F5344CB8AC3E}">
        <p14:creationId xmlns:p14="http://schemas.microsoft.com/office/powerpoint/2010/main" val="1126448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600"/>
              </a:lnSpc>
              <a:spcBef>
                <a:spcPts val="0"/>
              </a:spcBef>
              <a:spcAft>
                <a:spcPts val="400"/>
              </a:spcAft>
              <a:buClrTx/>
              <a:buSzTx/>
              <a:buFontTx/>
              <a:buNone/>
              <a:tabLst/>
              <a:defRP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Before the presentation, </a:t>
            </a:r>
            <a:r>
              <a:rPr lang="en-NZ" sz="1800" dirty="0">
                <a:effectLst/>
                <a:latin typeface="Calibri" panose="020F0502020204030204" pitchFamily="34" charset="0"/>
                <a:ea typeface="Calibri" panose="020F0502020204030204" pitchFamily="34" charset="0"/>
                <a:cs typeface="Times New Roman" panose="02020603050405020304" pitchFamily="18" charset="0"/>
              </a:rPr>
              <a:t>you will need to have prepared cards and tables, </a:t>
            </a: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available by clicking on the slide’s ‘Activity resources’ button.</a:t>
            </a: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You will need:</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several sets of cards, cut out from A3 printouts of the master PDF; the number of sets will depend on how many </a:t>
            </a:r>
            <a:r>
              <a:rPr lang="en-NZ" sz="1800" dirty="0">
                <a:effectLst/>
                <a:latin typeface="Calibri" panose="020F0502020204030204" pitchFamily="34" charset="0"/>
                <a:ea typeface="Calibri" panose="020F0502020204030204" pitchFamily="34" charset="0"/>
                <a:cs typeface="Calibri" panose="020F0502020204030204" pitchFamily="34" charset="0"/>
              </a:rPr>
              <a:t>kaiurungi are taking part in training – aim for about one set per three kaiurungi</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800" dirty="0">
                <a:effectLst/>
                <a:latin typeface="Calibri" panose="020F0502020204030204" pitchFamily="34" charset="0"/>
                <a:ea typeface="Calibri" panose="020F0502020204030204" pitchFamily="34" charset="0"/>
                <a:cs typeface="Calibri" panose="020F0502020204030204" pitchFamily="34" charset="0"/>
              </a:rPr>
              <a:t>the same number of </a:t>
            </a:r>
            <a:r>
              <a:rPr lang="en-NZ" sz="1800" u="sng" dirty="0">
                <a:effectLst/>
                <a:latin typeface="Calibri" panose="020F0502020204030204" pitchFamily="34" charset="0"/>
                <a:ea typeface="Calibri" panose="020F0502020204030204" pitchFamily="34" charset="0"/>
                <a:cs typeface="Calibri" panose="020F0502020204030204" pitchFamily="34" charset="0"/>
              </a:rPr>
              <a:t>A3</a:t>
            </a:r>
            <a:r>
              <a:rPr lang="en-NZ" sz="1800" dirty="0">
                <a:effectLst/>
                <a:latin typeface="Calibri" panose="020F0502020204030204" pitchFamily="34" charset="0"/>
                <a:ea typeface="Calibri" panose="020F0502020204030204" pitchFamily="34" charset="0"/>
                <a:cs typeface="Calibri" panose="020F0502020204030204" pitchFamily="34" charset="0"/>
              </a:rPr>
              <a:t> printouts of the table on which pairs or groups place the cards</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spcAft>
                <a:spcPts val="400"/>
              </a:spcAft>
              <a:buFont typeface="Symbol" pitchFamily="2" charset="2"/>
              <a:buChar char=""/>
            </a:pPr>
            <a:r>
              <a:rPr lang="en-NZ" sz="1800" dirty="0">
                <a:effectLst/>
                <a:latin typeface="Calibri" panose="020F0502020204030204" pitchFamily="34" charset="0"/>
                <a:ea typeface="Calibri" panose="020F0502020204030204" pitchFamily="34" charset="0"/>
                <a:cs typeface="Calibri" panose="020F0502020204030204" pitchFamily="34" charset="0"/>
              </a:rPr>
              <a:t>photocopies of the completed table [the ‘answers’], one per kaiurungi.</a:t>
            </a:r>
          </a:p>
          <a:p>
            <a:pPr marL="342900" lvl="0" indent="-342900">
              <a:lnSpc>
                <a:spcPts val="1600"/>
              </a:lnSpc>
              <a:spcAft>
                <a:spcPts val="400"/>
              </a:spcAft>
              <a:buFont typeface="Symbol" pitchFamily="2" charset="2"/>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Divide </a:t>
            </a:r>
            <a:r>
              <a:rPr lang="en-NZ" sz="1800" dirty="0">
                <a:effectLst/>
                <a:latin typeface="Calibri" panose="020F0502020204030204" pitchFamily="34" charset="0"/>
                <a:ea typeface="Calibri" panose="020F0502020204030204" pitchFamily="34" charset="0"/>
                <a:cs typeface="Times New Roman" panose="02020603050405020304" pitchFamily="18" charset="0"/>
              </a:rPr>
              <a:t>kaiurungi into pairs or small groups for the activity.</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a:effectLst/>
                <a:latin typeface="Calibri" panose="020F0502020204030204" pitchFamily="34" charset="0"/>
                <a:ea typeface="Calibri" panose="020F0502020204030204" pitchFamily="34" charset="0"/>
                <a:cs typeface="Calibri" panose="020F0502020204030204" pitchFamily="34" charset="0"/>
              </a:rPr>
              <a:t>kaiurungi</a:t>
            </a:r>
            <a:r>
              <a:rPr lang="en-NZ"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NZ" sz="1800" dirty="0">
                <a:effectLst/>
                <a:latin typeface="Calibri" panose="020F0502020204030204" pitchFamily="34" charset="0"/>
                <a:ea typeface="Calibri" panose="020F0502020204030204" pitchFamily="34" charset="0"/>
                <a:cs typeface="Times New Roman" panose="02020603050405020304" pitchFamily="18" charset="0"/>
              </a:rPr>
              <a:t>to </a:t>
            </a:r>
            <a:r>
              <a:rPr lang="en-NZ" sz="1800" i="1" dirty="0">
                <a:effectLst/>
                <a:latin typeface="Calibri" panose="020F0502020204030204" pitchFamily="34" charset="0"/>
                <a:ea typeface="Calibri" panose="020F0502020204030204" pitchFamily="34" charset="0"/>
                <a:cs typeface="Times New Roman" panose="02020603050405020304" pitchFamily="18" charset="0"/>
              </a:rPr>
              <a:t>read</a:t>
            </a:r>
            <a:r>
              <a:rPr lang="en-NZ" sz="1800" dirty="0">
                <a:effectLst/>
                <a:latin typeface="Calibri" panose="020F0502020204030204" pitchFamily="34" charset="0"/>
                <a:ea typeface="Calibri" panose="020F0502020204030204" pitchFamily="34" charset="0"/>
                <a:cs typeface="Times New Roman" panose="02020603050405020304" pitchFamily="18" charset="0"/>
              </a:rPr>
              <a:t> pages 15–16 of the manual to get a sense of the sorts of tasks that they will perform as kaiurungi.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Give</a:t>
            </a:r>
            <a:r>
              <a:rPr lang="en-NZ" sz="1800" dirty="0">
                <a:effectLst/>
                <a:latin typeface="Calibri" panose="020F0502020204030204" pitchFamily="34" charset="0"/>
                <a:ea typeface="Calibri" panose="020F0502020204030204" pitchFamily="34" charset="0"/>
                <a:cs typeface="Times New Roman" panose="02020603050405020304" pitchFamily="18" charset="0"/>
              </a:rPr>
              <a:t> each group a set of</a:t>
            </a:r>
            <a:r>
              <a:rPr lang="en-NZ"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 cards and a printout of the table that matches key tasks and responsibilities with the steps in implementation. Ask them to note the instructions at the top of the table and to match the cards up with the key implementation steps.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When complete,</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give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kaiurungi</a:t>
            </a:r>
            <a:r>
              <a:rPr lang="en-NZ" sz="1800" dirty="0">
                <a:effectLst/>
                <a:latin typeface="Calibri" panose="020F0502020204030204" pitchFamily="34" charset="0"/>
                <a:ea typeface="Times New Roman" panose="02020603050405020304" pitchFamily="18" charset="0"/>
                <a:cs typeface="Times New Roman" panose="02020603050405020304" pitchFamily="18" charset="0"/>
              </a:rPr>
              <a:t> the handout of the completed table.</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 list of tasks is not exhaustive and ask them to share any others they think may be necessary.</a:t>
            </a:r>
            <a:r>
              <a:rPr lang="en-NZ" sz="2800" dirty="0">
                <a:effectLst/>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25</a:t>
            </a:fld>
            <a:endParaRPr lang="en-NZ"/>
          </a:p>
        </p:txBody>
      </p:sp>
    </p:spTree>
    <p:extLst>
      <p:ext uri="{BB962C8B-B14F-4D97-AF65-F5344CB8AC3E}">
        <p14:creationId xmlns:p14="http://schemas.microsoft.com/office/powerpoint/2010/main" val="2577599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600"/>
              </a:lnSpc>
              <a:spcBef>
                <a:spcPts val="0"/>
              </a:spcBef>
              <a:spcAft>
                <a:spcPts val="400"/>
              </a:spcAft>
              <a:buClrTx/>
              <a:buSzTx/>
              <a:buFontTx/>
              <a:buNone/>
              <a:tabLst/>
              <a:defRP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Before the presentation, </a:t>
            </a:r>
            <a:r>
              <a:rPr lang="en-NZ" sz="1800" dirty="0">
                <a:effectLst/>
                <a:latin typeface="Calibri" panose="020F0502020204030204" pitchFamily="34" charset="0"/>
                <a:ea typeface="Calibri" panose="020F0502020204030204" pitchFamily="34" charset="0"/>
                <a:cs typeface="Times New Roman" panose="02020603050405020304" pitchFamily="18" charset="0"/>
              </a:rPr>
              <a:t>you will need to have photocopied the activity template that accompanies this slide onto A3, copying enough copies for participants to work in pairs on the activity. (</a:t>
            </a:r>
            <a:r>
              <a:rPr lang="en-N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Click on the slide’s ‘Activity resources’ button to access the template.)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Ask participants to work in pairs to identify the sorts of skills and qualities k</a:t>
            </a:r>
            <a:r>
              <a:rPr lang="en-NZ" sz="1800" dirty="0">
                <a:effectLst/>
                <a:latin typeface="Calibri" panose="020F0502020204030204" pitchFamily="34" charset="0"/>
                <a:ea typeface="Calibri" panose="020F0502020204030204" pitchFamily="34" charset="0"/>
                <a:cs typeface="Calibri" panose="020F0502020204030204" pitchFamily="34" charset="0"/>
              </a:rPr>
              <a:t>aiurungi</a:t>
            </a:r>
            <a:r>
              <a:rPr lang="en-NZ" sz="1800" dirty="0">
                <a:effectLst/>
                <a:latin typeface="Calibri" panose="020F0502020204030204" pitchFamily="34" charset="0"/>
                <a:ea typeface="Times New Roman" panose="02020603050405020304" pitchFamily="18" charset="0"/>
                <a:cs typeface="Times New Roman" panose="02020603050405020304" pitchFamily="18" charset="0"/>
              </a:rPr>
              <a:t> will require to fulfil their role. Assign one or two rows of the template to each pair and have pairs briefly feed back to the larger group after 5 minutes discussion.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dirty="0">
                <a:effectLst/>
                <a:latin typeface="Calibri" panose="020F0502020204030204" pitchFamily="34" charset="0"/>
                <a:ea typeface="Times New Roman" panose="02020603050405020304" pitchFamily="18" charset="0"/>
                <a:cs typeface="Times New Roman" panose="02020603050405020304" pitchFamily="18" charset="0"/>
              </a:rPr>
              <a:t>If necessary, reassure participants that they have these skills in abundance and that the manual has information and tools to help. Stress the importance of their reading the </a:t>
            </a:r>
            <a:r>
              <a:rPr lang="en-NZ" sz="1800" dirty="0">
                <a:effectLst/>
                <a:latin typeface="Calibri" panose="020F0502020204030204" pitchFamily="34" charset="0"/>
                <a:ea typeface="Calibri" panose="020F0502020204030204" pitchFamily="34" charset="0"/>
                <a:cs typeface="Times New Roman" panose="02020603050405020304" pitchFamily="18" charset="0"/>
              </a:rPr>
              <a:t>entire manual later, in their own time.</a:t>
            </a:r>
            <a:r>
              <a:rPr lang="en-NZ" sz="2800" dirty="0">
                <a:effectLst/>
              </a:rPr>
              <a:t> </a:t>
            </a:r>
          </a:p>
          <a:p>
            <a:endParaRPr lang="en-NZ" sz="2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2800" b="1" dirty="0">
                <a:effectLst/>
                <a:latin typeface="Calibri" panose="020F0502020204030204" pitchFamily="34" charset="0"/>
                <a:ea typeface="Calibri" panose="020F0502020204030204" pitchFamily="34" charset="0"/>
                <a:cs typeface="Times New Roman" panose="02020603050405020304" pitchFamily="18" charset="0"/>
              </a:rPr>
              <a:t>Note</a:t>
            </a:r>
            <a:r>
              <a:rPr lang="en-NZ" sz="2800" dirty="0">
                <a:effectLst/>
                <a:latin typeface="Calibri" panose="020F0502020204030204" pitchFamily="34" charset="0"/>
                <a:ea typeface="Calibri" panose="020F0502020204030204" pitchFamily="34" charset="0"/>
                <a:cs typeface="Times New Roman" panose="02020603050405020304" pitchFamily="18" charset="0"/>
              </a:rPr>
              <a:t>: The manual uses the term “mana-enhancing”. The change in the slide reflects the understanding that in fact, mana is something a person is born with and that it does not need to be improved.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26</a:t>
            </a:fld>
            <a:endParaRPr lang="en-NZ"/>
          </a:p>
        </p:txBody>
      </p:sp>
    </p:spTree>
    <p:extLst>
      <p:ext uri="{BB962C8B-B14F-4D97-AF65-F5344CB8AC3E}">
        <p14:creationId xmlns:p14="http://schemas.microsoft.com/office/powerpoint/2010/main" val="1692824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 manual discusses the importance of:</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gaining staff buy-in and support</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relationships with whānau</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working with community groups </a:t>
            </a:r>
          </a:p>
          <a:p>
            <a:pPr marL="342900" lvl="0" indent="-342900">
              <a:lnSpc>
                <a:spcPts val="1600"/>
              </a:lnSpc>
              <a:spcAft>
                <a:spcPts val="400"/>
              </a:spcAft>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liaising with contributing schools.</a:t>
            </a:r>
          </a:p>
          <a:p>
            <a:pPr marL="342900" lvl="0" indent="-342900">
              <a:lnSpc>
                <a:spcPts val="1600"/>
              </a:lnSpc>
              <a:spcAft>
                <a:spcPts val="400"/>
              </a:spcAft>
              <a:buFont typeface="Symbol" pitchFamily="2" charset="2"/>
              <a:buChar char=""/>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kaiurungi to read the description of the tumuaki (principal) role on page 14.</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Emphasise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while kaiurungi have a significant role to play in ensuring Check &amp; Connect: Te Hononga is implemented as intended, the initiative relies on everybody working together. In particular, the work on gaining support for the initiative is shared with the whole senior leadership team, and especially with the tumuaki. </a:t>
            </a:r>
          </a:p>
        </p:txBody>
      </p:sp>
      <p:sp>
        <p:nvSpPr>
          <p:cNvPr id="4" name="Slide Number Placeholder 3"/>
          <p:cNvSpPr>
            <a:spLocks noGrp="1"/>
          </p:cNvSpPr>
          <p:nvPr>
            <p:ph type="sldNum" sz="quarter" idx="5"/>
          </p:nvPr>
        </p:nvSpPr>
        <p:spPr/>
        <p:txBody>
          <a:bodyPr/>
          <a:lstStyle/>
          <a:p>
            <a:fld id="{9581C79A-154A-4D4A-B65B-FB44557ADAB5}" type="slidenum">
              <a:rPr lang="en-NZ" smtClean="0"/>
              <a:t>27</a:t>
            </a:fld>
            <a:endParaRPr lang="en-NZ"/>
          </a:p>
        </p:txBody>
      </p:sp>
    </p:spTree>
    <p:extLst>
      <p:ext uri="{BB962C8B-B14F-4D97-AF65-F5344CB8AC3E}">
        <p14:creationId xmlns:p14="http://schemas.microsoft.com/office/powerpoint/2010/main" val="3436193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Reinforce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fact that this is a team effort. Everybody needs to work together to make the difference for the ākonga being mentored. Kaiako spend a great deal more time with ākonga than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continue to hold primary responsibility for their engagement in learning. Both the kaiako and kaihoe hold important knowledge about ākonga – sharing information and data ensures that all that knowledge is brought to bear to improve ākonga learning and wellbeing.</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Suggest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 following actions but note again that responsibility for these actions is shared with the tumuaki and senior management team and does not rest solely with the kaiurungi:</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Organise for Check &amp; Connect: Te Hononga to be presented to staff. [There is a separate set of PowerPoints designed specifically for this. It takes about 15 minutes in all, including showing one of the Check &amp; Connect videos.] </a:t>
            </a:r>
          </a:p>
          <a:p>
            <a:pPr marL="342900" lvl="0" indent="-342900">
              <a:lnSpc>
                <a:spcPts val="1600"/>
              </a:lnSpc>
              <a:spcAft>
                <a:spcPts val="400"/>
              </a:spcAft>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Determine how regularly the board of trustees wishes to be updated.</a:t>
            </a:r>
          </a:p>
          <a:p>
            <a:pPr marL="342900" lvl="0" indent="-342900">
              <a:lnSpc>
                <a:spcPts val="1600"/>
              </a:lnSpc>
              <a:spcAft>
                <a:spcPts val="400"/>
              </a:spcAft>
              <a:buFont typeface="Symbol" pitchFamily="2" charset="2"/>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[If participants are from PB4L-SW schools ...] Meet with the PB4L–SW team to ensure alignment with other initiatives in the school.</a:t>
            </a:r>
          </a:p>
          <a:p>
            <a:pPr marL="285750" indent="-285750">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participants to look at the two sets of bullets on the top half of page 18 of the manual. These can be helpful if it becomes necessary to clarify with staff what is and what is not part of the kaihoe role.</a:t>
            </a:r>
          </a:p>
        </p:txBody>
      </p:sp>
      <p:sp>
        <p:nvSpPr>
          <p:cNvPr id="4" name="Slide Number Placeholder 3"/>
          <p:cNvSpPr>
            <a:spLocks noGrp="1"/>
          </p:cNvSpPr>
          <p:nvPr>
            <p:ph type="sldNum" sz="quarter" idx="5"/>
          </p:nvPr>
        </p:nvSpPr>
        <p:spPr/>
        <p:txBody>
          <a:bodyPr/>
          <a:lstStyle/>
          <a:p>
            <a:fld id="{9581C79A-154A-4D4A-B65B-FB44557ADAB5}" type="slidenum">
              <a:rPr lang="en-NZ" smtClean="0"/>
              <a:t>28</a:t>
            </a:fld>
            <a:endParaRPr lang="en-NZ"/>
          </a:p>
        </p:txBody>
      </p:sp>
    </p:spTree>
    <p:extLst>
      <p:ext uri="{BB962C8B-B14F-4D97-AF65-F5344CB8AC3E}">
        <p14:creationId xmlns:p14="http://schemas.microsoft.com/office/powerpoint/2010/main" val="3497874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200" b="1" dirty="0">
                <a:effectLst/>
                <a:latin typeface="Calibri" panose="020F0502020204030204" pitchFamily="34" charset="0"/>
                <a:ea typeface="Calibri" panose="020F0502020204030204" pitchFamily="34" charset="0"/>
                <a:cs typeface="Times New Roman" panose="02020603050405020304" pitchFamily="18" charset="0"/>
              </a:rPr>
              <a:t>Remind </a:t>
            </a:r>
            <a:r>
              <a:rPr lang="en-NZ" sz="1200" dirty="0">
                <a:effectLst/>
                <a:latin typeface="Calibri" panose="020F0502020204030204" pitchFamily="34" charset="0"/>
                <a:ea typeface="Calibri" panose="020F0502020204030204" pitchFamily="34" charset="0"/>
                <a:cs typeface="Times New Roman" panose="02020603050405020304" pitchFamily="18" charset="0"/>
              </a:rPr>
              <a:t>kaiurungi of the messages in the initial session on Check &amp; Connect: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Te</a:t>
            </a:r>
            <a:r>
              <a:rPr lang="en-NZ" sz="1200" dirty="0">
                <a:effectLst/>
                <a:latin typeface="Calibri" panose="020F0502020204030204" pitchFamily="34" charset="0"/>
                <a:ea typeface="Calibri" panose="020F0502020204030204" pitchFamily="34" charset="0"/>
                <a:cs typeface="Times New Roman" panose="02020603050405020304" pitchFamily="18" charset="0"/>
              </a:rPr>
              <a:t> Hononga that disengagement and non-attendance are significant and worrying issues. They impact on ākonga attainment and wellbeing in ways that can have lifelong negative impacts on them, their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200" dirty="0">
                <a:effectLst/>
                <a:latin typeface="Calibri" panose="020F0502020204030204" pitchFamily="34" charset="0"/>
                <a:ea typeface="Calibri" panose="020F0502020204030204" pitchFamily="34" charset="0"/>
                <a:cs typeface="Times New Roman" panose="02020603050405020304" pitchFamily="18" charset="0"/>
              </a:rPr>
              <a:t>, and their communities. Remind them of the positive outcomes of Check &amp; Connect:</a:t>
            </a:r>
            <a:r>
              <a:rPr lang="en-NZ" sz="1200" dirty="0">
                <a:effectLst/>
                <a:latin typeface="Calibri" panose="020F0502020204030204" pitchFamily="34" charset="0"/>
                <a:ea typeface="Calibri" panose="020F0502020204030204" pitchFamily="34" charset="0"/>
                <a:cs typeface="Calibri" panose="020F0502020204030204" pitchFamily="34" charset="0"/>
              </a:rPr>
              <a:t>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Te</a:t>
            </a:r>
            <a:r>
              <a:rPr lang="en-NZ" sz="1200" dirty="0">
                <a:effectLst/>
                <a:latin typeface="Calibri" panose="020F0502020204030204" pitchFamily="34" charset="0"/>
                <a:ea typeface="Calibri" panose="020F0502020204030204" pitchFamily="34" charset="0"/>
                <a:cs typeface="Times New Roman" panose="02020603050405020304" pitchFamily="18" charset="0"/>
              </a:rPr>
              <a:t>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Hononga</a:t>
            </a:r>
            <a:r>
              <a:rPr lang="en-NZ" sz="1200" dirty="0">
                <a:effectLst/>
                <a:latin typeface="Calibri" panose="020F0502020204030204" pitchFamily="34" charset="0"/>
                <a:ea typeface="Calibri" panose="020F0502020204030204" pitchFamily="34" charset="0"/>
                <a:cs typeface="Times New Roman" panose="02020603050405020304" pitchFamily="18" charset="0"/>
              </a:rPr>
              <a:t> and that this long-term approach to mentoring has a strong record of success.</a:t>
            </a:r>
          </a:p>
          <a:p>
            <a:pPr>
              <a:lnSpc>
                <a:spcPts val="1600"/>
              </a:lnSpc>
              <a:spcAft>
                <a:spcPts val="40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200" dirty="0">
                <a:effectLst/>
                <a:latin typeface="Calibri" panose="020F0502020204030204" pitchFamily="34" charset="0"/>
                <a:ea typeface="Calibri" panose="020F0502020204030204" pitchFamily="34" charset="0"/>
                <a:cs typeface="Times New Roman" panose="02020603050405020304" pitchFamily="18" charset="0"/>
              </a:rPr>
              <a:t>As a whole group, </a:t>
            </a:r>
            <a:r>
              <a:rPr lang="en-NZ" sz="1200" b="1" dirty="0">
                <a:effectLst/>
                <a:latin typeface="Calibri" panose="020F0502020204030204" pitchFamily="34" charset="0"/>
                <a:ea typeface="Calibri" panose="020F0502020204030204" pitchFamily="34" charset="0"/>
                <a:cs typeface="Times New Roman" panose="02020603050405020304" pitchFamily="18" charset="0"/>
              </a:rPr>
              <a:t>brainstorm</a:t>
            </a:r>
            <a:r>
              <a:rPr lang="en-NZ" sz="1200" dirty="0">
                <a:effectLst/>
                <a:latin typeface="Calibri" panose="020F0502020204030204" pitchFamily="34" charset="0"/>
                <a:ea typeface="Calibri" panose="020F0502020204030204" pitchFamily="34" charset="0"/>
                <a:cs typeface="Times New Roman" panose="02020603050405020304" pitchFamily="18" charset="0"/>
              </a:rPr>
              <a:t> possible risks associated with disengagement. You may wish to encourage participants to provide brief examples or stories that illustrate the risks they identify – to avoid this becoming deficit-focused, encourage participants to share ‘good news’ stories in which risks were addressed and there were positive outcomes for ākonga.</a:t>
            </a:r>
          </a:p>
          <a:p>
            <a:pPr>
              <a:lnSpc>
                <a:spcPts val="1600"/>
              </a:lnSpc>
              <a:spcAft>
                <a:spcPts val="40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200" dirty="0">
                <a:effectLst/>
                <a:latin typeface="Calibri" panose="020F0502020204030204" pitchFamily="34" charset="0"/>
                <a:ea typeface="Calibri" panose="020F0502020204030204" pitchFamily="34" charset="0"/>
                <a:cs typeface="Times New Roman" panose="02020603050405020304" pitchFamily="18" charset="0"/>
              </a:rPr>
              <a:t>Here is a list of possible risks. You may wish to </a:t>
            </a:r>
            <a:r>
              <a:rPr lang="en-NZ" sz="1200" b="1" dirty="0">
                <a:effectLst/>
                <a:latin typeface="Calibri" panose="020F0502020204030204" pitchFamily="34" charset="0"/>
                <a:ea typeface="Calibri" panose="020F0502020204030204" pitchFamily="34" charset="0"/>
                <a:cs typeface="Times New Roman" panose="02020603050405020304" pitchFamily="18" charset="0"/>
              </a:rPr>
              <a:t>prompt</a:t>
            </a:r>
            <a:r>
              <a:rPr lang="en-NZ" sz="1200" dirty="0">
                <a:effectLst/>
                <a:latin typeface="Calibri" panose="020F0502020204030204" pitchFamily="34" charset="0"/>
                <a:ea typeface="Calibri" panose="020F0502020204030204" pitchFamily="34" charset="0"/>
                <a:cs typeface="Times New Roman" panose="02020603050405020304" pitchFamily="18" charset="0"/>
              </a:rPr>
              <a:t> consideration of these risks during the brainstorm. </a:t>
            </a:r>
          </a:p>
          <a:p>
            <a:endParaRPr lang="en-US" dirty="0"/>
          </a:p>
          <a:p>
            <a:pPr marL="0" indent="0">
              <a:lnSpc>
                <a:spcPct val="90000"/>
              </a:lnSpc>
              <a:spcBef>
                <a:spcPts val="0"/>
              </a:spcBef>
              <a:spcAft>
                <a:spcPts val="1200"/>
              </a:spcAft>
              <a:buNone/>
            </a:pPr>
            <a:r>
              <a:rPr lang="en-NZ" sz="1200" b="0" i="1" dirty="0"/>
              <a:t>Risks from disengagement include:</a:t>
            </a:r>
          </a:p>
          <a:p>
            <a:pPr marL="516150" indent="-285750">
              <a:lnSpc>
                <a:spcPct val="90000"/>
              </a:lnSpc>
              <a:spcAft>
                <a:spcPts val="600"/>
              </a:spcAft>
              <a:buFont typeface="Arial" panose="020B0604020202020204" pitchFamily="34" charset="0"/>
              <a:buChar char="•"/>
            </a:pPr>
            <a:r>
              <a:rPr lang="en-NZ" sz="1200" b="0" i="1" dirty="0">
                <a:solidFill>
                  <a:srgbClr val="000000"/>
                </a:solidFill>
                <a:ea typeface="Times New Roman" panose="02020603050405020304" pitchFamily="18" charset="0"/>
                <a:cs typeface="Calibri" panose="020F0502020204030204" pitchFamily="34" charset="0"/>
              </a:rPr>
              <a:t>ākonga joining networks outside of school that could be detrimental to their long-term wellbeing</a:t>
            </a:r>
          </a:p>
          <a:p>
            <a:pPr marL="516150" indent="-285750">
              <a:lnSpc>
                <a:spcPct val="90000"/>
              </a:lnSpc>
              <a:spcAft>
                <a:spcPts val="600"/>
              </a:spcAft>
              <a:buFont typeface="Arial" panose="020B0604020202020204" pitchFamily="34" charset="0"/>
              <a:buChar char="•"/>
            </a:pPr>
            <a:r>
              <a:rPr lang="en-NZ" sz="1200" b="0" i="1" dirty="0">
                <a:solidFill>
                  <a:srgbClr val="000000"/>
                </a:solidFill>
                <a:ea typeface="Times New Roman" panose="02020603050405020304" pitchFamily="18" charset="0"/>
                <a:cs typeface="Calibri" panose="020F0502020204030204" pitchFamily="34" charset="0"/>
              </a:rPr>
              <a:t>a reduction in the informal controls on behaviour that come through school attendance</a:t>
            </a:r>
          </a:p>
          <a:p>
            <a:pPr marL="516150" indent="-285750">
              <a:lnSpc>
                <a:spcPct val="90000"/>
              </a:lnSpc>
              <a:spcAft>
                <a:spcPts val="600"/>
              </a:spcAft>
              <a:buFont typeface="Arial" panose="020B0604020202020204" pitchFamily="34" charset="0"/>
              <a:buChar char="•"/>
            </a:pPr>
            <a:r>
              <a:rPr lang="en-NZ" sz="1200" b="0" i="1" dirty="0">
                <a:solidFill>
                  <a:srgbClr val="000000"/>
                </a:solidFill>
                <a:ea typeface="Times New Roman" panose="02020603050405020304" pitchFamily="18" charset="0"/>
                <a:cs typeface="Calibri" panose="020F0502020204030204" pitchFamily="34" charset="0"/>
              </a:rPr>
              <a:t>social exclusion from positive peer groups</a:t>
            </a:r>
          </a:p>
          <a:p>
            <a:pPr marL="516150" indent="-285750">
              <a:lnSpc>
                <a:spcPct val="90000"/>
              </a:lnSpc>
              <a:spcAft>
                <a:spcPts val="600"/>
              </a:spcAft>
              <a:buFont typeface="Arial" panose="020B0604020202020204" pitchFamily="34" charset="0"/>
              <a:buChar char="•"/>
            </a:pPr>
            <a:r>
              <a:rPr lang="en-NZ" sz="1200" b="0" i="1" dirty="0">
                <a:solidFill>
                  <a:srgbClr val="000000"/>
                </a:solidFill>
                <a:ea typeface="Times New Roman" panose="02020603050405020304" pitchFamily="18" charset="0"/>
                <a:cs typeface="Calibri" panose="020F0502020204030204" pitchFamily="34" charset="0"/>
              </a:rPr>
              <a:t>changes in how identity develops, which can change how ākonga feel about themselves</a:t>
            </a:r>
          </a:p>
          <a:p>
            <a:pPr marL="516150" indent="-285750">
              <a:lnSpc>
                <a:spcPct val="90000"/>
              </a:lnSpc>
              <a:spcAft>
                <a:spcPts val="600"/>
              </a:spcAft>
              <a:buFont typeface="Arial" panose="020B0604020202020204" pitchFamily="34" charset="0"/>
              <a:buChar char="•"/>
            </a:pPr>
            <a:r>
              <a:rPr lang="en-NZ" sz="1200" b="0" i="1" dirty="0">
                <a:solidFill>
                  <a:srgbClr val="000000"/>
                </a:solidFill>
                <a:ea typeface="Times New Roman" panose="02020603050405020304" pitchFamily="18" charset="0"/>
                <a:cs typeface="Calibri" panose="020F0502020204030204" pitchFamily="34" charset="0"/>
              </a:rPr>
              <a:t>academic failure</a:t>
            </a:r>
          </a:p>
          <a:p>
            <a:pPr marL="516150" indent="-285750">
              <a:lnSpc>
                <a:spcPct val="90000"/>
              </a:lnSpc>
              <a:spcAft>
                <a:spcPts val="600"/>
              </a:spcAft>
              <a:buFont typeface="Arial" panose="020B0604020202020204" pitchFamily="34" charset="0"/>
              <a:buChar char="•"/>
            </a:pPr>
            <a:r>
              <a:rPr lang="en-NZ" sz="1200" b="0" i="1" dirty="0">
                <a:solidFill>
                  <a:srgbClr val="000000"/>
                </a:solidFill>
                <a:ea typeface="Times New Roman" panose="02020603050405020304" pitchFamily="18" charset="0"/>
                <a:cs typeface="Calibri" panose="020F0502020204030204" pitchFamily="34" charset="0"/>
              </a:rPr>
              <a:t>elevated risk of anxiety or depressive symptoms</a:t>
            </a:r>
          </a:p>
          <a:p>
            <a:pPr marL="516150" indent="-285750">
              <a:lnSpc>
                <a:spcPct val="90000"/>
              </a:lnSpc>
              <a:spcAft>
                <a:spcPts val="600"/>
              </a:spcAft>
              <a:buFont typeface="Arial" panose="020B0604020202020204" pitchFamily="34" charset="0"/>
              <a:buChar char="•"/>
            </a:pPr>
            <a:r>
              <a:rPr lang="en-NZ" sz="1200" b="0" i="1" dirty="0">
                <a:solidFill>
                  <a:srgbClr val="000000"/>
                </a:solidFill>
                <a:ea typeface="Times New Roman" panose="02020603050405020304" pitchFamily="18" charset="0"/>
                <a:cs typeface="Calibri" panose="020F0502020204030204" pitchFamily="34" charset="0"/>
              </a:rPr>
              <a:t>greater risk of low income and unemployment later in life.</a:t>
            </a:r>
          </a:p>
          <a:p>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29</a:t>
            </a:fld>
            <a:endParaRPr lang="en-NZ"/>
          </a:p>
        </p:txBody>
      </p:sp>
    </p:spTree>
    <p:extLst>
      <p:ext uri="{BB962C8B-B14F-4D97-AF65-F5344CB8AC3E}">
        <p14:creationId xmlns:p14="http://schemas.microsoft.com/office/powerpoint/2010/main" val="112075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Talk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through the purpose.</a:t>
            </a:r>
          </a:p>
        </p:txBody>
      </p:sp>
      <p:sp>
        <p:nvSpPr>
          <p:cNvPr id="4" name="Slide Number Placeholder 3"/>
          <p:cNvSpPr>
            <a:spLocks noGrp="1"/>
          </p:cNvSpPr>
          <p:nvPr>
            <p:ph type="sldNum" sz="quarter" idx="5"/>
          </p:nvPr>
        </p:nvSpPr>
        <p:spPr/>
        <p:txBody>
          <a:bodyPr/>
          <a:lstStyle/>
          <a:p>
            <a:fld id="{9581C79A-154A-4D4A-B65B-FB44557ADAB5}" type="slidenum">
              <a:rPr lang="en-NZ" smtClean="0"/>
              <a:t>3</a:t>
            </a:fld>
            <a:endParaRPr lang="en-NZ"/>
          </a:p>
        </p:txBody>
      </p:sp>
    </p:spTree>
    <p:extLst>
      <p:ext uri="{BB962C8B-B14F-4D97-AF65-F5344CB8AC3E}">
        <p14:creationId xmlns:p14="http://schemas.microsoft.com/office/powerpoint/2010/main" val="174180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a:effectLst/>
                <a:latin typeface="Calibri" panose="020F0502020204030204" pitchFamily="34" charset="0"/>
                <a:ea typeface="Calibri" panose="020F0502020204030204" pitchFamily="34" charset="0"/>
                <a:cs typeface="Times New Roman" panose="02020603050405020304" pitchFamily="18" charset="0"/>
              </a:rPr>
              <a:t>Explain</a:t>
            </a:r>
            <a:endParaRPr lang="en-NZ"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Disengagement operates on a continuum. Anyone can feel disengaged for a brief period, under particular circumstances. But when ākonga feels disengaged over a long period of time, they are at risk of behaviours that put themselves and others at risk of harm.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Disengagement is something that goes on in a person’s mind and that </a:t>
            </a:r>
            <a:r>
              <a:rPr lang="en-US" sz="1800" dirty="0">
                <a:effectLst/>
                <a:latin typeface="Calibri" panose="020F0502020204030204" pitchFamily="34" charset="0"/>
                <a:ea typeface="Calibri" panose="020F0502020204030204" pitchFamily="34" charset="0"/>
                <a:cs typeface="Times New Roman" panose="02020603050405020304" pitchFamily="18" charset="0"/>
              </a:rPr>
              <a:t>unfolds over time. It’s not generally seen as an acute event and may not be observable. However,</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way someone behaves can offer indications of what is happening. These indicators may look different in different contexts, so schools need to identify and list indicators of disengagement for ākonga in their context.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Reinforce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fact that disengagement is a process that process that happens over time. This means that there is time to act – if we know what to look for, we can intervene before things go too far.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[See the manual, pp. 26–34]</a:t>
            </a:r>
          </a:p>
          <a:p>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30</a:t>
            </a:fld>
            <a:endParaRPr lang="en-NZ"/>
          </a:p>
        </p:txBody>
      </p:sp>
    </p:spTree>
    <p:extLst>
      <p:ext uri="{BB962C8B-B14F-4D97-AF65-F5344CB8AC3E}">
        <p14:creationId xmlns:p14="http://schemas.microsoft.com/office/powerpoint/2010/main" val="2241970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18148" y="4902200"/>
            <a:ext cx="5486400" cy="11601451"/>
          </a:xfrm>
        </p:spPr>
        <p:txBody>
          <a:bodyPr/>
          <a:lstStyle/>
          <a:p>
            <a:pPr>
              <a:lnSpc>
                <a:spcPts val="1600"/>
              </a:lnSpc>
              <a:spcAft>
                <a:spcPts val="400"/>
              </a:spcAft>
            </a:pPr>
            <a:endParaRPr lang="en-NZ"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200" b="1" dirty="0">
                <a:effectLst/>
                <a:latin typeface="Calibri" panose="020F0502020204030204" pitchFamily="34" charset="0"/>
                <a:ea typeface="Calibri" panose="020F0502020204030204" pitchFamily="34" charset="0"/>
                <a:cs typeface="Times New Roman" panose="02020603050405020304" pitchFamily="18" charset="0"/>
              </a:rPr>
              <a:t>Remind</a:t>
            </a:r>
            <a:r>
              <a:rPr lang="en-NZ" sz="1200" dirty="0">
                <a:effectLst/>
                <a:latin typeface="Calibri" panose="020F0502020204030204" pitchFamily="34" charset="0"/>
                <a:ea typeface="Calibri" panose="020F0502020204030204" pitchFamily="34" charset="0"/>
                <a:cs typeface="Times New Roman" panose="02020603050405020304" pitchFamily="18" charset="0"/>
              </a:rPr>
              <a:t> kaiurungi that Check &amp; Connect: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Te</a:t>
            </a:r>
            <a:r>
              <a:rPr lang="en-NZ" sz="1200" dirty="0">
                <a:effectLst/>
                <a:latin typeface="Calibri" panose="020F0502020204030204" pitchFamily="34" charset="0"/>
                <a:ea typeface="Calibri" panose="020F0502020204030204" pitchFamily="34" charset="0"/>
                <a:cs typeface="Times New Roman" panose="02020603050405020304" pitchFamily="18" charset="0"/>
              </a:rPr>
              <a:t> Hononga is a finite resource, and it is not right for all ākonga. It’s very important not to:</a:t>
            </a:r>
          </a:p>
          <a:p>
            <a:pPr>
              <a:lnSpc>
                <a:spcPts val="1600"/>
              </a:lnSpc>
              <a:spcAft>
                <a:spcPts val="40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overburden </a:t>
            </a:r>
            <a:r>
              <a:rPr lang="en-NZ"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with more ākonga than they can cope with</a:t>
            </a:r>
          </a:p>
          <a:p>
            <a:pPr marL="342900" lvl="0" indent="-342900">
              <a:lnSpc>
                <a:spcPts val="1600"/>
              </a:lnSpc>
              <a:spcAft>
                <a:spcPts val="400"/>
              </a:spcAft>
              <a:buFont typeface="Symbol" pitchFamily="2" charset="2"/>
              <a:buChar char=""/>
            </a:pPr>
            <a:r>
              <a:rPr lang="en-NZ"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nominate ākonga who need different or more intensive support.  </a:t>
            </a:r>
          </a:p>
          <a:p>
            <a:pPr marL="342900" lvl="0" indent="-342900">
              <a:lnSpc>
                <a:spcPts val="1600"/>
              </a:lnSpc>
              <a:spcAft>
                <a:spcPts val="400"/>
              </a:spcAft>
              <a:buFont typeface="Symbol" pitchFamily="2" charset="2"/>
              <a:buChar char=""/>
            </a:pPr>
            <a:endParaRPr lang="en-NZ"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1600"/>
              </a:lnSpc>
              <a:spcAft>
                <a:spcPts val="400"/>
              </a:spcAft>
            </a:pPr>
            <a:r>
              <a:rPr lang="en-NZ" sz="1200" dirty="0">
                <a:effectLst/>
                <a:latin typeface="Calibri" panose="020F0502020204030204" pitchFamily="34" charset="0"/>
                <a:ea typeface="Calibri" panose="020F0502020204030204" pitchFamily="34" charset="0"/>
                <a:cs typeface="Times New Roman" panose="02020603050405020304" pitchFamily="18" charset="0"/>
              </a:rPr>
              <a:t>For this reason, every school needs to create a list of indicators of disengagement to guide their nomination of ākonga for the initiative.</a:t>
            </a:r>
          </a:p>
          <a:p>
            <a:pPr>
              <a:lnSpc>
                <a:spcPts val="1600"/>
              </a:lnSpc>
              <a:spcAft>
                <a:spcPts val="40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Explain</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manual recommends that schools identify and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categorise</a:t>
            </a:r>
            <a:r>
              <a:rPr lang="en-US" sz="1200" dirty="0">
                <a:effectLst/>
                <a:latin typeface="Calibri" panose="020F0502020204030204" pitchFamily="34" charset="0"/>
                <a:ea typeface="Calibri" panose="020F0502020204030204" pitchFamily="34" charset="0"/>
                <a:cs typeface="Times New Roman" panose="02020603050405020304" pitchFamily="18" charset="0"/>
              </a:rPr>
              <a:t> indicators of engagement to get a sense of what ākonga are experiencing and the kinds of support they need. There are different ways of doing this; this one on the screen is an example from the manual (p. 27). </a:t>
            </a:r>
          </a:p>
          <a:p>
            <a:pPr>
              <a:lnSpc>
                <a:spcPts val="1600"/>
              </a:lnSpc>
              <a:spcAft>
                <a:spcPts val="4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Point out </a:t>
            </a:r>
            <a:r>
              <a:rPr lang="en-US" sz="1200" dirty="0">
                <a:effectLst/>
                <a:latin typeface="Calibri" panose="020F0502020204030204" pitchFamily="34" charset="0"/>
                <a:ea typeface="Calibri" panose="020F0502020204030204" pitchFamily="34" charset="0"/>
                <a:cs typeface="Times New Roman" panose="02020603050405020304" pitchFamily="18" charset="0"/>
              </a:rPr>
              <a:t>that behavioural and academic indicators are relatively easy to observe and measure, but that cognitive and affective disengagement are internal; people often keep their thoughts and feelings to themselves. </a:t>
            </a:r>
            <a:r>
              <a:rPr lang="en-US" sz="1800" i="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An ākonga might think but not say that they don’t believe they need school to be a social media influencer or play professional sport. They might feel but not say that they don’t belong or are misunderstood. </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600"/>
              </a:lnSpc>
              <a:spcBef>
                <a:spcPts val="0"/>
              </a:spcBef>
              <a:spcAft>
                <a:spcPts val="400"/>
              </a:spcAft>
              <a:buClrTx/>
              <a:buSzTx/>
              <a:buFontTx/>
              <a:buNone/>
              <a:tabLst/>
              <a:defRPr/>
            </a:pPr>
            <a:r>
              <a:rPr lang="en-NZ" sz="1200" b="1" dirty="0">
                <a:effectLst/>
                <a:latin typeface="Calibri" panose="020F0502020204030204" pitchFamily="34" charset="0"/>
                <a:ea typeface="Calibri" panose="020F0502020204030204" pitchFamily="34" charset="0"/>
                <a:cs typeface="Times New Roman" panose="02020603050405020304" pitchFamily="18" charset="0"/>
              </a:rPr>
              <a:t>Place </a:t>
            </a:r>
            <a:r>
              <a:rPr lang="en-NZ" sz="1200" dirty="0">
                <a:effectLst/>
                <a:latin typeface="Calibri" panose="020F0502020204030204" pitchFamily="34" charset="0"/>
                <a:ea typeface="Calibri" panose="020F0502020204030204" pitchFamily="34" charset="0"/>
                <a:cs typeface="Times New Roman" panose="02020603050405020304" pitchFamily="18" charset="0"/>
              </a:rPr>
              <a:t>a large sheet of paper [preferably A1] on the wall with the table from the </a:t>
            </a:r>
            <a:r>
              <a:rPr lang="en-NZ" sz="1200" b="1" dirty="0">
                <a:effectLst/>
                <a:latin typeface="Calibri" panose="020F0502020204030204" pitchFamily="34" charset="0"/>
                <a:ea typeface="Calibri" panose="020F0502020204030204" pitchFamily="34" charset="0"/>
                <a:cs typeface="Times New Roman" panose="02020603050405020304" pitchFamily="18" charset="0"/>
              </a:rPr>
              <a:t>linked resource </a:t>
            </a:r>
            <a:r>
              <a:rPr lang="en-NZ" sz="1200" dirty="0">
                <a:effectLst/>
                <a:latin typeface="Calibri" panose="020F0502020204030204" pitchFamily="34" charset="0"/>
                <a:ea typeface="Calibri" panose="020F0502020204030204" pitchFamily="34" charset="0"/>
                <a:cs typeface="Times New Roman" panose="02020603050405020304" pitchFamily="18" charset="0"/>
              </a:rPr>
              <a:t>reproduced on it.</a:t>
            </a:r>
            <a:r>
              <a:rPr lang="en-NZ" sz="1200" b="1" dirty="0">
                <a:effectLst/>
                <a:latin typeface="Calibri" panose="020F0502020204030204" pitchFamily="34" charset="0"/>
                <a:ea typeface="Calibri" panose="020F0502020204030204" pitchFamily="34" charset="0"/>
                <a:cs typeface="Times New Roman" panose="02020603050405020304" pitchFamily="18" charset="0"/>
              </a:rPr>
              <a:t> </a:t>
            </a:r>
            <a:r>
              <a:rPr lang="en-NZ"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(Click on the slide’s ‘Activity resources’ button for this).</a:t>
            </a:r>
          </a:p>
          <a:p>
            <a:pPr>
              <a:lnSpc>
                <a:spcPts val="1600"/>
              </a:lnSpc>
              <a:spcAft>
                <a:spcPts val="400"/>
              </a:spcAft>
            </a:pPr>
            <a:endParaRPr lang="en-NZ"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200" b="1" dirty="0">
                <a:effectLst/>
                <a:latin typeface="Calibri" panose="020F0502020204030204" pitchFamily="34" charset="0"/>
                <a:ea typeface="Calibri" panose="020F0502020204030204" pitchFamily="34" charset="0"/>
                <a:cs typeface="Times New Roman" panose="02020603050405020304" pitchFamily="18" charset="0"/>
              </a:rPr>
              <a:t>Give</a:t>
            </a:r>
            <a:r>
              <a:rPr lang="en-NZ" sz="1200" dirty="0">
                <a:effectLst/>
                <a:latin typeface="Calibri" panose="020F0502020204030204" pitchFamily="34" charset="0"/>
                <a:ea typeface="Calibri" panose="020F0502020204030204" pitchFamily="34" charset="0"/>
                <a:cs typeface="Times New Roman" panose="02020603050405020304" pitchFamily="18" charset="0"/>
              </a:rPr>
              <a:t>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200" dirty="0">
                <a:effectLst/>
                <a:latin typeface="Calibri" panose="020F0502020204030204" pitchFamily="34" charset="0"/>
                <a:ea typeface="Calibri" panose="020F0502020204030204" pitchFamily="34" charset="0"/>
                <a:cs typeface="Times New Roman" panose="02020603050405020304" pitchFamily="18" charset="0"/>
              </a:rPr>
              <a:t> sticky notes and ask them to quickly add notes to the table’s cells to show indicators of disengagement before mentoring begins, and what they would like to see after twelve months of mentoring.</a:t>
            </a:r>
          </a:p>
          <a:p>
            <a:pPr>
              <a:lnSpc>
                <a:spcPts val="1600"/>
              </a:lnSpc>
              <a:spcAft>
                <a:spcPts val="40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200" dirty="0">
                <a:effectLst/>
                <a:latin typeface="Calibri" panose="020F0502020204030204" pitchFamily="34" charset="0"/>
                <a:ea typeface="Calibri" panose="020F0502020204030204" pitchFamily="34" charset="0"/>
                <a:cs typeface="Times New Roman" panose="02020603050405020304" pitchFamily="18" charset="0"/>
              </a:rPr>
              <a:t>After five minutes, ask participants to sit down, and read out some of the indicators on the sticky notes.</a:t>
            </a:r>
          </a:p>
          <a:p>
            <a:pPr>
              <a:lnSpc>
                <a:spcPts val="1600"/>
              </a:lnSpc>
              <a:spcAft>
                <a:spcPts val="40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200" dirty="0">
                <a:effectLst/>
                <a:latin typeface="Calibri" panose="020F0502020204030204" pitchFamily="34" charset="0"/>
                <a:ea typeface="Calibri" panose="020F0502020204030204" pitchFamily="34" charset="0"/>
                <a:cs typeface="Times New Roman" panose="02020603050405020304" pitchFamily="18" charset="0"/>
              </a:rPr>
              <a:t>[See the manual, pp. 26–34 and 60–62.] </a:t>
            </a:r>
          </a:p>
        </p:txBody>
      </p:sp>
      <p:sp>
        <p:nvSpPr>
          <p:cNvPr id="4" name="Slide Number Placeholder 3"/>
          <p:cNvSpPr>
            <a:spLocks noGrp="1"/>
          </p:cNvSpPr>
          <p:nvPr>
            <p:ph type="sldNum" sz="quarter" idx="5"/>
          </p:nvPr>
        </p:nvSpPr>
        <p:spPr/>
        <p:txBody>
          <a:bodyPr/>
          <a:lstStyle/>
          <a:p>
            <a:fld id="{9581C79A-154A-4D4A-B65B-FB44557ADAB5}" type="slidenum">
              <a:rPr lang="en-NZ" smtClean="0"/>
              <a:t>31</a:t>
            </a:fld>
            <a:endParaRPr lang="en-NZ"/>
          </a:p>
        </p:txBody>
      </p:sp>
      <p:graphicFrame>
        <p:nvGraphicFramePr>
          <p:cNvPr id="6" name="Table 5">
            <a:extLst>
              <a:ext uri="{FF2B5EF4-FFF2-40B4-BE49-F238E27FC236}">
                <a16:creationId xmlns:a16="http://schemas.microsoft.com/office/drawing/2014/main" id="{F41D3767-6262-BBCC-C9C3-A1F744D882CF}"/>
              </a:ext>
            </a:extLst>
          </p:cNvPr>
          <p:cNvGraphicFramePr>
            <a:graphicFrameLocks noGrp="1"/>
          </p:cNvGraphicFramePr>
          <p:nvPr>
            <p:extLst>
              <p:ext uri="{D42A27DB-BD31-4B8C-83A1-F6EECF244321}">
                <p14:modId xmlns:p14="http://schemas.microsoft.com/office/powerpoint/2010/main" val="1052340683"/>
              </p:ext>
            </p:extLst>
          </p:nvPr>
        </p:nvGraphicFramePr>
        <p:xfrm>
          <a:off x="906797" y="12078118"/>
          <a:ext cx="5486399" cy="2946400"/>
        </p:xfrm>
        <a:graphic>
          <a:graphicData uri="http://schemas.openxmlformats.org/drawingml/2006/table">
            <a:tbl>
              <a:tblPr firstRow="1" bandRow="1">
                <a:tableStyleId>{5C22544A-7EE6-4342-B048-85BDC9FD1C3A}</a:tableStyleId>
              </a:tblPr>
              <a:tblGrid>
                <a:gridCol w="1523582">
                  <a:extLst>
                    <a:ext uri="{9D8B030D-6E8A-4147-A177-3AD203B41FA5}">
                      <a16:colId xmlns:a16="http://schemas.microsoft.com/office/drawing/2014/main" val="1704015005"/>
                    </a:ext>
                  </a:extLst>
                </a:gridCol>
                <a:gridCol w="2069432">
                  <a:extLst>
                    <a:ext uri="{9D8B030D-6E8A-4147-A177-3AD203B41FA5}">
                      <a16:colId xmlns:a16="http://schemas.microsoft.com/office/drawing/2014/main" val="2032005011"/>
                    </a:ext>
                  </a:extLst>
                </a:gridCol>
                <a:gridCol w="1893385">
                  <a:extLst>
                    <a:ext uri="{9D8B030D-6E8A-4147-A177-3AD203B41FA5}">
                      <a16:colId xmlns:a16="http://schemas.microsoft.com/office/drawing/2014/main" val="2234758774"/>
                    </a:ext>
                  </a:extLst>
                </a:gridCol>
              </a:tblGrid>
              <a:tr h="370840">
                <a:tc>
                  <a:txBody>
                    <a:bodyPr/>
                    <a:lstStyle/>
                    <a:p>
                      <a:endParaRPr lang="en-US"/>
                    </a:p>
                  </a:txBody>
                  <a:tcPr/>
                </a:tc>
                <a:tc>
                  <a:txBody>
                    <a:bodyPr/>
                    <a:lstStyle/>
                    <a:p>
                      <a:r>
                        <a:rPr lang="en-NZ" sz="1800" b="1" kern="1200" dirty="0">
                          <a:solidFill>
                            <a:schemeClr val="lt1"/>
                          </a:solidFill>
                          <a:effectLst/>
                          <a:latin typeface="+mn-lt"/>
                          <a:ea typeface="+mn-ea"/>
                          <a:cs typeface="+mn-cs"/>
                        </a:rPr>
                        <a:t>Indicators of disengagement </a:t>
                      </a:r>
                    </a:p>
                    <a:p>
                      <a:r>
                        <a:rPr lang="en-NZ" sz="1800" b="1" i="1" kern="1200" dirty="0">
                          <a:solidFill>
                            <a:schemeClr val="lt1"/>
                          </a:solidFill>
                          <a:effectLst/>
                          <a:latin typeface="+mn-lt"/>
                          <a:ea typeface="+mn-ea"/>
                          <a:cs typeface="+mn-cs"/>
                        </a:rPr>
                        <a:t>What disengagement looks like</a:t>
                      </a:r>
                      <a:r>
                        <a:rPr lang="en-NZ" dirty="0">
                          <a:effectLst/>
                        </a:rPr>
                        <a:t> </a:t>
                      </a:r>
                      <a:endParaRPr lang="en-US" dirty="0"/>
                    </a:p>
                  </a:txBody>
                  <a:tcPr/>
                </a:tc>
                <a:tc>
                  <a:txBody>
                    <a:bodyPr/>
                    <a:lstStyle/>
                    <a:p>
                      <a:r>
                        <a:rPr lang="en-NZ" sz="1800" b="1" kern="1200" dirty="0">
                          <a:solidFill>
                            <a:schemeClr val="lt1"/>
                          </a:solidFill>
                          <a:effectLst/>
                          <a:latin typeface="+mn-lt"/>
                          <a:ea typeface="+mn-ea"/>
                          <a:cs typeface="+mn-cs"/>
                        </a:rPr>
                        <a:t>Indicators of engagement </a:t>
                      </a:r>
                    </a:p>
                    <a:p>
                      <a:r>
                        <a:rPr lang="en-NZ" sz="1800" b="1" i="1" kern="1200" dirty="0">
                          <a:solidFill>
                            <a:schemeClr val="lt1"/>
                          </a:solidFill>
                          <a:effectLst/>
                          <a:latin typeface="+mn-lt"/>
                          <a:ea typeface="+mn-ea"/>
                          <a:cs typeface="+mn-cs"/>
                        </a:rPr>
                        <a:t>What engagement looks like </a:t>
                      </a:r>
                      <a:endParaRPr lang="en-US" dirty="0"/>
                    </a:p>
                  </a:txBody>
                  <a:tcPr/>
                </a:tc>
                <a:extLst>
                  <a:ext uri="{0D108BD9-81ED-4DB2-BD59-A6C34878D82A}">
                    <a16:rowId xmlns:a16="http://schemas.microsoft.com/office/drawing/2014/main" val="2952004864"/>
                  </a:ext>
                </a:extLst>
              </a:tr>
              <a:tr h="370840">
                <a:tc>
                  <a:txBody>
                    <a:bodyPr/>
                    <a:lstStyle/>
                    <a:p>
                      <a:r>
                        <a:rPr lang="en-NZ" sz="1800" b="1" kern="1200" dirty="0">
                          <a:solidFill>
                            <a:schemeClr val="dk1"/>
                          </a:solidFill>
                          <a:effectLst/>
                          <a:latin typeface="+mn-lt"/>
                          <a:ea typeface="+mn-ea"/>
                          <a:cs typeface="+mn-cs"/>
                        </a:rPr>
                        <a:t>Academic</a:t>
                      </a:r>
                      <a:r>
                        <a:rPr lang="en-NZ" dirty="0">
                          <a:effectLst/>
                        </a:rPr>
                        <a:t> </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55258302"/>
                  </a:ext>
                </a:extLst>
              </a:tr>
              <a:tr h="370840">
                <a:tc>
                  <a:txBody>
                    <a:bodyPr/>
                    <a:lstStyle/>
                    <a:p>
                      <a:r>
                        <a:rPr lang="en-NZ" sz="1800" b="1" kern="1200" dirty="0">
                          <a:solidFill>
                            <a:schemeClr val="dk1"/>
                          </a:solidFill>
                          <a:effectLst/>
                          <a:latin typeface="+mn-lt"/>
                          <a:ea typeface="+mn-ea"/>
                          <a:cs typeface="+mn-cs"/>
                        </a:rPr>
                        <a:t>Behavioural</a:t>
                      </a:r>
                      <a:r>
                        <a:rPr lang="en-NZ" dirty="0">
                          <a:effectLst/>
                        </a:rPr>
                        <a:t> </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17930608"/>
                  </a:ext>
                </a:extLst>
              </a:tr>
              <a:tr h="370840">
                <a:tc>
                  <a:txBody>
                    <a:bodyPr/>
                    <a:lstStyle/>
                    <a:p>
                      <a:r>
                        <a:rPr lang="en-NZ" sz="1800" b="1" kern="1200" dirty="0">
                          <a:solidFill>
                            <a:schemeClr val="dk1"/>
                          </a:solidFill>
                          <a:effectLst/>
                          <a:latin typeface="+mn-lt"/>
                          <a:ea typeface="+mn-ea"/>
                          <a:cs typeface="+mn-cs"/>
                        </a:rPr>
                        <a:t>Cognitive </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4069001"/>
                  </a:ext>
                </a:extLst>
              </a:tr>
              <a:tr h="370840">
                <a:tc>
                  <a:txBody>
                    <a:bodyPr/>
                    <a:lstStyle/>
                    <a:p>
                      <a:r>
                        <a:rPr lang="en-NZ" sz="1800" b="1" kern="1200" dirty="0">
                          <a:solidFill>
                            <a:schemeClr val="dk1"/>
                          </a:solidFill>
                          <a:effectLst/>
                          <a:latin typeface="+mn-lt"/>
                          <a:ea typeface="+mn-ea"/>
                          <a:cs typeface="+mn-cs"/>
                        </a:rPr>
                        <a:t>Affective</a:t>
                      </a:r>
                      <a:r>
                        <a:rPr lang="en-NZ" dirty="0">
                          <a:effectLst/>
                        </a:rPr>
                        <a:t> </a:t>
                      </a:r>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131915917"/>
                  </a:ext>
                </a:extLst>
              </a:tr>
            </a:tbl>
          </a:graphicData>
        </a:graphic>
      </p:graphicFrame>
    </p:spTree>
    <p:extLst>
      <p:ext uri="{BB962C8B-B14F-4D97-AF65-F5344CB8AC3E}">
        <p14:creationId xmlns:p14="http://schemas.microsoft.com/office/powerpoint/2010/main" val="641377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200" b="1" dirty="0">
                <a:effectLst/>
                <a:latin typeface="Calibri" panose="020F0502020204030204" pitchFamily="34" charset="0"/>
                <a:ea typeface="Calibri" panose="020F0502020204030204" pitchFamily="34" charset="0"/>
                <a:cs typeface="Times New Roman" panose="02020603050405020304" pitchFamily="18" charset="0"/>
              </a:rPr>
              <a:t>For the activity, you will need photocopies of Appendix 1 [page 79] in the manual.</a:t>
            </a:r>
          </a:p>
          <a:p>
            <a:pPr>
              <a:lnSpc>
                <a:spcPts val="1600"/>
              </a:lnSpc>
              <a:spcAft>
                <a:spcPts val="40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200" b="1" dirty="0">
                <a:effectLst/>
                <a:latin typeface="Calibri" panose="020F0502020204030204" pitchFamily="34" charset="0"/>
                <a:ea typeface="Calibri" panose="020F0502020204030204" pitchFamily="34" charset="0"/>
                <a:cs typeface="Times New Roman" panose="02020603050405020304" pitchFamily="18" charset="0"/>
              </a:rPr>
              <a:t>Tell</a:t>
            </a:r>
            <a:r>
              <a:rPr lang="en-NZ" sz="12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200" dirty="0">
                <a:effectLst/>
                <a:latin typeface="Calibri" panose="020F0502020204030204" pitchFamily="34" charset="0"/>
                <a:ea typeface="Calibri" panose="020F0502020204030204" pitchFamily="34" charset="0"/>
                <a:cs typeface="Times New Roman" panose="02020603050405020304" pitchFamily="18" charset="0"/>
              </a:rPr>
              <a:t> that to predict the probability of non-attendance, they need to be able to distinguish between three sets of factors and have some idea of the relationship between them. These are: </a:t>
            </a:r>
          </a:p>
          <a:p>
            <a:pPr>
              <a:lnSpc>
                <a:spcPts val="1600"/>
              </a:lnSpc>
              <a:spcAft>
                <a:spcPts val="40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status factors, like age and disability, that cannot be altered </a:t>
            </a:r>
          </a:p>
          <a:p>
            <a:pPr marL="342900" lvl="0" indent="-342900">
              <a:lnSpc>
                <a:spcPts val="1600"/>
              </a:lnSpc>
              <a:buFont typeface="Symbol" pitchFamily="2" charset="2"/>
              <a:buChar char=""/>
            </a:pPr>
            <a:r>
              <a:rPr lang="en-NZ"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alterable factors, like attendance and behaviour, that we can influence</a:t>
            </a:r>
          </a:p>
          <a:p>
            <a:pPr marL="342900" lvl="0" indent="-342900">
              <a:lnSpc>
                <a:spcPts val="1600"/>
              </a:lnSpc>
              <a:spcAft>
                <a:spcPts val="400"/>
              </a:spcAft>
              <a:buFont typeface="Symbol" pitchFamily="2" charset="2"/>
              <a:buChar char=""/>
            </a:pPr>
            <a:r>
              <a:rPr lang="en-NZ"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protective factors, like positive relationships or a skill or interest that motivates ākonga. </a:t>
            </a:r>
          </a:p>
          <a:p>
            <a:pPr marL="342900" lvl="0" indent="-342900">
              <a:lnSpc>
                <a:spcPts val="1600"/>
              </a:lnSpc>
              <a:spcAft>
                <a:spcPts val="400"/>
              </a:spcAft>
              <a:buFont typeface="Symbol" pitchFamily="2" charset="2"/>
              <a:buChar char=""/>
            </a:pPr>
            <a:endParaRPr lang="en-NZ"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1600"/>
              </a:lnSpc>
              <a:spcAft>
                <a:spcPts val="400"/>
              </a:spcAft>
            </a:pPr>
            <a:r>
              <a:rPr lang="en-NZ" sz="1200" b="1" dirty="0">
                <a:effectLst/>
                <a:latin typeface="Calibri" panose="020F0502020204030204" pitchFamily="34" charset="0"/>
                <a:ea typeface="Calibri" panose="020F0502020204030204" pitchFamily="34" charset="0"/>
                <a:cs typeface="Times New Roman" panose="02020603050405020304" pitchFamily="18" charset="0"/>
              </a:rPr>
              <a:t>Stress</a:t>
            </a:r>
            <a:r>
              <a:rPr lang="en-NZ" sz="1200" dirty="0">
                <a:effectLst/>
                <a:latin typeface="Calibri" panose="020F0502020204030204" pitchFamily="34" charset="0"/>
                <a:ea typeface="Calibri" panose="020F0502020204030204" pitchFamily="34" charset="0"/>
                <a:cs typeface="Times New Roman" panose="02020603050405020304" pitchFamily="18" charset="0"/>
              </a:rPr>
              <a:t> the fact that Check &amp; Connect: Te Hononga builds on innate strengths and opportunities for helping ākonga find a pathway towards a brighter future. That means the focus needs to be firmly on:</a:t>
            </a:r>
          </a:p>
          <a:p>
            <a:pPr>
              <a:lnSpc>
                <a:spcPts val="1600"/>
              </a:lnSpc>
              <a:spcAft>
                <a:spcPts val="40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influencing the alterable factors in positive ways</a:t>
            </a:r>
          </a:p>
          <a:p>
            <a:pPr marL="342900" lvl="0" indent="-342900">
              <a:lnSpc>
                <a:spcPts val="1600"/>
              </a:lnSpc>
              <a:spcAft>
                <a:spcPts val="400"/>
              </a:spcAft>
              <a:buFont typeface="Symbol" pitchFamily="2" charset="2"/>
              <a:buChar char=""/>
            </a:pPr>
            <a:r>
              <a:rPr lang="en-NZ"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upon and strengthening the protective factors.</a:t>
            </a:r>
          </a:p>
          <a:p>
            <a:pPr marL="342900" lvl="0" indent="-342900">
              <a:lnSpc>
                <a:spcPts val="1600"/>
              </a:lnSpc>
              <a:spcAft>
                <a:spcPts val="400"/>
              </a:spcAft>
              <a:buFont typeface="Symbol" pitchFamily="2" charset="2"/>
              <a:buChar char=""/>
            </a:pPr>
            <a:endParaRPr lang="en-NZ"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1600"/>
              </a:lnSpc>
              <a:spcAft>
                <a:spcPts val="400"/>
              </a:spcAft>
            </a:pPr>
            <a:r>
              <a:rPr lang="en-NZ" sz="12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2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200" dirty="0">
                <a:effectLst/>
                <a:latin typeface="Calibri" panose="020F0502020204030204" pitchFamily="34" charset="0"/>
                <a:ea typeface="Calibri" panose="020F0502020204030204" pitchFamily="34" charset="0"/>
                <a:cs typeface="Times New Roman" panose="02020603050405020304" pitchFamily="18" charset="0"/>
              </a:rPr>
              <a:t> to read pages 27–29 of the manual. Then ask them to work in small groups, to select an ākonga from one of their schools [changing their name to ensure anonymity], and to use the  Risk Inventory (Appendix 1) to complete Planning Activity 1 on page 29. (It doesn’t matter that people are likely to come from different schools – sharing ideas and experiences across schools can be very productive.) Note that many of the risk factors in Appendix 1 are ‘status factors’. Prompt them to consider others that are alterable.</a:t>
            </a:r>
          </a:p>
          <a:p>
            <a:pPr>
              <a:lnSpc>
                <a:spcPts val="1600"/>
              </a:lnSpc>
              <a:spcAft>
                <a:spcPts val="40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200" b="1" dirty="0">
                <a:effectLst/>
                <a:latin typeface="Calibri" panose="020F0502020204030204" pitchFamily="34" charset="0"/>
                <a:ea typeface="Calibri" panose="020F0502020204030204" pitchFamily="34" charset="0"/>
                <a:cs typeface="Times New Roman" panose="02020603050405020304" pitchFamily="18" charset="0"/>
              </a:rPr>
              <a:t>End</a:t>
            </a:r>
            <a:r>
              <a:rPr lang="en-NZ" sz="1200" dirty="0">
                <a:effectLst/>
                <a:latin typeface="Calibri" panose="020F0502020204030204" pitchFamily="34" charset="0"/>
                <a:ea typeface="Calibri" panose="020F0502020204030204" pitchFamily="34" charset="0"/>
                <a:cs typeface="Times New Roman" panose="02020603050405020304" pitchFamily="18" charset="0"/>
              </a:rPr>
              <a:t> by briefly talking through Planning Activity 2 on page 29, reinforcing the value of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200" dirty="0">
                <a:effectLst/>
                <a:latin typeface="Calibri" panose="020F0502020204030204" pitchFamily="34" charset="0"/>
                <a:ea typeface="Calibri" panose="020F0502020204030204" pitchFamily="34" charset="0"/>
                <a:cs typeface="Times New Roman" panose="02020603050405020304" pitchFamily="18" charset="0"/>
              </a:rPr>
              <a:t> completing it when they are back in their schools.</a:t>
            </a:r>
            <a:r>
              <a:rPr lang="en-NZ"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32</a:t>
            </a:fld>
            <a:endParaRPr lang="en-NZ"/>
          </a:p>
        </p:txBody>
      </p:sp>
    </p:spTree>
    <p:extLst>
      <p:ext uri="{BB962C8B-B14F-4D97-AF65-F5344CB8AC3E}">
        <p14:creationId xmlns:p14="http://schemas.microsoft.com/office/powerpoint/2010/main" val="3579897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while the Risk Inventory (Appendix 1) allows you to identify ākonga at risk of disengagement, you still need to establish a set of criteria to guide your identification and nomination process and set up guidelines for deciding who, of the ākonga who meet your criteria, are most likely to benefit from a kaihoe.</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someone to read aloud the excerpt from a school trial report on page 31 of the manual and, as a whole group, briefly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discuss</a:t>
            </a:r>
            <a:r>
              <a:rPr lang="en-NZ" sz="1800" dirty="0">
                <a:effectLst/>
                <a:latin typeface="Calibri" panose="020F0502020204030204" pitchFamily="34" charset="0"/>
                <a:ea typeface="Calibri" panose="020F0502020204030204" pitchFamily="34" charset="0"/>
                <a:cs typeface="Times New Roman" panose="02020603050405020304" pitchFamily="18" charset="0"/>
              </a:rPr>
              <a:t> whether the ‘three-test’ system set up in this school seems fair and workable.</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Remind</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their tasks include “manage referral procedures and the selection of ākonga” and “select, adapt, or develop nomination procedures and forms”.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Point out</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 manual includes forms schools can use to identify and nominate ākonga. As well as the Risk Inventory (Appendix 1), there is support for gathering information (Appendix 2), an example of a  nomination form (Appendix 3), and Reflective questions from Te Huia (Appendix 9). Appendices 1 and 3 are also available as interactive PDFs on the PB4L website, which allows schools to create, amend, and store e-copies.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dirty="0">
                <a:effectLst/>
                <a:latin typeface="Calibri" panose="020F0502020204030204" pitchFamily="34" charset="0"/>
                <a:ea typeface="Calibri" panose="020F0502020204030204" pitchFamily="34" charset="0"/>
                <a:cs typeface="Times New Roman" panose="02020603050405020304" pitchFamily="18" charset="0"/>
              </a:rPr>
              <a:t>If necessary, show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where they can find the interactive PDFs online, using the hyperlink in the slide.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33</a:t>
            </a:fld>
            <a:endParaRPr lang="en-NZ"/>
          </a:p>
        </p:txBody>
      </p:sp>
    </p:spTree>
    <p:extLst>
      <p:ext uri="{BB962C8B-B14F-4D97-AF65-F5344CB8AC3E}">
        <p14:creationId xmlns:p14="http://schemas.microsoft.com/office/powerpoint/2010/main" val="4133071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Remind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key tasks for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are to:</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800" dirty="0">
                <a:solidFill>
                  <a:srgbClr val="000000"/>
                </a:solidFill>
                <a:effectLst/>
                <a:latin typeface="BlissPro-Bold" panose="02010006030000020004" pitchFamily="2" charset="0"/>
                <a:ea typeface="Times New Roman" panose="02020603050405020304" pitchFamily="18" charset="0"/>
                <a:cs typeface="BlissPro-Bold" panose="02010006030000020004" pitchFamily="2" charset="0"/>
              </a:rPr>
              <a:t>implement </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weekly ‘check’ process</a:t>
            </a:r>
          </a:p>
          <a:p>
            <a:pPr marL="342900" lvl="0" indent="-342900">
              <a:lnSpc>
                <a:spcPts val="1600"/>
              </a:lnSpc>
              <a:spcAft>
                <a:spcPts val="400"/>
              </a:spcAft>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respond constructively, depending on risk level, with basic and intensive actions and strategies. </a:t>
            </a:r>
          </a:p>
          <a:p>
            <a:pPr marL="342900" lvl="0" indent="-342900">
              <a:lnSpc>
                <a:spcPts val="1600"/>
              </a:lnSpc>
              <a:spcAft>
                <a:spcPts val="400"/>
              </a:spcAft>
              <a:buFont typeface="Symbol" pitchFamily="2" charset="2"/>
              <a:buChar char=""/>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read pages 31–32 of the manual.</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Clarify </a:t>
            </a:r>
            <a:r>
              <a:rPr lang="en-NZ" sz="1800" dirty="0">
                <a:effectLst/>
                <a:latin typeface="Calibri" panose="020F0502020204030204" pitchFamily="34" charset="0"/>
                <a:ea typeface="Calibri" panose="020F0502020204030204" pitchFamily="34" charset="0"/>
                <a:cs typeface="Times New Roman" panose="02020603050405020304" pitchFamily="18" charset="0"/>
              </a:rPr>
              <a:t>that, as part of the weekly ‘check’,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monitor how ākonga are doing in relationship to a set of alterable risk indicators that they, as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have determined for each ākonga.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then determine the most constructive ways to connect with the ākonga, responding with more intensive responses when required.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600"/>
              </a:lnSpc>
              <a:spcBef>
                <a:spcPts val="0"/>
              </a:spcBef>
              <a:spcAft>
                <a:spcPts val="400"/>
              </a:spcAft>
              <a:buClrTx/>
              <a:buSzTx/>
              <a:buFontTx/>
              <a:buNone/>
              <a:tabLst/>
              <a:defRP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Refer</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the monitoring form examples in Appendix 4 (pp. 87–90) to see how they enable close monitoring of ākonga responses and for a record to be kept of progress and meetings. As well as the weekly monitoring form, there are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forms for recording monthly summaries of case notes and meetings with teachers and whānau.</a:t>
            </a:r>
          </a:p>
          <a:p>
            <a:pPr marL="0" marR="0" lvl="0" indent="0" algn="l" defTabSz="914400" rtl="0" eaLnBrk="1" fontAlgn="auto" latinLnBrk="0" hangingPunct="1">
              <a:lnSpc>
                <a:spcPts val="1600"/>
              </a:lnSpc>
              <a:spcBef>
                <a:spcPts val="0"/>
              </a:spcBef>
              <a:spcAft>
                <a:spcPts val="400"/>
              </a:spcAft>
              <a:buClrTx/>
              <a:buSzTx/>
              <a:buFontTx/>
              <a:buNone/>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Encourage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ākonga to use the Ministry-supplied forms, rather than design their own. This will ensure that all relevant information is collected and can be used to provide evidence of effective practice. The information is used for this purpose at the regional level, as well as by the school.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34</a:t>
            </a:fld>
            <a:endParaRPr lang="en-NZ"/>
          </a:p>
        </p:txBody>
      </p:sp>
    </p:spTree>
    <p:extLst>
      <p:ext uri="{BB962C8B-B14F-4D97-AF65-F5344CB8AC3E}">
        <p14:creationId xmlns:p14="http://schemas.microsoft.com/office/powerpoint/2010/main" val="3590833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Refer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page 33 of the manual.</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Discuss</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importance of setting high but realistic expectations. Suggest that kaiurungi consider the ‘Goldilocks principle’ – setting expectations that are not so high that an ākonga experiences regular failure, and not so low that risks are not addressed. They need to be just right.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Remind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 major section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Hei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ārahi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ngā</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a:effectLst/>
                <a:latin typeface="Calibri" panose="020F0502020204030204" pitchFamily="34" charset="0"/>
                <a:ea typeface="Calibri" panose="020F0502020204030204" pitchFamily="34" charset="0"/>
              </a:rPr>
              <a:t>|</a:t>
            </a:r>
            <a:r>
              <a:rPr lang="en-NZ" sz="1800" dirty="0">
                <a:effectLst/>
                <a:latin typeface="Calibri" panose="020F0502020204030204" pitchFamily="34" charset="0"/>
                <a:ea typeface="Calibri" panose="020F0502020204030204" pitchFamily="34" charset="0"/>
                <a:cs typeface="Times New Roman" panose="02020603050405020304" pitchFamily="18" charset="0"/>
              </a:rPr>
              <a:t> Guidance for mentors’ in the manual (pages 40–73) has more detail and support on many of the topics discussed today.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Refer</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them to Tables 7–9 (pages 58–62) to get a sense of appropriate ‘basic’ responses vs. more intensive responses for ākonga who have passed a ‘high-risk’ threshold.</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35</a:t>
            </a:fld>
            <a:endParaRPr lang="en-NZ"/>
          </a:p>
        </p:txBody>
      </p:sp>
    </p:spTree>
    <p:extLst>
      <p:ext uri="{BB962C8B-B14F-4D97-AF65-F5344CB8AC3E}">
        <p14:creationId xmlns:p14="http://schemas.microsoft.com/office/powerpoint/2010/main" val="2549072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Remind</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kaiurungi that this list of tasks involved in selecting, appointing, and supporting kaihoe is on an A3 handout from an earlier activity.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Clarify</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 process of selecting and appointing a kaihoe needs to be done in line with the school’s usual processes.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work in pairs to read pages 35–36 of the manual and to discuss their understanding of who can be a mentor and the characteristics this requires.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Stress</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importance of reading the major sections in the manual Te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kōwhiri</a:t>
            </a:r>
            <a:r>
              <a:rPr lang="en-NZ" sz="1800" dirty="0">
                <a:effectLst/>
                <a:latin typeface="Calibri" panose="020F0502020204030204" pitchFamily="34" charset="0"/>
                <a:ea typeface="Calibri" panose="020F0502020204030204" pitchFamily="34" charset="0"/>
                <a:cs typeface="Times New Roman" panose="02020603050405020304" pitchFamily="18" charset="0"/>
              </a:rPr>
              <a:t> me te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whakatū</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ngā</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a:effectLst/>
                <a:latin typeface="Calibri" panose="020F0502020204030204" pitchFamily="34" charset="0"/>
                <a:ea typeface="Calibri" panose="020F0502020204030204" pitchFamily="34" charset="0"/>
                <a:cs typeface="Calibri" panose="020F0502020204030204" pitchFamily="34" charset="0"/>
              </a:rPr>
              <a:t>| </a:t>
            </a:r>
            <a:r>
              <a:rPr lang="en-NZ" sz="1800" dirty="0">
                <a:effectLst/>
                <a:latin typeface="Calibri" panose="020F0502020204030204" pitchFamily="34" charset="0"/>
                <a:ea typeface="Calibri" panose="020F0502020204030204" pitchFamily="34" charset="0"/>
                <a:cs typeface="Times New Roman" panose="02020603050405020304" pitchFamily="18" charset="0"/>
              </a:rPr>
              <a:t>Selecting and appointing mentors (pages 35–39) and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Hei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ārahi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ngā</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a:effectLst/>
                <a:latin typeface="Calibri" panose="020F0502020204030204" pitchFamily="34" charset="0"/>
                <a:ea typeface="Calibri" panose="020F0502020204030204" pitchFamily="34" charset="0"/>
                <a:cs typeface="Calibri" panose="020F0502020204030204" pitchFamily="34" charset="0"/>
              </a:rPr>
              <a:t>|</a:t>
            </a:r>
            <a:r>
              <a:rPr lang="en-NZ" sz="1800" dirty="0">
                <a:effectLst/>
                <a:latin typeface="Calibri" panose="020F0502020204030204" pitchFamily="34" charset="0"/>
                <a:ea typeface="Calibri" panose="020F0502020204030204" pitchFamily="34" charset="0"/>
                <a:cs typeface="Times New Roman" panose="02020603050405020304" pitchFamily="18" charset="0"/>
              </a:rPr>
              <a:t> Guidance for mentors (pages 40–73). If the initiative is to be successful, you need to have selected the right people for the role and to have provided them with the support they need to succeed.</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Point out</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 appendices contain forms schools can use to support you to select and appoint mentors – examples of a mentor job description (Appendix 6) and a mentor letter of agreement (Appendix 7).</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36</a:t>
            </a:fld>
            <a:endParaRPr lang="en-NZ"/>
          </a:p>
        </p:txBody>
      </p:sp>
    </p:spTree>
    <p:extLst>
      <p:ext uri="{BB962C8B-B14F-4D97-AF65-F5344CB8AC3E}">
        <p14:creationId xmlns:p14="http://schemas.microsoft.com/office/powerpoint/2010/main" val="3721567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Play</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video.</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Lead discussion</a:t>
            </a:r>
            <a:r>
              <a:rPr lang="en-NZ" sz="1800" dirty="0">
                <a:effectLst/>
                <a:latin typeface="Calibri" panose="020F0502020204030204" pitchFamily="34" charset="0"/>
                <a:ea typeface="Calibri" panose="020F0502020204030204" pitchFamily="34" charset="0"/>
                <a:cs typeface="Times New Roman" panose="02020603050405020304" pitchFamily="18" charset="0"/>
              </a:rPr>
              <a:t> about what the video suggested to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it about their role in ensuring that everyone who takes part in the initiative feels safe, protected, and valued, and that it works as efficiently and effectively as possible. Reinforce the importance of ensuring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are familiar with and understand the school’s health and safety procedures, and that they have access to a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kaiārahi</a:t>
            </a:r>
            <a:r>
              <a:rPr lang="en-NZ" sz="1800" dirty="0">
                <a:effectLst/>
                <a:latin typeface="Calibri" panose="020F0502020204030204" pitchFamily="34" charset="0"/>
                <a:ea typeface="Calibri" panose="020F0502020204030204" pitchFamily="34" charset="0"/>
                <a:cs typeface="Times New Roman" panose="02020603050405020304" pitchFamily="18" charset="0"/>
              </a:rPr>
              <a:t> (supervisor).</a:t>
            </a:r>
          </a:p>
        </p:txBody>
      </p:sp>
      <p:sp>
        <p:nvSpPr>
          <p:cNvPr id="4" name="Slide Number Placeholder 3"/>
          <p:cNvSpPr>
            <a:spLocks noGrp="1"/>
          </p:cNvSpPr>
          <p:nvPr>
            <p:ph type="sldNum" sz="quarter" idx="5"/>
          </p:nvPr>
        </p:nvSpPr>
        <p:spPr/>
        <p:txBody>
          <a:bodyPr/>
          <a:lstStyle/>
          <a:p>
            <a:fld id="{9581C79A-154A-4D4A-B65B-FB44557ADAB5}" type="slidenum">
              <a:rPr lang="en-NZ" smtClean="0"/>
              <a:t>37</a:t>
            </a:fld>
            <a:endParaRPr lang="en-NZ"/>
          </a:p>
        </p:txBody>
      </p:sp>
    </p:spTree>
    <p:extLst>
      <p:ext uri="{BB962C8B-B14F-4D97-AF65-F5344CB8AC3E}">
        <p14:creationId xmlns:p14="http://schemas.microsoft.com/office/powerpoint/2010/main" val="1540313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Remind</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their tasks include:</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Meet with each ākonga and 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talk about the initiative</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Select, adapt, or develop consent procedures and forms</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Ensure that ongoing consents for ākonga and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are understood and obtained</a:t>
            </a: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Facilitate the initial meeting between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marL="228600" indent="-22860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Recommend</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 person with the best relationship with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should make the initial contact and then connect everyone. </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they will need to develop and record a set of protocols to be followed when connecting with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gaining consent, and bringing an ākonga into the intervention</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these protocols should embed creative, culturally appropriate ways to connect with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that are individualised to the ākonga and 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protocols need to include informed consent, preferably written, but they need to be sufficiently adaptable for situations where it is only possible to get verbal consent. </a:t>
            </a:r>
          </a:p>
          <a:p>
            <a:pPr marL="228600" indent="-22860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Talk through</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example of a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student consent form on page 91 of the manual.</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38</a:t>
            </a:fld>
            <a:endParaRPr lang="en-NZ"/>
          </a:p>
        </p:txBody>
      </p:sp>
    </p:spTree>
    <p:extLst>
      <p:ext uri="{BB962C8B-B14F-4D97-AF65-F5344CB8AC3E}">
        <p14:creationId xmlns:p14="http://schemas.microsoft.com/office/powerpoint/2010/main" val="513301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Remind</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their tasks also include:</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Establish protocols and processes for building relationships with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Liaise with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mana-enhancing ways, so they feel respected and valued as partners in their children’s education.</a:t>
            </a:r>
          </a:p>
          <a:p>
            <a:pPr marL="228600" indent="-22860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Remind</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 manual provides support for this. Ask them to read the following sections:</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spcAft>
                <a:spcPts val="400"/>
              </a:spcAft>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‘Building relationships with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(page 23)</a:t>
            </a:r>
          </a:p>
          <a:p>
            <a:pPr marL="285750" indent="-285750">
              <a:lnSpc>
                <a:spcPts val="1600"/>
              </a:lnSpc>
              <a:spcAft>
                <a:spcPts val="400"/>
              </a:spcAft>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‘Building trust’ (pages 65–66)</a:t>
            </a:r>
          </a:p>
          <a:p>
            <a:pPr marL="285750" indent="-285750">
              <a:lnSpc>
                <a:spcPts val="1600"/>
              </a:lnSpc>
              <a:spcAft>
                <a:spcPts val="400"/>
              </a:spcAft>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‘Communication’ (pages 67–68).</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Play</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video.</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working in small groups, to draw on their experience and what they’ve just read and seen in the video to discuss the three questions on the slide.</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dirty="0">
                <a:effectLst/>
                <a:latin typeface="Calibri" panose="020F0502020204030204" pitchFamily="34" charset="0"/>
                <a:ea typeface="Calibri" panose="020F0502020204030204" pitchFamily="34" charset="0"/>
                <a:cs typeface="Times New Roman" panose="02020603050405020304" pitchFamily="18" charset="0"/>
              </a:rPr>
              <a:t>Depending on available time,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groups to report back briefly after 7 minutes.</a:t>
            </a:r>
            <a:r>
              <a:rPr lang="en-NZ" sz="2800" dirty="0">
                <a:effectLst/>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39</a:t>
            </a:fld>
            <a:endParaRPr lang="en-NZ"/>
          </a:p>
        </p:txBody>
      </p:sp>
    </p:spTree>
    <p:extLst>
      <p:ext uri="{BB962C8B-B14F-4D97-AF65-F5344CB8AC3E}">
        <p14:creationId xmlns:p14="http://schemas.microsoft.com/office/powerpoint/2010/main" val="311028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Check &amp; Connect: Te Hononga is intended for ākonga who show signs of disengaging from education and are at risk of non-attendance. Identifying ākonga who could benefit from the initiative requires us to have a good understanding of what disengagement looks like, the factors that put an ākonga at risk, and the protective factors that make disengagement less likely.</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In later sessions, we’re going to conduct some activities to help develop shared understandings about risk factors and protective factors, and how to identify ākonga at risk of disengagement. We’ll also show you some tools to help you in this process.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Right now, the important thing to know is that we work hard to ensure the ākonga involved in Check &amp; Connect: Te Hononga are those who are most likely to gain from it. </a:t>
            </a:r>
          </a:p>
          <a:p>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4</a:t>
            </a:fld>
            <a:endParaRPr lang="en-NZ"/>
          </a:p>
        </p:txBody>
      </p:sp>
    </p:spTree>
    <p:extLst>
      <p:ext uri="{BB962C8B-B14F-4D97-AF65-F5344CB8AC3E}">
        <p14:creationId xmlns:p14="http://schemas.microsoft.com/office/powerpoint/2010/main" val="941076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Draw attention</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the section of the manual on monitoring and evaluation [pages 74–77].</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what they make of the three key aspects of monitoring and evaluation on the slide, and why they think they are important. The first and third may seem obvious, on the basis of prior experience, but the second may be less familiar.</a:t>
            </a:r>
          </a:p>
          <a:p>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40</a:t>
            </a:fld>
            <a:endParaRPr lang="en-NZ"/>
          </a:p>
        </p:txBody>
      </p:sp>
    </p:spTree>
    <p:extLst>
      <p:ext uri="{BB962C8B-B14F-4D97-AF65-F5344CB8AC3E}">
        <p14:creationId xmlns:p14="http://schemas.microsoft.com/office/powerpoint/2010/main" val="2498007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Invite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read the vignette and notice how data collection allows the people supporting Dee to monitor how she is doing and the impact of the initiative.</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Reinforce</a:t>
            </a:r>
            <a:r>
              <a:rPr lang="en-NZ" sz="1800" dirty="0">
                <a:effectLst/>
                <a:latin typeface="Calibri" panose="020F0502020204030204" pitchFamily="34" charset="0"/>
                <a:ea typeface="Calibri" panose="020F0502020204030204" pitchFamily="34" charset="0"/>
                <a:cs typeface="Times New Roman" panose="02020603050405020304" pitchFamily="18" charset="0"/>
              </a:rPr>
              <a:t> how important it is to:</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determine whether the initiative is working for the ākonga involved </a:t>
            </a: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collect and analyse data about a student’s performance before, during, and after the initiative.</a:t>
            </a:r>
          </a:p>
          <a:p>
            <a:pPr marL="228600" indent="-22860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Remind</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kauirangi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their tasks include:</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with access to </a:t>
            </a:r>
            <a:r>
              <a:rPr lang="en-NZ" sz="1800" dirty="0">
                <a:solidFill>
                  <a:srgbClr val="000000"/>
                </a:solidFill>
                <a:effectLst/>
                <a:latin typeface="BlissPro-Light" panose="02010006030000020004" pitchFamily="2" charset="0"/>
                <a:ea typeface="Times New Roman" panose="02020603050405020304" pitchFamily="18" charset="0"/>
                <a:cs typeface="BlissPro-Light" panose="02010006030000020004" pitchFamily="2" charset="0"/>
              </a:rPr>
              <a:t>the school’s student management system (SMS) </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training in its use</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meet with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regularly to check on progress and provide support</a:t>
            </a: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coordinate the collection of outcome data (monthly).</a:t>
            </a:r>
          </a:p>
          <a:p>
            <a:pPr marL="228600" indent="-22860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Tell</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kauirangi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they will need to determine what data to collect, when, and how it will be reported, aiming for a system that is simple, consistent, and thorough.</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 data collection tools to support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work together on monitoring and evaluation include:</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monitoring form (Appendix 4) that they have already looked at</a:t>
            </a: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form for monitoring the impact of Check &amp; Connect: Te Hononga (Appendix 10)</a:t>
            </a:r>
          </a:p>
          <a:p>
            <a:pPr marL="285750"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case notes for individual ākonga.</a:t>
            </a:r>
            <a:r>
              <a:rPr lang="en-NZ" sz="2800"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41</a:t>
            </a:fld>
            <a:endParaRPr lang="en-NZ"/>
          </a:p>
        </p:txBody>
      </p:sp>
    </p:spTree>
    <p:extLst>
      <p:ext uri="{BB962C8B-B14F-4D97-AF65-F5344CB8AC3E}">
        <p14:creationId xmlns:p14="http://schemas.microsoft.com/office/powerpoint/2010/main" val="3996638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Refer</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the explanation of the term ‘f</a:t>
            </a:r>
            <a:r>
              <a:rPr lang="en-NZ" sz="1800" dirty="0">
                <a:effectLst/>
                <a:latin typeface="BlissPro-Light" panose="02010006030000020004" pitchFamily="2" charset="0"/>
                <a:ea typeface="Calibri" panose="020F0502020204030204" pitchFamily="34" charset="0"/>
                <a:cs typeface="BlissPro-Light" panose="02010006030000020004" pitchFamily="2" charset="0"/>
              </a:rPr>
              <a:t>idelity of implementation’ and discuss what can happen if they and their colleagues do not adhere to its fundamental principles and processes. </a:t>
            </a:r>
            <a:br>
              <a:rPr lang="en-NZ" sz="1800" dirty="0">
                <a:effectLst/>
                <a:latin typeface="BlissPro-Light" panose="02010006030000020004" pitchFamily="2" charset="0"/>
                <a:ea typeface="Calibri" panose="020F0502020204030204" pitchFamily="34" charset="0"/>
                <a:cs typeface="BlissPro-Light" panose="02010006030000020004" pitchFamily="2" charset="0"/>
              </a:rPr>
            </a:b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BlissPro-Light" panose="02010006030000020004" pitchFamily="2" charset="0"/>
                <a:ea typeface="Calibri" panose="020F0502020204030204" pitchFamily="34" charset="0"/>
                <a:cs typeface="BlissPro-Light" panose="02010006030000020004" pitchFamily="2" charset="0"/>
              </a:rPr>
              <a:t>Ask </a:t>
            </a:r>
            <a:r>
              <a:rPr lang="en-NZ" sz="1800" dirty="0" err="1">
                <a:effectLst/>
                <a:latin typeface="BlissPro-Light" panose="02010006030000020004" pitchFamily="2" charset="0"/>
                <a:ea typeface="Calibri" panose="020F0502020204030204" pitchFamily="34" charset="0"/>
                <a:cs typeface="BlissPro-Light" panose="02010006030000020004" pitchFamily="2" charset="0"/>
              </a:rPr>
              <a:t>kaiurungi</a:t>
            </a:r>
            <a:r>
              <a:rPr lang="en-NZ" sz="1800" dirty="0">
                <a:effectLst/>
                <a:latin typeface="BlissPro-Light" panose="02010006030000020004" pitchFamily="2" charset="0"/>
                <a:ea typeface="Calibri" panose="020F0502020204030204" pitchFamily="34" charset="0"/>
                <a:cs typeface="BlissPro-Light" panose="02010006030000020004" pitchFamily="2" charset="0"/>
              </a:rPr>
              <a:t> to look at the self-assessment framework on page 76 of the manual.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BlissPro-Light" panose="02010006030000020004" pitchFamily="2" charset="0"/>
                <a:ea typeface="Calibri" panose="020F0502020204030204" pitchFamily="34" charset="0"/>
                <a:cs typeface="BlissPro-Light" panose="02010006030000020004" pitchFamily="2" charset="0"/>
              </a:rPr>
              <a:t>Explain</a:t>
            </a:r>
            <a:r>
              <a:rPr lang="en-NZ" sz="1800" dirty="0">
                <a:effectLst/>
                <a:latin typeface="BlissPro-Light" panose="02010006030000020004" pitchFamily="2" charset="0"/>
                <a:ea typeface="Calibri" panose="020F0502020204030204" pitchFamily="34" charset="0"/>
                <a:cs typeface="BlissPro-Light" panose="02010006030000020004" pitchFamily="2" charset="0"/>
              </a:rPr>
              <a:t> that: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spcAft>
                <a:spcPts val="400"/>
              </a:spcAft>
              <a:buFont typeface="Arial" panose="020B0604020202020204" pitchFamily="34" charset="0"/>
              <a:buChar char="•"/>
            </a:pPr>
            <a:r>
              <a:rPr lang="en-NZ" sz="1800" dirty="0">
                <a:effectLst/>
                <a:latin typeface="BlissPro-Light" panose="02010006030000020004" pitchFamily="2" charset="0"/>
                <a:ea typeface="Calibri" panose="020F0502020204030204" pitchFamily="34" charset="0"/>
                <a:cs typeface="BlissPro-Light" panose="02010006030000020004" pitchFamily="2" charset="0"/>
              </a:rPr>
              <a:t>their school </a:t>
            </a:r>
            <a:r>
              <a:rPr lang="en-NZ" sz="1800" dirty="0">
                <a:effectLst/>
                <a:latin typeface="Calibri" panose="020F0502020204030204" pitchFamily="34" charset="0"/>
                <a:ea typeface="Calibri" panose="020F0502020204030204" pitchFamily="34" charset="0"/>
                <a:cs typeface="Times New Roman" panose="02020603050405020304" pitchFamily="18" charset="0"/>
              </a:rPr>
              <a:t>can use or adapt this framework to record their progress in </a:t>
            </a:r>
            <a:r>
              <a:rPr lang="en-NZ" sz="1800" dirty="0">
                <a:effectLst/>
                <a:latin typeface="BlissPro-Light" panose="02010006030000020004" pitchFamily="2" charset="0"/>
                <a:ea typeface="Calibri" panose="020F0502020204030204" pitchFamily="34" charset="0"/>
                <a:cs typeface="BlissPro-Light" panose="02010006030000020004" pitchFamily="2" charset="0"/>
              </a:rPr>
              <a:t>implementing Check &amp; Connect: Te Hononga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spcAft>
                <a:spcPts val="400"/>
              </a:spcAft>
              <a:buFont typeface="Arial" panose="020B0604020202020204" pitchFamily="34" charset="0"/>
              <a:buChar char="•"/>
            </a:pPr>
            <a:r>
              <a:rPr lang="en-NZ" sz="1800" dirty="0">
                <a:effectLst/>
                <a:latin typeface="BlissPro-Light" panose="02010006030000020004" pitchFamily="2" charset="0"/>
                <a:ea typeface="Calibri" panose="020F0502020204030204" pitchFamily="34" charset="0"/>
                <a:cs typeface="BlissPro-Light" panose="02010006030000020004" pitchFamily="2" charset="0"/>
              </a:rPr>
              <a:t>like the other tools, it is available as an interactive PDF online at </a:t>
            </a:r>
            <a:r>
              <a:rPr lang="en-NZ" sz="1800" b="0" i="0" u="sng" dirty="0">
                <a:solidFill>
                  <a:srgbClr val="0563C1"/>
                </a:solidFill>
                <a:effectLst/>
                <a:latin typeface="Bliss Pro Light" panose="02010006030000020004" pitchFamily="2" charset="0"/>
                <a:ea typeface="Calibri" panose="020F0502020204030204" pitchFamily="34" charset="0"/>
                <a:cs typeface="BlissPro-Light" panose="02010006030000020004" pitchFamily="2" charset="0"/>
                <a:hlinkClick r:id="rId3"/>
              </a:rPr>
              <a:t>https://pb4l.tki.org.nz/</a:t>
            </a:r>
            <a:endParaRPr lang="en-NZ" sz="1800" b="0" i="0" u="sng" dirty="0">
              <a:effectLst/>
              <a:latin typeface="Bliss Pro Light" panose="02010006030000020004" pitchFamily="2"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they will need to decide h</a:t>
            </a:r>
            <a:r>
              <a:rPr lang="en-US" sz="1800" dirty="0">
                <a:effectLst/>
                <a:latin typeface="Calibri" panose="020F0502020204030204" pitchFamily="34" charset="0"/>
                <a:ea typeface="Calibri" panose="020F0502020204030204" pitchFamily="34" charset="0"/>
                <a:cs typeface="Times New Roman" panose="02020603050405020304" pitchFamily="18" charset="0"/>
              </a:rPr>
              <a:t>ow often they will use the tool to assess fidelity, and how they will document and report on progress (e.g., once per term).</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42</a:t>
            </a:fld>
            <a:endParaRPr lang="en-NZ"/>
          </a:p>
        </p:txBody>
      </p:sp>
    </p:spTree>
    <p:extLst>
      <p:ext uri="{BB962C8B-B14F-4D97-AF65-F5344CB8AC3E}">
        <p14:creationId xmlns:p14="http://schemas.microsoft.com/office/powerpoint/2010/main" val="518779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Refer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page 77, which </a:t>
            </a:r>
            <a:r>
              <a:rPr lang="en-NZ" sz="1800" dirty="0">
                <a:effectLst/>
                <a:latin typeface="BlissPro-Light" panose="02010006030000020004" pitchFamily="2" charset="0"/>
                <a:ea typeface="Calibri" panose="020F0502020204030204" pitchFamily="34" charset="0"/>
                <a:cs typeface="BlissPro-Light" panose="02010006030000020004" pitchFamily="2" charset="0"/>
              </a:rPr>
              <a:t>again reinforces the importance of being systematic about your approach to data collection from the start, so that you have the information you need to answer your evaluation questions.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BlissPro-Light" panose="02010006030000020004" pitchFamily="2" charset="0"/>
                <a:ea typeface="Calibri" panose="020F0502020204030204" pitchFamily="34" charset="0"/>
                <a:cs typeface="BlissPro-Light" panose="02010006030000020004" pitchFamily="2" charset="0"/>
              </a:rPr>
              <a:t>Explain</a:t>
            </a:r>
            <a:r>
              <a:rPr lang="en-NZ" sz="1800" dirty="0">
                <a:effectLst/>
                <a:latin typeface="BlissPro-Light" panose="02010006030000020004" pitchFamily="2" charset="0"/>
                <a:ea typeface="Calibri" panose="020F0502020204030204" pitchFamily="34" charset="0"/>
                <a:cs typeface="BlissPro-Light" panose="02010006030000020004" pitchFamily="2" charset="0"/>
              </a:rPr>
              <a:t> that: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spcAft>
                <a:spcPts val="400"/>
              </a:spcAft>
              <a:buFont typeface="Arial" panose="020B0604020202020204" pitchFamily="34" charset="0"/>
              <a:buChar char="•"/>
            </a:pPr>
            <a:r>
              <a:rPr lang="en-NZ" sz="1800" dirty="0">
                <a:effectLst/>
                <a:latin typeface="BlissPro-Light" panose="02010006030000020004" pitchFamily="2" charset="0"/>
                <a:ea typeface="Calibri" panose="020F0502020204030204" pitchFamily="34" charset="0"/>
                <a:cs typeface="BlissPro-Light" panose="02010006030000020004" pitchFamily="2" charset="0"/>
              </a:rPr>
              <a:t>they will need to know what their questions are – the table from page 77 on the slide suggests some examples and where the information might be found</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spcAft>
                <a:spcPts val="400"/>
              </a:spcAft>
              <a:buFont typeface="Arial" panose="020B0604020202020204" pitchFamily="34" charset="0"/>
              <a:buChar char="•"/>
            </a:pPr>
            <a:r>
              <a:rPr lang="en-NZ" sz="1800" dirty="0">
                <a:effectLst/>
                <a:latin typeface="BlissPro-Light" panose="02010006030000020004" pitchFamily="2" charset="0"/>
                <a:ea typeface="Calibri" panose="020F0502020204030204" pitchFamily="34" charset="0"/>
                <a:cs typeface="BlissPro-Light" panose="02010006030000020004" pitchFamily="2" charset="0"/>
              </a:rPr>
              <a:t>they should also consider collecting and using stories, interviews, and surveys from participants</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NZ" sz="1800" dirty="0">
                <a:effectLst/>
                <a:latin typeface="BlissPro-Light" panose="02010006030000020004" pitchFamily="2" charset="0"/>
                <a:ea typeface="Calibri" panose="020F0502020204030204" pitchFamily="34" charset="0"/>
                <a:cs typeface="BlissPro-Light" panose="02010006030000020004" pitchFamily="2" charset="0"/>
              </a:rPr>
              <a:t>as with checking on fidelity of implementation,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they will need to decide on </a:t>
            </a:r>
            <a:r>
              <a:rPr lang="en-US" sz="1800" dirty="0">
                <a:effectLst/>
                <a:latin typeface="Calibri" panose="020F0502020204030204" pitchFamily="34" charset="0"/>
                <a:ea typeface="Calibri" panose="020F0502020204030204" pitchFamily="34" charset="0"/>
                <a:cs typeface="Times New Roman" panose="02020603050405020304" pitchFamily="18" charset="0"/>
              </a:rPr>
              <a:t>how they will document and report on progress.</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43</a:t>
            </a:fld>
            <a:endParaRPr lang="en-NZ"/>
          </a:p>
        </p:txBody>
      </p:sp>
    </p:spTree>
    <p:extLst>
      <p:ext uri="{BB962C8B-B14F-4D97-AF65-F5344CB8AC3E}">
        <p14:creationId xmlns:p14="http://schemas.microsoft.com/office/powerpoint/2010/main" val="3188555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Review</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bullets in the slide.</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participants if they have any further questions, concerns, or ideas. Record these for follow up and discuss how they can make contact, if necessary. Again, you want people to finish with an honest sense of the commitment they are making, balanced by a sense of optimism and of reassurance that they will be supported to play their part.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Encourage</a:t>
            </a:r>
            <a:r>
              <a:rPr lang="en-NZ" sz="1800" dirty="0">
                <a:effectLst/>
                <a:latin typeface="Calibri" panose="020F0502020204030204" pitchFamily="34" charset="0"/>
                <a:ea typeface="Calibri" panose="020F0502020204030204" pitchFamily="34" charset="0"/>
                <a:cs typeface="Times New Roman" panose="02020603050405020304" pitchFamily="18" charset="0"/>
              </a:rPr>
              <a:t> participants to read the manual and suggest that some people may like to do this together, so that they can talk it through. Let them know that they are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welcome to come to any of the sessions you have planned for kaihoe.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44</a:t>
            </a:fld>
            <a:endParaRPr lang="en-NZ"/>
          </a:p>
        </p:txBody>
      </p:sp>
    </p:spTree>
    <p:extLst>
      <p:ext uri="{BB962C8B-B14F-4D97-AF65-F5344CB8AC3E}">
        <p14:creationId xmlns:p14="http://schemas.microsoft.com/office/powerpoint/2010/main" val="4205920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is the first of two targeted sessions for </a:t>
            </a:r>
            <a:r>
              <a:rPr lang="en-NZ"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(mentors). In full, it lasts for approximately </a:t>
            </a:r>
            <a:r>
              <a:rPr lang="en-NZ" sz="1800" b="1"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two hours.</a:t>
            </a: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You may wish to add or drop some activities, take in parts of session two, or even merge the two </a:t>
            </a:r>
            <a:r>
              <a:rPr lang="en-NZ"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sessions to take place over a day.</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Welcome </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attendees to the session. Thank them for coming and once again, acknowledge their caring and commitment in taking on roles within this important initiative. Explain that the last session was intended as an introduction to Check &amp; Connect: Te Hononga. This time, they will be delving more deeply into the role of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looking at the information and support provided in the manual.</a:t>
            </a: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dirty="0">
                <a:solidFill>
                  <a:srgbClr val="000000"/>
                </a:solidFill>
                <a:effectLst/>
                <a:latin typeface="Calibri" panose="020F0502020204030204" pitchFamily="34" charset="0"/>
                <a:ea typeface="Times New Roman" panose="02020603050405020304" pitchFamily="18" charset="0"/>
              </a:rPr>
              <a:t>See slide 1 for notes on setting the tone for the session and ensuring the comfort of participants.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45</a:t>
            </a:fld>
            <a:endParaRPr lang="en-NZ"/>
          </a:p>
        </p:txBody>
      </p:sp>
    </p:spTree>
    <p:extLst>
      <p:ext uri="{BB962C8B-B14F-4D97-AF65-F5344CB8AC3E}">
        <p14:creationId xmlns:p14="http://schemas.microsoft.com/office/powerpoint/2010/main" val="1021295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Review</a:t>
            </a:r>
            <a:r>
              <a:rPr lang="en-NZ" sz="1800" dirty="0">
                <a:effectLst/>
                <a:latin typeface="Calibri" panose="020F0502020204030204" pitchFamily="34" charset="0"/>
                <a:ea typeface="Calibri" panose="020F0502020204030204" pitchFamily="34" charset="0"/>
                <a:cs typeface="Times New Roman" panose="02020603050405020304" pitchFamily="18" charset="0"/>
              </a:rPr>
              <a:t> prior learning about Check &amp; Connect: Te Hononga. Check people’s response and be prepared, if necessary, to use relevant slides from the introductory session to refresh their memories.</a:t>
            </a:r>
            <a:r>
              <a:rPr lang="en-NZ" sz="2800" dirty="0">
                <a:effectLst/>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46</a:t>
            </a:fld>
            <a:endParaRPr lang="en-NZ"/>
          </a:p>
        </p:txBody>
      </p:sp>
    </p:spTree>
    <p:extLst>
      <p:ext uri="{BB962C8B-B14F-4D97-AF65-F5344CB8AC3E}">
        <p14:creationId xmlns:p14="http://schemas.microsoft.com/office/powerpoint/2010/main" val="3789961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Talk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through the purpose.</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Remind</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there will a further session after this where they will learn more about aspects of their role. </a:t>
            </a:r>
          </a:p>
        </p:txBody>
      </p:sp>
      <p:sp>
        <p:nvSpPr>
          <p:cNvPr id="4" name="Slide Number Placeholder 3"/>
          <p:cNvSpPr>
            <a:spLocks noGrp="1"/>
          </p:cNvSpPr>
          <p:nvPr>
            <p:ph type="sldNum" sz="quarter" idx="5"/>
          </p:nvPr>
        </p:nvSpPr>
        <p:spPr/>
        <p:txBody>
          <a:bodyPr/>
          <a:lstStyle/>
          <a:p>
            <a:fld id="{9581C79A-154A-4D4A-B65B-FB44557ADAB5}" type="slidenum">
              <a:rPr lang="en-NZ" smtClean="0"/>
              <a:t>47</a:t>
            </a:fld>
            <a:endParaRPr lang="en-NZ"/>
          </a:p>
        </p:txBody>
      </p:sp>
    </p:spTree>
    <p:extLst>
      <p:ext uri="{BB962C8B-B14F-4D97-AF65-F5344CB8AC3E}">
        <p14:creationId xmlns:p14="http://schemas.microsoft.com/office/powerpoint/2010/main" val="2104483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Allow participants 5 minutes for discussion, then seek responses to fill in the missing key tasks in the list. </a:t>
            </a:r>
            <a:endParaRPr lang="en-NZ"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As you do so, briefly</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remind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them of the</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a:effectLst/>
                <a:latin typeface="Calibri" panose="020F0502020204030204" pitchFamily="34" charset="0"/>
                <a:ea typeface="Calibri" panose="020F0502020204030204" pitchFamily="34" charset="0"/>
                <a:cs typeface="Times New Roman" panose="02020603050405020304" pitchFamily="18" charset="0"/>
              </a:rPr>
              <a:t>information below and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reinforce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critical role of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(mentor) – that it is the</a:t>
            </a:r>
            <a:r>
              <a:rPr lang="en-NZ" sz="1800" dirty="0">
                <a:effectLst/>
                <a:latin typeface="BlissPro-Light" panose="02010006030000020004" pitchFamily="2" charset="0"/>
                <a:ea typeface="Calibri" panose="020F0502020204030204" pitchFamily="34" charset="0"/>
                <a:cs typeface="BlissPro-Light" panose="02010006030000020004" pitchFamily="2" charset="0"/>
              </a:rPr>
              <a:t> </a:t>
            </a:r>
            <a:r>
              <a:rPr lang="en-NZ" sz="1800" dirty="0" err="1">
                <a:effectLst/>
                <a:latin typeface="BlissPro-Light" panose="02010006030000020004" pitchFamily="2" charset="0"/>
                <a:ea typeface="Calibri" panose="020F0502020204030204" pitchFamily="34" charset="0"/>
                <a:cs typeface="BlissPro-Light" panose="02010006030000020004" pitchFamily="2" charset="0"/>
              </a:rPr>
              <a:t>kaihoe</a:t>
            </a:r>
            <a:r>
              <a:rPr lang="en-NZ" sz="1800" dirty="0">
                <a:effectLst/>
                <a:latin typeface="BlissPro-Light" panose="02010006030000020004" pitchFamily="2" charset="0"/>
                <a:ea typeface="Calibri" panose="020F0502020204030204" pitchFamily="34" charset="0"/>
                <a:cs typeface="BlissPro-Light" panose="02010006030000020004" pitchFamily="2" charset="0"/>
              </a:rPr>
              <a:t> who leads the check and connect process but that they do so in collaboration with and supported by a team of people.</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spcAft>
                <a:spcPts val="400"/>
              </a:spcAft>
              <a:buFont typeface="Arial" panose="020B0604020202020204" pitchFamily="34" charset="0"/>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Collaborates</a:t>
            </a:r>
            <a:r>
              <a:rPr lang="en-NZ" sz="1800" dirty="0">
                <a:effectLst/>
                <a:latin typeface="Calibri" panose="020F0502020204030204" pitchFamily="34" charset="0"/>
                <a:ea typeface="Calibri" panose="020F0502020204030204" pitchFamily="34" charset="0"/>
                <a:cs typeface="Times New Roman" panose="02020603050405020304" pitchFamily="18" charset="0"/>
              </a:rPr>
              <a:t>: Works collaboratively, for at least two years, with the ākonga, their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their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kaiako</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implement strategies that support school engagement and educational success</a:t>
            </a:r>
          </a:p>
          <a:p>
            <a:pPr marL="285750" indent="-285750">
              <a:lnSpc>
                <a:spcPts val="1600"/>
              </a:lnSpc>
              <a:spcAft>
                <a:spcPts val="400"/>
              </a:spcAft>
              <a:buFont typeface="Arial" panose="020B0604020202020204" pitchFamily="34" charset="0"/>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Monitors</a:t>
            </a:r>
            <a:r>
              <a:rPr lang="en-NZ" sz="1800" dirty="0">
                <a:effectLst/>
                <a:latin typeface="Calibri" panose="020F0502020204030204" pitchFamily="34" charset="0"/>
                <a:ea typeface="Calibri" panose="020F0502020204030204" pitchFamily="34" charset="0"/>
                <a:cs typeface="Times New Roman" panose="02020603050405020304" pitchFamily="18" charset="0"/>
              </a:rPr>
              <a:t>: Tracks data for ākonga attendance, lateness, and achievement</a:t>
            </a:r>
          </a:p>
          <a:p>
            <a:pPr marL="285750" indent="-285750">
              <a:lnSpc>
                <a:spcPts val="1600"/>
              </a:lnSpc>
              <a:spcAft>
                <a:spcPts val="400"/>
              </a:spcAft>
              <a:buFont typeface="Arial" panose="020B0604020202020204" pitchFamily="34" charset="0"/>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Liaises</a:t>
            </a:r>
            <a:r>
              <a:rPr lang="en-NZ" sz="1800" dirty="0">
                <a:effectLst/>
                <a:latin typeface="Calibri" panose="020F0502020204030204" pitchFamily="34" charset="0"/>
                <a:ea typeface="Calibri" panose="020F0502020204030204" pitchFamily="34" charset="0"/>
                <a:cs typeface="Times New Roman" panose="02020603050405020304" pitchFamily="18" charset="0"/>
              </a:rPr>
              <a:t>: Liaises between home and school to build connections for the ākonga</a:t>
            </a:r>
          </a:p>
          <a:p>
            <a:pPr marL="285750" indent="-285750">
              <a:lnSpc>
                <a:spcPts val="1600"/>
              </a:lnSpc>
              <a:spcAft>
                <a:spcPts val="400"/>
              </a:spcAft>
              <a:buFont typeface="Arial" panose="020B0604020202020204" pitchFamily="34" charset="0"/>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Ensures alignment</a:t>
            </a:r>
            <a:r>
              <a:rPr lang="en-NZ" sz="1800" dirty="0">
                <a:effectLst/>
                <a:latin typeface="Calibri" panose="020F0502020204030204" pitchFamily="34" charset="0"/>
                <a:ea typeface="Calibri" panose="020F0502020204030204" pitchFamily="34" charset="0"/>
                <a:cs typeface="Times New Roman" panose="02020603050405020304" pitchFamily="18" charset="0"/>
              </a:rPr>
              <a:t>: Ensures alignment with what other adults working with the ākonga are doing (e.g., the pastoral care team, a social worker, sports coach, or kapa haka tutor)</a:t>
            </a:r>
          </a:p>
          <a:p>
            <a:pPr marL="285750" indent="-285750">
              <a:lnSpc>
                <a:spcPts val="1600"/>
              </a:lnSpc>
              <a:spcAft>
                <a:spcPts val="400"/>
              </a:spcAft>
              <a:buFont typeface="Arial" panose="020B0604020202020204" pitchFamily="34" charset="0"/>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Problem solves</a:t>
            </a:r>
            <a:r>
              <a:rPr lang="en-NZ" sz="1800" dirty="0">
                <a:effectLst/>
                <a:latin typeface="Calibri" panose="020F0502020204030204" pitchFamily="34" charset="0"/>
                <a:ea typeface="Calibri" panose="020F0502020204030204" pitchFamily="34" charset="0"/>
                <a:cs typeface="Times New Roman" panose="02020603050405020304" pitchFamily="18" charset="0"/>
              </a:rPr>
              <a:t>: Identifies barriers to success for the ākonga, and problem solves with them to identify activities and ideas to help them overcome these barriers</a:t>
            </a:r>
          </a:p>
          <a:p>
            <a:pPr marL="285750" indent="-285750">
              <a:buFont typeface="Arial" panose="020B0604020202020204" pitchFamily="34" charset="0"/>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Records</a:t>
            </a:r>
            <a:r>
              <a:rPr lang="en-NZ" sz="1800" dirty="0">
                <a:effectLst/>
                <a:latin typeface="Calibri" panose="020F0502020204030204" pitchFamily="34" charset="0"/>
                <a:ea typeface="Calibri" panose="020F0502020204030204" pitchFamily="34" charset="0"/>
                <a:cs typeface="Times New Roman" panose="02020603050405020304" pitchFamily="18" charset="0"/>
              </a:rPr>
              <a:t>: Maintains written records (e.g., on attendance and meetings with the ākonga, kaiako, whānau) and provides data on their ākonga to the Check &amp; Connect: Te Hononga kaiurungi (coordinator).</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48</a:t>
            </a:fld>
            <a:endParaRPr lang="en-NZ"/>
          </a:p>
        </p:txBody>
      </p:sp>
    </p:spTree>
    <p:extLst>
      <p:ext uri="{BB962C8B-B14F-4D97-AF65-F5344CB8AC3E}">
        <p14:creationId xmlns:p14="http://schemas.microsoft.com/office/powerpoint/2010/main" val="35798979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As a group,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read aloud</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four paragraphs under the heading, “Who can be a mentor?” on page 35 of the manual.</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Briefly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unpack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three key words, clicking them to reveal more information about each as you do so.</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Reinforce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message that the mentor’s role is “less about ‘fixing’ than supporting the ākonga to ‘find a way through’ so they can re-engage with school and learning.” [Manual, p. 35] This requires persistence over an extended period. There will be high and low points requiring your persistence </a:t>
            </a:r>
            <a:r>
              <a:rPr lang="en-US" sz="1800" dirty="0">
                <a:effectLst/>
                <a:latin typeface="Calibri" panose="020F0502020204030204" pitchFamily="34" charset="0"/>
                <a:ea typeface="Calibri" panose="020F0502020204030204" pitchFamily="34" charset="0"/>
              </a:rPr>
              <a:t>– make sure you reach out for support when you need it.</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49</a:t>
            </a:fld>
            <a:endParaRPr lang="en-NZ"/>
          </a:p>
        </p:txBody>
      </p:sp>
    </p:spTree>
    <p:extLst>
      <p:ext uri="{BB962C8B-B14F-4D97-AF65-F5344CB8AC3E}">
        <p14:creationId xmlns:p14="http://schemas.microsoft.com/office/powerpoint/2010/main" val="3436193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Mentors meet with ākonga over a period of two years, usually in school but taking account of what is happening for ākonga at home and in the community. They report on progress for ākonga to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the school. The principal and coordinators – kaiurungi – report to the board on progress within the initiative as a whole.</a:t>
            </a:r>
            <a:endParaRPr lang="en-NZ"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Check &amp; Connect: Te Hononga involves closely monitoring ākonga for signs of disengagement and identifying protective factors and “alterable” factors that can be influenced to make disengagement less likely.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‘Check’ </a:t>
            </a:r>
            <a:r>
              <a:rPr lang="en-NZ" sz="1800" dirty="0">
                <a:effectLst/>
                <a:latin typeface="Calibri" panose="020F0502020204030204" pitchFamily="34" charset="0"/>
                <a:ea typeface="Calibri" panose="020F0502020204030204" pitchFamily="34" charset="0"/>
                <a:cs typeface="Times New Roman" panose="02020603050405020304" pitchFamily="18" charset="0"/>
              </a:rPr>
              <a:t>in Check &amp; Connect: Te Hononga refers to the process where mentors –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 systematically monitor attendance, achievement, and pastoral data to support problem solving.</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‘Connect’ </a:t>
            </a:r>
            <a:r>
              <a:rPr lang="en-NZ" sz="1800" dirty="0">
                <a:effectLst/>
                <a:latin typeface="Calibri" panose="020F0502020204030204" pitchFamily="34" charset="0"/>
                <a:ea typeface="Calibri" panose="020F0502020204030204" pitchFamily="34" charset="0"/>
                <a:cs typeface="Times New Roman" panose="02020603050405020304" pitchFamily="18" charset="0"/>
              </a:rPr>
              <a:t>refers to the way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connect with ākonga to provide personalised, timely responses intended to help them solve problems, build skills, and enhance their competence.</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Prominent educational researchers Sonja and Angus Macfarlane helped develop the manual that guides implementation. They gifted the name</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‘Te Hononga’ </a:t>
            </a:r>
            <a:r>
              <a:rPr lang="en-NZ" sz="1800" dirty="0">
                <a:effectLst/>
                <a:latin typeface="Calibri" panose="020F0502020204030204" pitchFamily="34" charset="0"/>
                <a:ea typeface="Calibri" panose="020F0502020204030204" pitchFamily="34" charset="0"/>
                <a:cs typeface="Times New Roman" panose="02020603050405020304" pitchFamily="18" charset="0"/>
              </a:rPr>
              <a:t>to the initiative. Te Hononga means “linking, connecting, bringing together”. It’s a name that emphasises the long-term commitment to relationships that is at the heart of the initiative.</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5</a:t>
            </a:fld>
            <a:endParaRPr lang="en-NZ"/>
          </a:p>
        </p:txBody>
      </p:sp>
    </p:spTree>
    <p:extLst>
      <p:ext uri="{BB962C8B-B14F-4D97-AF65-F5344CB8AC3E}">
        <p14:creationId xmlns:p14="http://schemas.microsoft.com/office/powerpoint/2010/main" val="34205656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Refer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the major section ‘Guidance for mentors’ on pages 40–73 of the manual. Explain that this is their ‘go-to’ resource and that reading and returning to it regularly will help keep them on track as a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0000"/>
              </a:lnSpc>
              <a:spcBef>
                <a:spcPts val="600"/>
              </a:spcBef>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participants to skim read page 41 and read pages 42 &amp; 43 of the manual [the ‘Preparation’ section and Table 4]. </a:t>
            </a:r>
          </a:p>
          <a:p>
            <a:pPr>
              <a:lnSpc>
                <a:spcPct val="100000"/>
              </a:lnSpc>
              <a:spcBef>
                <a:spcPts val="600"/>
              </a:spcBef>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Spend a few minutes</a:t>
            </a:r>
            <a:r>
              <a:rPr lang="en-NZ" sz="1800" dirty="0">
                <a:effectLst/>
                <a:latin typeface="Calibri" panose="020F0502020204030204" pitchFamily="34" charset="0"/>
                <a:ea typeface="Calibri" panose="020F0502020204030204" pitchFamily="34" charset="0"/>
                <a:cs typeface="Times New Roman" panose="02020603050405020304" pitchFamily="18" charset="0"/>
              </a:rPr>
              <a:t> discussing as a group the ‘First steps’ in Table 4, which summarises the advice on pp. 40–42 re- the importance of:</a:t>
            </a:r>
          </a:p>
          <a:p>
            <a:pPr>
              <a:lnSpc>
                <a:spcPct val="100000"/>
              </a:lnSpc>
              <a:spcBef>
                <a:spcPts val="600"/>
              </a:spcBef>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57150" indent="-285750">
              <a:lnSpc>
                <a:spcPct val="100000"/>
              </a:lnSpc>
              <a:spcBef>
                <a:spcPts val="600"/>
              </a:spcBef>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trusting, reciprocal relationships with ākonga and whānau</a:t>
            </a:r>
          </a:p>
          <a:p>
            <a:pPr marL="285750" indent="-285750">
              <a:lnSpc>
                <a:spcPct val="100000"/>
              </a:lnSpc>
              <a:spcBef>
                <a:spcPts val="600"/>
              </a:spcBef>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gaining support from the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kaiurungi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establish trusting relationships with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kaiako</a:t>
            </a: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57150" indent="-285750">
              <a:lnSpc>
                <a:spcPct val="100000"/>
              </a:lnSpc>
              <a:spcBef>
                <a:spcPts val="600"/>
              </a:spcBef>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identifying and drawing on school and community resources </a:t>
            </a:r>
          </a:p>
          <a:p>
            <a:pPr marL="57150" indent="-285750">
              <a:lnSpc>
                <a:spcPct val="100000"/>
              </a:lnSpc>
              <a:spcBef>
                <a:spcPts val="600"/>
              </a:spcBef>
              <a:spcAft>
                <a:spcPts val="400"/>
              </a:spcAft>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setting up routines for planning and record keeping</a:t>
            </a:r>
          </a:p>
          <a:p>
            <a:pPr marL="57150" indent="-285750">
              <a:lnSpc>
                <a:spcPct val="100000"/>
              </a:lnSpc>
              <a:spcBef>
                <a:spcPts val="600"/>
              </a:spcBef>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getting to know the relevant forms and documents </a:t>
            </a:r>
          </a:p>
          <a:p>
            <a:pPr marL="57150" indent="-285750">
              <a:lnSpc>
                <a:spcPct val="100000"/>
              </a:lnSpc>
              <a:spcBef>
                <a:spcPts val="600"/>
              </a:spcBef>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accessing the school’s management system in order to access attendance and other data for discussion (SMS)</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50</a:t>
            </a:fld>
            <a:endParaRPr lang="en-NZ"/>
          </a:p>
        </p:txBody>
      </p:sp>
    </p:spTree>
    <p:extLst>
      <p:ext uri="{BB962C8B-B14F-4D97-AF65-F5344CB8AC3E}">
        <p14:creationId xmlns:p14="http://schemas.microsoft.com/office/powerpoint/2010/main" val="3497874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Play</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video </a:t>
            </a:r>
            <a:r>
              <a:rPr lang="en-NZ"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[this may be one first presented in the joint session.] </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view the video, ask them to note down the skills, knowledge, and attributes that they believe they will need to use to fulfil their role. Allow five minutes for them to share their thoughts in small groups. Ask the groups to report back on three or four of the attributes they think would be most important for a new kaihoe to bring to their role.</a:t>
            </a:r>
          </a:p>
          <a:p>
            <a:pPr marL="0" lvl="0" indent="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Tell</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kaihoe that they have been appointed because they are known to have these strengths. </a:t>
            </a:r>
          </a:p>
          <a:p>
            <a:pPr marL="0" lvl="0" indent="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Point out</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a:t>
            </a:r>
          </a:p>
          <a:p>
            <a:pPr marL="0" lvl="0" indent="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list of key personal characteristics (Manual, pp. 35–36) </a:t>
            </a:r>
          </a:p>
          <a:p>
            <a:pPr marL="285750" lvl="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example of a mentor job description (Manual, pp. 92–93)</a:t>
            </a:r>
          </a:p>
          <a:p>
            <a:pPr marL="285750" lvl="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bullet points listing what is not part of the mentor’s role (p. 18)</a:t>
            </a:r>
          </a:p>
          <a:p>
            <a:pPr marL="0" lvl="0" indent="0">
              <a:lnSpc>
                <a:spcPts val="1600"/>
              </a:lnSpc>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lvl="0" indent="0">
              <a:lnSpc>
                <a:spcPts val="1600"/>
              </a:lnSpc>
              <a:spcAft>
                <a:spcPts val="400"/>
              </a:spcAft>
            </a:pP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Ask</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if there anything there that the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had overlooked or find surprising and talk about why they are there.</a:t>
            </a:r>
          </a:p>
          <a:p>
            <a:pPr marL="0" lvl="0" indent="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lvl="0" indent="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Reassure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a:t>
            </a:r>
          </a:p>
          <a:p>
            <a:pPr marL="0" lvl="0" indent="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they will be supported to build on their strengths and carry out their mahi by a team of people, and especially by their kaiurungi (coordinator) and kaiārahi (supervisor)</a:t>
            </a:r>
          </a:p>
          <a:p>
            <a:pPr marL="285750" lvl="0"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the guidance in the manual includes a section specifically for mentors (pp.40–73).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51</a:t>
            </a:fld>
            <a:endParaRPr lang="en-NZ"/>
          </a:p>
        </p:txBody>
      </p:sp>
    </p:spTree>
    <p:extLst>
      <p:ext uri="{BB962C8B-B14F-4D97-AF65-F5344CB8AC3E}">
        <p14:creationId xmlns:p14="http://schemas.microsoft.com/office/powerpoint/2010/main" val="11207591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Refer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the implementation overview on the screen [page 13 of the manual] and point out that their mahi is part of a bigger whole. Briefly talk through the typical steps in implementing Check &amp; Connect: Te Hononga.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when they look at them closely, they will see that these steps involve different people with different roles connected within a system where a set of routines and processes help these people undertake their tasks. Getting these clear will ensure they can focus on their central task of checking with ākonga and connecting them with appropriate support.</a:t>
            </a:r>
          </a:p>
        </p:txBody>
      </p:sp>
      <p:sp>
        <p:nvSpPr>
          <p:cNvPr id="4" name="Slide Number Placeholder 3"/>
          <p:cNvSpPr>
            <a:spLocks noGrp="1"/>
          </p:cNvSpPr>
          <p:nvPr>
            <p:ph type="sldNum" sz="quarter" idx="5"/>
          </p:nvPr>
        </p:nvSpPr>
        <p:spPr/>
        <p:txBody>
          <a:bodyPr/>
          <a:lstStyle/>
          <a:p>
            <a:fld id="{9581C79A-154A-4D4A-B65B-FB44557ADAB5}" type="slidenum">
              <a:rPr lang="en-NZ" smtClean="0"/>
              <a:t>52</a:t>
            </a:fld>
            <a:endParaRPr lang="en-NZ"/>
          </a:p>
        </p:txBody>
      </p:sp>
    </p:spTree>
    <p:extLst>
      <p:ext uri="{BB962C8B-B14F-4D97-AF65-F5344CB8AC3E}">
        <p14:creationId xmlns:p14="http://schemas.microsoft.com/office/powerpoint/2010/main" val="11264484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Play</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video, </a:t>
            </a:r>
            <a:r>
              <a:rPr lang="en-NZ" sz="1800" i="1" dirty="0">
                <a:effectLst/>
                <a:latin typeface="Calibri" panose="020F0502020204030204" pitchFamily="34" charset="0"/>
                <a:ea typeface="Calibri" panose="020F0502020204030204" pitchFamily="34" charset="0"/>
                <a:cs typeface="Times New Roman" panose="02020603050405020304" pitchFamily="18" charset="0"/>
              </a:rPr>
              <a:t>Working together — school and mentor sharing the same understanding.</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Ask participants to share with a neighbour the key messages they took from the video.</a:t>
            </a: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9581C79A-154A-4D4A-B65B-FB44557ADAB5}" type="slidenum">
              <a:rPr lang="en-NZ" smtClean="0"/>
              <a:t>53</a:t>
            </a:fld>
            <a:endParaRPr lang="en-NZ"/>
          </a:p>
        </p:txBody>
      </p:sp>
    </p:spTree>
    <p:extLst>
      <p:ext uri="{BB962C8B-B14F-4D97-AF65-F5344CB8AC3E}">
        <p14:creationId xmlns:p14="http://schemas.microsoft.com/office/powerpoint/2010/main" val="22419702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Before the presentation</a:t>
            </a:r>
            <a:r>
              <a:rPr lang="en-NZ" sz="1800" dirty="0">
                <a:effectLst/>
                <a:latin typeface="Calibri" panose="020F0502020204030204" pitchFamily="34" charset="0"/>
                <a:ea typeface="Calibri" panose="020F0502020204030204" pitchFamily="34" charset="0"/>
                <a:cs typeface="Times New Roman" panose="02020603050405020304" pitchFamily="18" charset="0"/>
              </a:rPr>
              <a:t>, contact any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who will be present and have attended a session tailored to them, and ask them to be ready to talk about their responsibilities for supporting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600"/>
              </a:lnSpc>
              <a:spcBef>
                <a:spcPts val="0"/>
              </a:spcBef>
              <a:spcAft>
                <a:spcPts val="400"/>
              </a:spcAft>
              <a:buClrTx/>
              <a:buSzTx/>
              <a:buFontTx/>
              <a:buNone/>
              <a:tabLst/>
              <a:defRP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Talk </a:t>
            </a:r>
            <a:r>
              <a:rPr lang="en-NZ" sz="1800" dirty="0">
                <a:effectLst/>
                <a:latin typeface="Calibri" panose="020F0502020204030204" pitchFamily="34" charset="0"/>
                <a:ea typeface="Calibri" panose="020F0502020204030204" pitchFamily="34" charset="0"/>
                <a:cs typeface="Times New Roman" panose="02020603050405020304" pitchFamily="18" charset="0"/>
              </a:rPr>
              <a:t>through each of the bullet points. You may like to clarify that the employment process will be different in different schools, and that it is the school that will be the employer. You might also add that they can expect t</a:t>
            </a:r>
            <a:r>
              <a:rPr lang="en-NZ" sz="1800" dirty="0">
                <a:solidFill>
                  <a:srgbClr val="C00000"/>
                </a:solidFill>
                <a:effectLst/>
                <a:latin typeface="Segoe UI" panose="020B0502040204020203" pitchFamily="34" charset="0"/>
                <a:ea typeface="Calibri" panose="020F0502020204030204" pitchFamily="34" charset="0"/>
                <a:cs typeface="Segoe UI" panose="020B0502040204020203" pitchFamily="34" charset="0"/>
              </a:rPr>
              <a:t>he relationship with their </a:t>
            </a:r>
            <a:r>
              <a:rPr lang="en-NZ" sz="1800" dirty="0" err="1">
                <a:solidFill>
                  <a:srgbClr val="C00000"/>
                </a:solidFill>
                <a:effectLst/>
                <a:latin typeface="Segoe UI" panose="020B0502040204020203" pitchFamily="34" charset="0"/>
                <a:ea typeface="Calibri" panose="020F0502020204030204" pitchFamily="34" charset="0"/>
                <a:cs typeface="Segoe UI" panose="020B0502040204020203" pitchFamily="34" charset="0"/>
              </a:rPr>
              <a:t>kairurungi</a:t>
            </a:r>
            <a:r>
              <a:rPr lang="en-NZ" sz="1800" dirty="0">
                <a:solidFill>
                  <a:srgbClr val="C00000"/>
                </a:solidFill>
                <a:effectLst/>
                <a:latin typeface="Segoe UI" panose="020B0502040204020203" pitchFamily="34" charset="0"/>
                <a:ea typeface="Calibri" panose="020F0502020204030204" pitchFamily="34" charset="0"/>
                <a:cs typeface="Segoe UI" panose="020B0502040204020203" pitchFamily="34" charset="0"/>
              </a:rPr>
              <a:t> to become increasingly collaborative as you settle into your role and get to know the school and its people. </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ts val="1600"/>
              </a:lnSpc>
              <a:spcBef>
                <a:spcPts val="0"/>
              </a:spcBef>
              <a:spcAft>
                <a:spcPts val="400"/>
              </a:spcAft>
              <a:buClrTx/>
              <a:buSzTx/>
              <a:buFontTx/>
              <a:buNone/>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600"/>
              </a:lnSpc>
              <a:spcBef>
                <a:spcPts val="0"/>
              </a:spcBef>
              <a:spcAft>
                <a:spcPts val="400"/>
              </a:spcAft>
              <a:buClrTx/>
              <a:buSzTx/>
              <a:buFontTx/>
              <a:buNone/>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If a kaiurungi is present,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invite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them to contribute and to give examples from their experience for some of the bullets.</a:t>
            </a:r>
            <a:r>
              <a:rPr lang="en-NZ" sz="1800" dirty="0">
                <a:solidFill>
                  <a:srgbClr val="C00000"/>
                </a:solidFill>
                <a:effectLst/>
                <a:latin typeface="Segoe UI" panose="020B0502040204020203" pitchFamily="34" charset="0"/>
                <a:ea typeface="Calibri" panose="020F0502020204030204" pitchFamily="34" charset="0"/>
                <a:cs typeface="Segoe UI" panose="020B0502040204020203" pitchFamily="34"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54</a:t>
            </a:fld>
            <a:endParaRPr lang="en-NZ"/>
          </a:p>
        </p:txBody>
      </p:sp>
    </p:spTree>
    <p:extLst>
      <p:ext uri="{BB962C8B-B14F-4D97-AF65-F5344CB8AC3E}">
        <p14:creationId xmlns:p14="http://schemas.microsoft.com/office/powerpoint/2010/main" val="3806727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As a group,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read aloud</a:t>
            </a:r>
            <a:r>
              <a:rPr lang="en-NZ" sz="1800" dirty="0">
                <a:effectLst/>
                <a:latin typeface="Calibri" panose="020F0502020204030204" pitchFamily="34" charset="0"/>
                <a:ea typeface="Calibri" panose="020F0502020204030204" pitchFamily="34" charset="0"/>
                <a:cs typeface="Times New Roman" panose="02020603050405020304" pitchFamily="18" charset="0"/>
              </a:rPr>
              <a:t> together the four paragraphs under the heading, “Support from your supervisor” on page 73 of the manual.</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Explain that supervision arrangements will vary, depending on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location and the school they are working in. For example, the situation in the scenario at the base of page 73 is unlikely to be the case for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in small towns or rural areas.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Discuss any questions that participants have about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kaiārahi</a:t>
            </a:r>
            <a:r>
              <a:rPr lang="en-NZ" sz="1800" dirty="0">
                <a:effectLst/>
                <a:latin typeface="Calibri" panose="020F0502020204030204" pitchFamily="34" charset="0"/>
                <a:ea typeface="Calibri" panose="020F0502020204030204" pitchFamily="34" charset="0"/>
                <a:cs typeface="Times New Roman" panose="02020603050405020304" pitchFamily="18" charset="0"/>
              </a:rPr>
              <a:t> relationship.</a:t>
            </a:r>
          </a:p>
        </p:txBody>
      </p:sp>
      <p:sp>
        <p:nvSpPr>
          <p:cNvPr id="4" name="Slide Number Placeholder 3"/>
          <p:cNvSpPr>
            <a:spLocks noGrp="1"/>
          </p:cNvSpPr>
          <p:nvPr>
            <p:ph type="sldNum" sz="quarter" idx="5"/>
          </p:nvPr>
        </p:nvSpPr>
        <p:spPr/>
        <p:txBody>
          <a:bodyPr/>
          <a:lstStyle/>
          <a:p>
            <a:fld id="{9581C79A-154A-4D4A-B65B-FB44557ADAB5}" type="slidenum">
              <a:rPr lang="en-NZ" smtClean="0"/>
              <a:t>55</a:t>
            </a:fld>
            <a:endParaRPr lang="en-NZ"/>
          </a:p>
        </p:txBody>
      </p:sp>
    </p:spTree>
    <p:extLst>
      <p:ext uri="{BB962C8B-B14F-4D97-AF65-F5344CB8AC3E}">
        <p14:creationId xmlns:p14="http://schemas.microsoft.com/office/powerpoint/2010/main" val="3633029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Remind</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of the messages in the initial session on Check &amp; Connect: Te Hononga that engagement and non-attendance are significant and worrying issues. They impact on ākonga attainment and wellbeing in ways that can have lifelong negative impacts on them, their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their communities. Remind them of the positive outcomes of Check &amp; Connect: Te Hononga and that this long-term approach to mentoring has a strong record of success.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Briefly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talk through</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risks of disengagement listed on the slide.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kaihoe to move into small groups to share stories that exemplify some of the risks of disengagement, as well as what can happen when these risks are addressed. Emphasise the importance of respecting the privacy of the people involved and so of not sharing names or identifying details. If there’s time, invite the small groups, if they wish, to share an example with the whole group, especially if they have ‘good news’ stories.</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56</a:t>
            </a:fld>
            <a:endParaRPr lang="en-NZ"/>
          </a:p>
        </p:txBody>
      </p:sp>
    </p:spTree>
    <p:extLst>
      <p:ext uri="{BB962C8B-B14F-4D97-AF65-F5344CB8AC3E}">
        <p14:creationId xmlns:p14="http://schemas.microsoft.com/office/powerpoint/2010/main" val="11207591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Disengagement operates on a continuum. Anyone can feel disengaged for a brief period, under particular circumstances. But when ākonga feels disengaged over a long period of time, they are at risk of behaviours that put themselves and others at risk of harm.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Disengagement is something that goes on in a person’s mind and that </a:t>
            </a:r>
            <a:r>
              <a:rPr lang="en-US" sz="1800" dirty="0">
                <a:effectLst/>
                <a:latin typeface="Calibri" panose="020F0502020204030204" pitchFamily="34" charset="0"/>
                <a:ea typeface="Calibri" panose="020F0502020204030204" pitchFamily="34" charset="0"/>
                <a:cs typeface="Times New Roman" panose="02020603050405020304" pitchFamily="18" charset="0"/>
              </a:rPr>
              <a:t>unfolds over time. It’s not generally seen as an acute event and may not be observable. However,</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way someone behaves can offer indications of what is happening. These indicators may look different in different contexts, so schools need to identify and list indicators of disengagement for ākonga in their context.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Reinforce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fact that disengagement is a process that process that happens over time. This means that there is time to act – if we know what to look for, we can intervene before things go too far.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[See the manual, pp. 26–34]</a:t>
            </a:r>
          </a:p>
          <a:p>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57</a:t>
            </a:fld>
            <a:endParaRPr lang="en-NZ"/>
          </a:p>
        </p:txBody>
      </p:sp>
    </p:spTree>
    <p:extLst>
      <p:ext uri="{BB962C8B-B14F-4D97-AF65-F5344CB8AC3E}">
        <p14:creationId xmlns:p14="http://schemas.microsoft.com/office/powerpoint/2010/main" val="22419702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18148" y="4902200"/>
            <a:ext cx="5486400" cy="11601451"/>
          </a:xfrm>
        </p:spPr>
        <p:txBody>
          <a:bodyPr/>
          <a:lstStyle/>
          <a:p>
            <a:pPr>
              <a:lnSpc>
                <a:spcPts val="1600"/>
              </a:lnSpc>
              <a:spcAft>
                <a:spcPts val="4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manual recommends that schools identify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categorise</a:t>
            </a:r>
            <a:r>
              <a:rPr lang="en-US" sz="1800" dirty="0">
                <a:effectLst/>
                <a:latin typeface="Calibri" panose="020F0502020204030204" pitchFamily="34" charset="0"/>
                <a:ea typeface="Calibri" panose="020F0502020204030204" pitchFamily="34" charset="0"/>
                <a:cs typeface="Times New Roman" panose="02020603050405020304" pitchFamily="18" charset="0"/>
              </a:rPr>
              <a:t> indicators of disengagement to get a sense of what ākonga are experiencing and the kinds of support they need. Schools, and especially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US" sz="1800" dirty="0">
                <a:effectLst/>
                <a:latin typeface="Calibri" panose="020F0502020204030204" pitchFamily="34" charset="0"/>
                <a:ea typeface="Calibri" panose="020F0502020204030204" pitchFamily="34" charset="0"/>
                <a:cs typeface="Times New Roman" panose="02020603050405020304" pitchFamily="18" charset="0"/>
              </a:rPr>
              <a:t>, need to do this to make sure that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US" sz="1800" dirty="0">
                <a:effectLst/>
                <a:latin typeface="Calibri" panose="020F0502020204030204" pitchFamily="34" charset="0"/>
                <a:ea typeface="Calibri" panose="020F0502020204030204" pitchFamily="34" charset="0"/>
                <a:cs typeface="Times New Roman" panose="02020603050405020304" pitchFamily="18" charset="0"/>
              </a:rPr>
              <a:t> are being assigned to ākonga who are most likely to benefit from their support.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US" sz="1800" dirty="0">
                <a:effectLst/>
                <a:latin typeface="Calibri" panose="020F0502020204030204" pitchFamily="34" charset="0"/>
                <a:ea typeface="Calibri" panose="020F0502020204030204" pitchFamily="34" charset="0"/>
                <a:cs typeface="Times New Roman" panose="02020603050405020304" pitchFamily="18" charset="0"/>
              </a:rPr>
              <a:t> also establish ‘risk indicators’ to help determine when an ākonga may be at increased risk, requiring a more intensive response from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different ways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categorising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indicators; this is one that is shown in the manual (p. 27). </a:t>
            </a:r>
          </a:p>
          <a:p>
            <a:pPr>
              <a:lnSpc>
                <a:spcPts val="1600"/>
              </a:lnSpc>
              <a:spcAft>
                <a:spcPts val="4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600"/>
              </a:lnSpc>
              <a:spcBef>
                <a:spcPts val="0"/>
              </a:spcBef>
              <a:spcAft>
                <a:spcPts val="40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Point out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that behavioural and academic indicators are relatively easy to observe and measure, but that cognitive and affective disengagement are internal; people often keep their thoughts and feelings to themselves. </a:t>
            </a:r>
            <a:r>
              <a:rPr lang="en-US" sz="2800" i="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An ākonga might think but not say that they don’t believe they need school to be a social media influencer or play professional sport. They might feel but not say that they don’t belong or are misunderstood. </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dirty="0">
                <a:effectLst/>
                <a:latin typeface="Calibri" panose="020F0502020204030204" pitchFamily="34" charset="0"/>
                <a:ea typeface="Calibri" panose="020F0502020204030204" pitchFamily="34" charset="0"/>
                <a:cs typeface="Times New Roman" panose="02020603050405020304" pitchFamily="18" charset="0"/>
              </a:rPr>
              <a:t>[See the manual, pp. 26–34 and 60–62.]</a:t>
            </a:r>
            <a:r>
              <a:rPr lang="en-NZ" sz="2800"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58</a:t>
            </a:fld>
            <a:endParaRPr lang="en-NZ"/>
          </a:p>
        </p:txBody>
      </p:sp>
      <p:graphicFrame>
        <p:nvGraphicFramePr>
          <p:cNvPr id="6" name="Table 5">
            <a:extLst>
              <a:ext uri="{FF2B5EF4-FFF2-40B4-BE49-F238E27FC236}">
                <a16:creationId xmlns:a16="http://schemas.microsoft.com/office/drawing/2014/main" id="{F41D3767-6262-BBCC-C9C3-A1F744D882CF}"/>
              </a:ext>
            </a:extLst>
          </p:cNvPr>
          <p:cNvGraphicFramePr>
            <a:graphicFrameLocks noGrp="1"/>
          </p:cNvGraphicFramePr>
          <p:nvPr>
            <p:extLst>
              <p:ext uri="{D42A27DB-BD31-4B8C-83A1-F6EECF244321}">
                <p14:modId xmlns:p14="http://schemas.microsoft.com/office/powerpoint/2010/main" val="1052340683"/>
              </p:ext>
            </p:extLst>
          </p:nvPr>
        </p:nvGraphicFramePr>
        <p:xfrm>
          <a:off x="906797" y="12078118"/>
          <a:ext cx="5486399" cy="2946400"/>
        </p:xfrm>
        <a:graphic>
          <a:graphicData uri="http://schemas.openxmlformats.org/drawingml/2006/table">
            <a:tbl>
              <a:tblPr firstRow="1" bandRow="1">
                <a:tableStyleId>{5C22544A-7EE6-4342-B048-85BDC9FD1C3A}</a:tableStyleId>
              </a:tblPr>
              <a:tblGrid>
                <a:gridCol w="1523582">
                  <a:extLst>
                    <a:ext uri="{9D8B030D-6E8A-4147-A177-3AD203B41FA5}">
                      <a16:colId xmlns:a16="http://schemas.microsoft.com/office/drawing/2014/main" val="1704015005"/>
                    </a:ext>
                  </a:extLst>
                </a:gridCol>
                <a:gridCol w="2069432">
                  <a:extLst>
                    <a:ext uri="{9D8B030D-6E8A-4147-A177-3AD203B41FA5}">
                      <a16:colId xmlns:a16="http://schemas.microsoft.com/office/drawing/2014/main" val="2032005011"/>
                    </a:ext>
                  </a:extLst>
                </a:gridCol>
                <a:gridCol w="1893385">
                  <a:extLst>
                    <a:ext uri="{9D8B030D-6E8A-4147-A177-3AD203B41FA5}">
                      <a16:colId xmlns:a16="http://schemas.microsoft.com/office/drawing/2014/main" val="2234758774"/>
                    </a:ext>
                  </a:extLst>
                </a:gridCol>
              </a:tblGrid>
              <a:tr h="370840">
                <a:tc>
                  <a:txBody>
                    <a:bodyPr/>
                    <a:lstStyle/>
                    <a:p>
                      <a:endParaRPr lang="en-US"/>
                    </a:p>
                  </a:txBody>
                  <a:tcPr/>
                </a:tc>
                <a:tc>
                  <a:txBody>
                    <a:bodyPr/>
                    <a:lstStyle/>
                    <a:p>
                      <a:r>
                        <a:rPr lang="en-NZ" sz="1800" b="1" kern="1200" dirty="0">
                          <a:solidFill>
                            <a:schemeClr val="lt1"/>
                          </a:solidFill>
                          <a:effectLst/>
                          <a:latin typeface="+mn-lt"/>
                          <a:ea typeface="+mn-ea"/>
                          <a:cs typeface="+mn-cs"/>
                        </a:rPr>
                        <a:t>Indicators of disengagement </a:t>
                      </a:r>
                    </a:p>
                    <a:p>
                      <a:r>
                        <a:rPr lang="en-NZ" sz="1800" b="1" i="1" kern="1200" dirty="0">
                          <a:solidFill>
                            <a:schemeClr val="lt1"/>
                          </a:solidFill>
                          <a:effectLst/>
                          <a:latin typeface="+mn-lt"/>
                          <a:ea typeface="+mn-ea"/>
                          <a:cs typeface="+mn-cs"/>
                        </a:rPr>
                        <a:t>What disengagement looks like</a:t>
                      </a:r>
                      <a:r>
                        <a:rPr lang="en-NZ" dirty="0">
                          <a:effectLst/>
                        </a:rPr>
                        <a:t> </a:t>
                      </a:r>
                      <a:endParaRPr lang="en-US" dirty="0"/>
                    </a:p>
                  </a:txBody>
                  <a:tcPr/>
                </a:tc>
                <a:tc>
                  <a:txBody>
                    <a:bodyPr/>
                    <a:lstStyle/>
                    <a:p>
                      <a:r>
                        <a:rPr lang="en-NZ" sz="1800" b="1" kern="1200" dirty="0">
                          <a:solidFill>
                            <a:schemeClr val="lt1"/>
                          </a:solidFill>
                          <a:effectLst/>
                          <a:latin typeface="+mn-lt"/>
                          <a:ea typeface="+mn-ea"/>
                          <a:cs typeface="+mn-cs"/>
                        </a:rPr>
                        <a:t>Indicators of engagement </a:t>
                      </a:r>
                    </a:p>
                    <a:p>
                      <a:r>
                        <a:rPr lang="en-NZ" sz="1800" b="1" i="1" kern="1200" dirty="0">
                          <a:solidFill>
                            <a:schemeClr val="lt1"/>
                          </a:solidFill>
                          <a:effectLst/>
                          <a:latin typeface="+mn-lt"/>
                          <a:ea typeface="+mn-ea"/>
                          <a:cs typeface="+mn-cs"/>
                        </a:rPr>
                        <a:t>What engagement looks like </a:t>
                      </a:r>
                      <a:endParaRPr lang="en-US" dirty="0"/>
                    </a:p>
                  </a:txBody>
                  <a:tcPr/>
                </a:tc>
                <a:extLst>
                  <a:ext uri="{0D108BD9-81ED-4DB2-BD59-A6C34878D82A}">
                    <a16:rowId xmlns:a16="http://schemas.microsoft.com/office/drawing/2014/main" val="2952004864"/>
                  </a:ext>
                </a:extLst>
              </a:tr>
              <a:tr h="370840">
                <a:tc>
                  <a:txBody>
                    <a:bodyPr/>
                    <a:lstStyle/>
                    <a:p>
                      <a:r>
                        <a:rPr lang="en-NZ" sz="1800" b="1" kern="1200" dirty="0">
                          <a:solidFill>
                            <a:schemeClr val="dk1"/>
                          </a:solidFill>
                          <a:effectLst/>
                          <a:latin typeface="+mn-lt"/>
                          <a:ea typeface="+mn-ea"/>
                          <a:cs typeface="+mn-cs"/>
                        </a:rPr>
                        <a:t>Academic</a:t>
                      </a:r>
                      <a:r>
                        <a:rPr lang="en-NZ" dirty="0">
                          <a:effectLst/>
                        </a:rPr>
                        <a:t> </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55258302"/>
                  </a:ext>
                </a:extLst>
              </a:tr>
              <a:tr h="370840">
                <a:tc>
                  <a:txBody>
                    <a:bodyPr/>
                    <a:lstStyle/>
                    <a:p>
                      <a:r>
                        <a:rPr lang="en-NZ" sz="1800" b="1" kern="1200" dirty="0">
                          <a:solidFill>
                            <a:schemeClr val="dk1"/>
                          </a:solidFill>
                          <a:effectLst/>
                          <a:latin typeface="+mn-lt"/>
                          <a:ea typeface="+mn-ea"/>
                          <a:cs typeface="+mn-cs"/>
                        </a:rPr>
                        <a:t>Behavioural</a:t>
                      </a:r>
                      <a:r>
                        <a:rPr lang="en-NZ" dirty="0">
                          <a:effectLst/>
                        </a:rPr>
                        <a:t> </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17930608"/>
                  </a:ext>
                </a:extLst>
              </a:tr>
              <a:tr h="370840">
                <a:tc>
                  <a:txBody>
                    <a:bodyPr/>
                    <a:lstStyle/>
                    <a:p>
                      <a:r>
                        <a:rPr lang="en-NZ" sz="1800" b="1" kern="1200" dirty="0">
                          <a:solidFill>
                            <a:schemeClr val="dk1"/>
                          </a:solidFill>
                          <a:effectLst/>
                          <a:latin typeface="+mn-lt"/>
                          <a:ea typeface="+mn-ea"/>
                          <a:cs typeface="+mn-cs"/>
                        </a:rPr>
                        <a:t>Cognitive </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4069001"/>
                  </a:ext>
                </a:extLst>
              </a:tr>
              <a:tr h="370840">
                <a:tc>
                  <a:txBody>
                    <a:bodyPr/>
                    <a:lstStyle/>
                    <a:p>
                      <a:r>
                        <a:rPr lang="en-NZ" sz="1800" b="1" kern="1200" dirty="0">
                          <a:solidFill>
                            <a:schemeClr val="dk1"/>
                          </a:solidFill>
                          <a:effectLst/>
                          <a:latin typeface="+mn-lt"/>
                          <a:ea typeface="+mn-ea"/>
                          <a:cs typeface="+mn-cs"/>
                        </a:rPr>
                        <a:t>Affective</a:t>
                      </a:r>
                      <a:r>
                        <a:rPr lang="en-NZ" dirty="0">
                          <a:effectLst/>
                        </a:rPr>
                        <a:t> </a:t>
                      </a:r>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131915917"/>
                  </a:ext>
                </a:extLst>
              </a:tr>
            </a:tbl>
          </a:graphicData>
        </a:graphic>
      </p:graphicFrame>
    </p:spTree>
    <p:extLst>
      <p:ext uri="{BB962C8B-B14F-4D97-AF65-F5344CB8AC3E}">
        <p14:creationId xmlns:p14="http://schemas.microsoft.com/office/powerpoint/2010/main" val="641377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18148" y="4902200"/>
            <a:ext cx="5486400" cy="11601451"/>
          </a:xfrm>
        </p:spPr>
        <p:txBody>
          <a:bodyPr/>
          <a:lstStyle/>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Before the session, </a:t>
            </a:r>
            <a:r>
              <a:rPr lang="en-NZ" sz="1800" dirty="0">
                <a:effectLst/>
                <a:latin typeface="Calibri" panose="020F0502020204030204" pitchFamily="34" charset="0"/>
                <a:ea typeface="Calibri" panose="020F0502020204030204" pitchFamily="34" charset="0"/>
                <a:cs typeface="Times New Roman" panose="02020603050405020304" pitchFamily="18" charset="0"/>
              </a:rPr>
              <a:t>print several copies of the previous slide for kaihoe to use in this activity. You’ll need at least one per group. </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read the slide and move into small groups to discuss:</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type of disengagement each seems to evidence (behavioural, academic, cognitive, affective)</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any clues for what might be causing the sense of disengagement</a:t>
            </a: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their thoughts about what an appropriate response might be.</a:t>
            </a:r>
          </a:p>
          <a:p>
            <a:pPr marL="228600" indent="-22860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Remind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while lists of indicators help us notice possible signs of disengagement, they don’t tell us everything about what is happening for an ākonga. For example, they do not tell us about:</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attitudes and expectations of people at home</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problems with peer relationships</a:t>
            </a: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whether the ākonga is accessing appropriate support at school.</a:t>
            </a:r>
          </a:p>
          <a:p>
            <a:pPr marL="228600" indent="-22860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Ask </a:t>
            </a:r>
            <a:r>
              <a:rPr lang="en-NZ" sz="1800" dirty="0">
                <a:effectLst/>
                <a:latin typeface="Calibri" panose="020F0502020204030204" pitchFamily="34" charset="0"/>
                <a:ea typeface="Calibri" panose="020F0502020204030204" pitchFamily="34" charset="0"/>
                <a:cs typeface="Times New Roman" panose="02020603050405020304" pitchFamily="18" charset="0"/>
              </a:rPr>
              <a:t>if any of the kaihoe have personal experience of any of these forms of disengagement [e.g., for themselves, whānau members, friends at school], and how it was visible to others.</a:t>
            </a:r>
            <a:r>
              <a:rPr lang="en-NZ" sz="2800"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59</a:t>
            </a:fld>
            <a:endParaRPr lang="en-NZ"/>
          </a:p>
        </p:txBody>
      </p:sp>
      <p:graphicFrame>
        <p:nvGraphicFramePr>
          <p:cNvPr id="6" name="Table 5">
            <a:extLst>
              <a:ext uri="{FF2B5EF4-FFF2-40B4-BE49-F238E27FC236}">
                <a16:creationId xmlns:a16="http://schemas.microsoft.com/office/drawing/2014/main" id="{F41D3767-6262-BBCC-C9C3-A1F744D882CF}"/>
              </a:ext>
            </a:extLst>
          </p:cNvPr>
          <p:cNvGraphicFramePr>
            <a:graphicFrameLocks noGrp="1"/>
          </p:cNvGraphicFramePr>
          <p:nvPr>
            <p:extLst>
              <p:ext uri="{D42A27DB-BD31-4B8C-83A1-F6EECF244321}">
                <p14:modId xmlns:p14="http://schemas.microsoft.com/office/powerpoint/2010/main" val="1052340683"/>
              </p:ext>
            </p:extLst>
          </p:nvPr>
        </p:nvGraphicFramePr>
        <p:xfrm>
          <a:off x="906797" y="12078118"/>
          <a:ext cx="5486399" cy="2946400"/>
        </p:xfrm>
        <a:graphic>
          <a:graphicData uri="http://schemas.openxmlformats.org/drawingml/2006/table">
            <a:tbl>
              <a:tblPr firstRow="1" bandRow="1">
                <a:tableStyleId>{5C22544A-7EE6-4342-B048-85BDC9FD1C3A}</a:tableStyleId>
              </a:tblPr>
              <a:tblGrid>
                <a:gridCol w="1523582">
                  <a:extLst>
                    <a:ext uri="{9D8B030D-6E8A-4147-A177-3AD203B41FA5}">
                      <a16:colId xmlns:a16="http://schemas.microsoft.com/office/drawing/2014/main" val="1704015005"/>
                    </a:ext>
                  </a:extLst>
                </a:gridCol>
                <a:gridCol w="2069432">
                  <a:extLst>
                    <a:ext uri="{9D8B030D-6E8A-4147-A177-3AD203B41FA5}">
                      <a16:colId xmlns:a16="http://schemas.microsoft.com/office/drawing/2014/main" val="2032005011"/>
                    </a:ext>
                  </a:extLst>
                </a:gridCol>
                <a:gridCol w="1893385">
                  <a:extLst>
                    <a:ext uri="{9D8B030D-6E8A-4147-A177-3AD203B41FA5}">
                      <a16:colId xmlns:a16="http://schemas.microsoft.com/office/drawing/2014/main" val="2234758774"/>
                    </a:ext>
                  </a:extLst>
                </a:gridCol>
              </a:tblGrid>
              <a:tr h="370840">
                <a:tc>
                  <a:txBody>
                    <a:bodyPr/>
                    <a:lstStyle/>
                    <a:p>
                      <a:endParaRPr lang="en-US"/>
                    </a:p>
                  </a:txBody>
                  <a:tcPr/>
                </a:tc>
                <a:tc>
                  <a:txBody>
                    <a:bodyPr/>
                    <a:lstStyle/>
                    <a:p>
                      <a:r>
                        <a:rPr lang="en-NZ" sz="1800" b="1" kern="1200" dirty="0">
                          <a:solidFill>
                            <a:schemeClr val="lt1"/>
                          </a:solidFill>
                          <a:effectLst/>
                          <a:latin typeface="+mn-lt"/>
                          <a:ea typeface="+mn-ea"/>
                          <a:cs typeface="+mn-cs"/>
                        </a:rPr>
                        <a:t>Indicators of disengagement </a:t>
                      </a:r>
                    </a:p>
                    <a:p>
                      <a:r>
                        <a:rPr lang="en-NZ" sz="1800" b="1" i="1" kern="1200" dirty="0">
                          <a:solidFill>
                            <a:schemeClr val="lt1"/>
                          </a:solidFill>
                          <a:effectLst/>
                          <a:latin typeface="+mn-lt"/>
                          <a:ea typeface="+mn-ea"/>
                          <a:cs typeface="+mn-cs"/>
                        </a:rPr>
                        <a:t>What disengagement looks like</a:t>
                      </a:r>
                      <a:r>
                        <a:rPr lang="en-NZ" dirty="0">
                          <a:effectLst/>
                        </a:rPr>
                        <a:t> </a:t>
                      </a:r>
                      <a:endParaRPr lang="en-US" dirty="0"/>
                    </a:p>
                  </a:txBody>
                  <a:tcPr/>
                </a:tc>
                <a:tc>
                  <a:txBody>
                    <a:bodyPr/>
                    <a:lstStyle/>
                    <a:p>
                      <a:r>
                        <a:rPr lang="en-NZ" sz="1800" b="1" kern="1200" dirty="0">
                          <a:solidFill>
                            <a:schemeClr val="lt1"/>
                          </a:solidFill>
                          <a:effectLst/>
                          <a:latin typeface="+mn-lt"/>
                          <a:ea typeface="+mn-ea"/>
                          <a:cs typeface="+mn-cs"/>
                        </a:rPr>
                        <a:t>Indicators of engagement </a:t>
                      </a:r>
                    </a:p>
                    <a:p>
                      <a:r>
                        <a:rPr lang="en-NZ" sz="1800" b="1" i="1" kern="1200" dirty="0">
                          <a:solidFill>
                            <a:schemeClr val="lt1"/>
                          </a:solidFill>
                          <a:effectLst/>
                          <a:latin typeface="+mn-lt"/>
                          <a:ea typeface="+mn-ea"/>
                          <a:cs typeface="+mn-cs"/>
                        </a:rPr>
                        <a:t>What engagement looks like </a:t>
                      </a:r>
                      <a:endParaRPr lang="en-US" dirty="0"/>
                    </a:p>
                  </a:txBody>
                  <a:tcPr/>
                </a:tc>
                <a:extLst>
                  <a:ext uri="{0D108BD9-81ED-4DB2-BD59-A6C34878D82A}">
                    <a16:rowId xmlns:a16="http://schemas.microsoft.com/office/drawing/2014/main" val="2952004864"/>
                  </a:ext>
                </a:extLst>
              </a:tr>
              <a:tr h="370840">
                <a:tc>
                  <a:txBody>
                    <a:bodyPr/>
                    <a:lstStyle/>
                    <a:p>
                      <a:r>
                        <a:rPr lang="en-NZ" sz="1800" b="1" kern="1200" dirty="0">
                          <a:solidFill>
                            <a:schemeClr val="dk1"/>
                          </a:solidFill>
                          <a:effectLst/>
                          <a:latin typeface="+mn-lt"/>
                          <a:ea typeface="+mn-ea"/>
                          <a:cs typeface="+mn-cs"/>
                        </a:rPr>
                        <a:t>Academic</a:t>
                      </a:r>
                      <a:r>
                        <a:rPr lang="en-NZ" dirty="0">
                          <a:effectLst/>
                        </a:rPr>
                        <a:t> </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55258302"/>
                  </a:ext>
                </a:extLst>
              </a:tr>
              <a:tr h="370840">
                <a:tc>
                  <a:txBody>
                    <a:bodyPr/>
                    <a:lstStyle/>
                    <a:p>
                      <a:r>
                        <a:rPr lang="en-NZ" sz="1800" b="1" kern="1200" dirty="0">
                          <a:solidFill>
                            <a:schemeClr val="dk1"/>
                          </a:solidFill>
                          <a:effectLst/>
                          <a:latin typeface="+mn-lt"/>
                          <a:ea typeface="+mn-ea"/>
                          <a:cs typeface="+mn-cs"/>
                        </a:rPr>
                        <a:t>Behavioural</a:t>
                      </a:r>
                      <a:r>
                        <a:rPr lang="en-NZ" dirty="0">
                          <a:effectLst/>
                        </a:rPr>
                        <a:t> </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17930608"/>
                  </a:ext>
                </a:extLst>
              </a:tr>
              <a:tr h="370840">
                <a:tc>
                  <a:txBody>
                    <a:bodyPr/>
                    <a:lstStyle/>
                    <a:p>
                      <a:r>
                        <a:rPr lang="en-NZ" sz="1800" b="1" kern="1200" dirty="0">
                          <a:solidFill>
                            <a:schemeClr val="dk1"/>
                          </a:solidFill>
                          <a:effectLst/>
                          <a:latin typeface="+mn-lt"/>
                          <a:ea typeface="+mn-ea"/>
                          <a:cs typeface="+mn-cs"/>
                        </a:rPr>
                        <a:t>Cognitive </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4069001"/>
                  </a:ext>
                </a:extLst>
              </a:tr>
              <a:tr h="370840">
                <a:tc>
                  <a:txBody>
                    <a:bodyPr/>
                    <a:lstStyle/>
                    <a:p>
                      <a:r>
                        <a:rPr lang="en-NZ" sz="1800" b="1" kern="1200" dirty="0">
                          <a:solidFill>
                            <a:schemeClr val="dk1"/>
                          </a:solidFill>
                          <a:effectLst/>
                          <a:latin typeface="+mn-lt"/>
                          <a:ea typeface="+mn-ea"/>
                          <a:cs typeface="+mn-cs"/>
                        </a:rPr>
                        <a:t>Affective</a:t>
                      </a:r>
                      <a:r>
                        <a:rPr lang="en-NZ" dirty="0">
                          <a:effectLst/>
                        </a:rPr>
                        <a:t> </a:t>
                      </a:r>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131915917"/>
                  </a:ext>
                </a:extLst>
              </a:tr>
            </a:tbl>
          </a:graphicData>
        </a:graphic>
      </p:graphicFrame>
    </p:spTree>
    <p:extLst>
      <p:ext uri="{BB962C8B-B14F-4D97-AF65-F5344CB8AC3E}">
        <p14:creationId xmlns:p14="http://schemas.microsoft.com/office/powerpoint/2010/main" val="1549401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 US developers say that four characteristics make Check &amp; Connect different from other mentor programmes:</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is a targeted or intensive intervention intended to complement other initiatives in the school.</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is a structured mentoring intervention focused on students’ educational performance and success with learning.</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is an empirically supported intervention based on research that shows it significantly increases the likelihood that </a:t>
            </a:r>
            <a:r>
              <a:rPr lang="en-NZ" sz="1800" dirty="0">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will stay in school.</a:t>
            </a: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has three clearly delineated core elements: relationships, problem solving and capacity-building, and persistence.</a:t>
            </a:r>
          </a:p>
          <a:p>
            <a:pPr marL="228600" algn="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Christenson et al. (2012), pp. 2–4, cited in the New Zealand manual, page 7</a:t>
            </a:r>
          </a:p>
          <a:p>
            <a:endParaRPr lang="en-NZ"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participants to read the section headed “What is Check &amp; Connect” on page 6 of the manual to help reinforce their learning so far.</a:t>
            </a:r>
            <a:r>
              <a:rPr lang="en-NZ" sz="2800" dirty="0">
                <a:effectLst/>
              </a:rPr>
              <a:t> </a:t>
            </a:r>
            <a:endParaRPr lang="en-NZ"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6</a:t>
            </a:fld>
            <a:endParaRPr lang="en-NZ"/>
          </a:p>
        </p:txBody>
      </p:sp>
    </p:spTree>
    <p:extLst>
      <p:ext uri="{BB962C8B-B14F-4D97-AF65-F5344CB8AC3E}">
        <p14:creationId xmlns:p14="http://schemas.microsoft.com/office/powerpoint/2010/main" val="38582996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Tell</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to predict the probability of non-attendance, they need to be able to distinguish between three sets of factors and have some idea of the relationship between them. These are: </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118745" indent="-285750">
              <a:lnSpc>
                <a:spcPts val="1600"/>
              </a:lnSpc>
              <a:buFont typeface="Arial" panose="020B0604020202020204" pitchFamily="34" charset="0"/>
              <a:buChar char="•"/>
            </a:pPr>
            <a:r>
              <a:rPr lang="en-NZ"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status</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factors, like age and disability, that cannot be altered </a:t>
            </a:r>
          </a:p>
          <a:p>
            <a:pPr marL="118745" indent="-285750">
              <a:lnSpc>
                <a:spcPts val="1600"/>
              </a:lnSpc>
              <a:buFont typeface="Arial" panose="020B0604020202020204" pitchFamily="34" charset="0"/>
              <a:buChar char="•"/>
            </a:pPr>
            <a:r>
              <a:rPr lang="en-NZ"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alterable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factors, like attendance and behaviour, that we can influence</a:t>
            </a:r>
          </a:p>
          <a:p>
            <a:pPr marL="118745" indent="-285750">
              <a:lnSpc>
                <a:spcPts val="1600"/>
              </a:lnSpc>
              <a:spcAft>
                <a:spcPts val="400"/>
              </a:spcAft>
              <a:buFont typeface="Arial" panose="020B0604020202020204" pitchFamily="34" charset="0"/>
              <a:buChar char="•"/>
            </a:pPr>
            <a:r>
              <a:rPr lang="en-NZ"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protective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factors, like positive relationships or a skill or interest that motivates them. </a:t>
            </a:r>
          </a:p>
          <a:p>
            <a:pPr marL="61595" indent="-22860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Stress</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fact that Check &amp; Connect: Te Hononga builds on innate strengths and the opportunities for helping ākonga find a pathway towards as brighter future. That means the focus needs to be firmly on:</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118745"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influencing the alterable factors in positive ways</a:t>
            </a:r>
          </a:p>
          <a:p>
            <a:pPr marL="118745"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upon and strengthening the protective factors.</a:t>
            </a:r>
          </a:p>
          <a:p>
            <a:pPr marL="61595" indent="-22860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suggest examples of status, alterable, and predictive factors and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list</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their suggestions under those three headings. </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Refer</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Table 2 (page 28 of the manual) for other examples that they may have missed.</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60</a:t>
            </a:fld>
            <a:endParaRPr lang="en-NZ"/>
          </a:p>
        </p:txBody>
      </p:sp>
    </p:spTree>
    <p:extLst>
      <p:ext uri="{BB962C8B-B14F-4D97-AF65-F5344CB8AC3E}">
        <p14:creationId xmlns:p14="http://schemas.microsoft.com/office/powerpoint/2010/main" val="35798979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 </a:t>
            </a:r>
            <a:r>
              <a:rPr lang="en-NZ" sz="1800" dirty="0">
                <a:effectLst/>
                <a:latin typeface="Calibri" panose="020F0502020204030204" pitchFamily="34" charset="0"/>
                <a:ea typeface="Calibri" panose="020F0502020204030204" pitchFamily="34" charset="0"/>
                <a:cs typeface="Times New Roman" panose="02020603050405020304" pitchFamily="18" charset="0"/>
              </a:rPr>
              <a:t>that 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Pikorua</a:t>
            </a:r>
            <a:r>
              <a:rPr lang="en-NZ" sz="1800" dirty="0">
                <a:effectLst/>
                <a:latin typeface="Calibri" panose="020F0502020204030204" pitchFamily="34" charset="0"/>
                <a:ea typeface="Calibri" panose="020F0502020204030204" pitchFamily="34" charset="0"/>
                <a:cs typeface="Times New Roman" panose="02020603050405020304" pitchFamily="18" charset="0"/>
              </a:rPr>
              <a:t> is the practice framework used by Learning Support, practitioners, including RTLBs, in the Ministry of Education. It’s fine if they’re not familiar with it; it provides a useful way of digging into aspects of what they will be doing.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quickly skim pages 44–59 to get a sense of what’s covered regarding each of the seven areas of 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Pikorua</a:t>
            </a:r>
            <a:r>
              <a:rPr lang="en-NZ" sz="1800" dirty="0">
                <a:effectLst/>
                <a:latin typeface="Calibri" panose="020F0502020204030204" pitchFamily="34" charset="0"/>
                <a:ea typeface="Calibri" panose="020F0502020204030204" pitchFamily="34" charset="0"/>
                <a:cs typeface="Times New Roman" panose="02020603050405020304" pitchFamily="18" charset="0"/>
              </a:rPr>
              <a:t>. Assure them that their remaining training will cover the key points, and that they will have opportunities to explore them in greater depth with support from their kaiārahi.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Calibri" panose="020F0502020204030204" pitchFamily="34" charset="0"/>
                <a:ea typeface="Calibri" panose="020F0502020204030204" pitchFamily="34" charset="0"/>
                <a:cs typeface="Times New Roman" panose="02020603050405020304" pitchFamily="18" charset="0"/>
              </a:rPr>
              <a:t>Here is the link to He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Pikorua</a:t>
            </a:r>
            <a:r>
              <a:rPr lang="en-NZ" sz="1200" dirty="0">
                <a:effectLst/>
                <a:latin typeface="Calibri" panose="020F0502020204030204" pitchFamily="34" charset="0"/>
                <a:ea typeface="Calibri" panose="020F0502020204030204" pitchFamily="34" charset="0"/>
                <a:cs typeface="Times New Roman" panose="02020603050405020304" pitchFamily="18" charset="0"/>
              </a:rPr>
              <a:t>, in case anyone wants to follow up independently: </a:t>
            </a:r>
            <a:r>
              <a:rPr lang="en-US" dirty="0">
                <a:hlinkClick r:id="rId3"/>
              </a:rPr>
              <a:t>He </a:t>
            </a:r>
            <a:r>
              <a:rPr lang="en-US" dirty="0" err="1">
                <a:hlinkClick r:id="rId3"/>
              </a:rPr>
              <a:t>Pikorua</a:t>
            </a:r>
            <a:r>
              <a:rPr lang="en-US" dirty="0">
                <a:hlinkClick r:id="rId3"/>
              </a:rPr>
              <a:t> in action – He </a:t>
            </a:r>
            <a:r>
              <a:rPr lang="en-US" dirty="0" err="1">
                <a:hlinkClick r:id="rId3"/>
              </a:rPr>
              <a:t>Pikorua</a:t>
            </a:r>
            <a:r>
              <a:rPr lang="en-US" dirty="0">
                <a:hlinkClick r:id="rId3"/>
              </a:rPr>
              <a:t> (education.govt.nz)</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61</a:t>
            </a:fld>
            <a:endParaRPr lang="en-NZ"/>
          </a:p>
        </p:txBody>
      </p:sp>
    </p:spTree>
    <p:extLst>
      <p:ext uri="{BB962C8B-B14F-4D97-AF65-F5344CB8AC3E}">
        <p14:creationId xmlns:p14="http://schemas.microsoft.com/office/powerpoint/2010/main" val="38508368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 </a:t>
            </a:r>
            <a:r>
              <a:rPr lang="en-NZ" sz="1800" b="0" dirty="0">
                <a:effectLst/>
                <a:latin typeface="Calibri" panose="020F0502020204030204" pitchFamily="34" charset="0"/>
                <a:ea typeface="Calibri" panose="020F0502020204030204" pitchFamily="34" charset="0"/>
                <a:cs typeface="Times New Roman" panose="02020603050405020304" pitchFamily="18" charset="0"/>
              </a:rPr>
              <a:t>that the success of the initiative depends upon the two-year commitment kaihoe make to the ākonga with whom they will work. This relationship is what makes Check &amp; Check: </a:t>
            </a:r>
            <a:r>
              <a:rPr lang="en-NZ" sz="1800" b="0" dirty="0" err="1">
                <a:effectLst/>
                <a:latin typeface="Calibri" panose="020F0502020204030204" pitchFamily="34" charset="0"/>
                <a:ea typeface="Calibri" panose="020F0502020204030204" pitchFamily="34" charset="0"/>
                <a:cs typeface="Times New Roman" panose="02020603050405020304" pitchFamily="18" charset="0"/>
              </a:rPr>
              <a:t>Te</a:t>
            </a:r>
            <a:r>
              <a:rPr lang="en-NZ" sz="1800" b="0" dirty="0">
                <a:effectLst/>
                <a:latin typeface="Calibri" panose="020F0502020204030204" pitchFamily="34" charset="0"/>
                <a:ea typeface="Calibri" panose="020F0502020204030204" pitchFamily="34" charset="0"/>
                <a:cs typeface="Times New Roman" panose="02020603050405020304" pitchFamily="18" charset="0"/>
              </a:rPr>
              <a:t> Hononga distinct </a:t>
            </a:r>
            <a:r>
              <a:rPr lang="en-US" sz="1800" dirty="0">
                <a:effectLst/>
                <a:latin typeface="Calibri" panose="020F0502020204030204" pitchFamily="34" charset="0"/>
                <a:ea typeface="Calibri" panose="020F0502020204030204" pitchFamily="34" charset="0"/>
              </a:rPr>
              <a:t>– it is </a:t>
            </a:r>
            <a:r>
              <a:rPr lang="en-NZ" sz="1800" b="0" dirty="0">
                <a:effectLst/>
                <a:latin typeface="Calibri" panose="020F0502020204030204" pitchFamily="34" charset="0"/>
                <a:ea typeface="Calibri" panose="020F0502020204030204" pitchFamily="34" charset="0"/>
                <a:cs typeface="Times New Roman" panose="02020603050405020304" pitchFamily="18" charset="0"/>
              </a:rPr>
              <a:t>at its very heart.</a:t>
            </a:r>
          </a:p>
          <a:p>
            <a:pPr>
              <a:lnSpc>
                <a:spcPct val="107000"/>
              </a:lnSpc>
              <a:spcAft>
                <a:spcPts val="800"/>
              </a:spcAft>
            </a:pPr>
            <a:endParaRPr lang="en-NZ"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Prepare</a:t>
            </a:r>
            <a:r>
              <a:rPr lang="en-NZ" sz="1800" dirty="0">
                <a:effectLst/>
                <a:latin typeface="Calibri" panose="020F0502020204030204" pitchFamily="34" charset="0"/>
                <a:ea typeface="Calibri" panose="020F0502020204030204" pitchFamily="34" charset="0"/>
                <a:cs typeface="Times New Roman" panose="02020603050405020304" pitchFamily="18" charset="0"/>
              </a:rPr>
              <a:t> a large sheet of paper with the questions above and have sticky notes and pens available.</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think, pair, and share their response to the questions above. Give them sticky notes to add their responses to the sheet of paper. </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Play</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video </a:t>
            </a:r>
            <a:r>
              <a:rPr lang="en-NZ" sz="1800" u="sng" dirty="0">
                <a:effectLst/>
                <a:latin typeface="Calibri" panose="020F0502020204030204" pitchFamily="34" charset="0"/>
                <a:ea typeface="Calibri" panose="020F0502020204030204" pitchFamily="34" charset="0"/>
                <a:cs typeface="Times New Roman" panose="02020603050405020304" pitchFamily="18" charset="0"/>
              </a:rPr>
              <a:t>Purposeful relationships.</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what additions or amendments they might add to their previous ideas.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Point out</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advice in the manual [pages 45–46] regarding:</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571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taking time to build relationships that are explicitly focused on engagement, learning, and wellbeing </a:t>
            </a:r>
          </a:p>
          <a:p>
            <a:pPr marL="571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setting boundaries to ensure safety for themselves and the ākonga</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using the suggestions in Appendix 8 (</a:t>
            </a:r>
            <a:r>
              <a:rPr lang="en-NZ" sz="18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Ngā</a:t>
            </a:r>
            <a:r>
              <a:rPr lang="en-NZ"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mahi o te </a:t>
            </a:r>
            <a:r>
              <a:rPr lang="en-NZ" sz="18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oranga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discuss and develop activities that are related to four dimensions of wellbeing: Hononga,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Hinengaro</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Tinana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Mauri</a:t>
            </a:r>
          </a:p>
          <a:p>
            <a:pPr marL="571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using the resources suggested in Appendices 2 and 9 to locate reflective questions and statements related to the four domains of wellbeing</a:t>
            </a:r>
          </a:p>
          <a:p>
            <a:pPr marL="571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understanding the impact of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whakamā</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on Māori and Pacific ākonga</a:t>
            </a: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exploring the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Tōu</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Ake Mana </a:t>
            </a:r>
            <a:r>
              <a:rPr lang="en-NZ" sz="1800" dirty="0">
                <a:solidFill>
                  <a:srgbClr val="000000"/>
                </a:solidFill>
                <a:effectLst/>
                <a:latin typeface="BlissPro-Light" panose="02010006030000020004" pitchFamily="2" charset="0"/>
                <a:ea typeface="Times New Roman" panose="02020603050405020304" pitchFamily="18" charset="0"/>
                <a:cs typeface="BlissPro-Light" panose="02010006030000020004" pitchFamily="2" charset="0"/>
              </a:rPr>
              <a:t>Framework</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developed by Massey University’s Resilience Research Programme for working with vulnerable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rangatahi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Māori.</a:t>
            </a:r>
          </a:p>
          <a:p>
            <a:pPr marL="457200" indent="-22860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Tell</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kaihoe that for Check &amp; Connect: Te Hononga to be successful, they also need to establish mutually trusting, collaborative relationships with whānau and to be able to communicate effectively with them. They’ll go into this in the next session, but it’s important to keep it in mind while working through the following slides.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Remind</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kaihoe that they have a support system around them. Their kaiurungi is there to help them mediate and foster their relationships with whānau and can help </a:t>
            </a:r>
            <a:r>
              <a:rPr lang="en-US" sz="1800" dirty="0">
                <a:effectLst/>
                <a:latin typeface="Calibri" panose="020F0502020204030204" pitchFamily="34" charset="0"/>
                <a:ea typeface="Calibri" panose="020F0502020204030204" pitchFamily="34" charset="0"/>
                <a:cs typeface="Times New Roman" panose="02020603050405020304" pitchFamily="18" charset="0"/>
              </a:rPr>
              <a:t>support their awareness of the cultural practices of Māori and Pacific peoples by introducing them to resources such as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Tātaiako</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Cultural Competencies for Teachers of Māori Learners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Tapasā</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Cultural Competencies Framework for Teachers of Paciﬁc Learners.</a:t>
            </a:r>
            <a:endParaRPr lang="en-NZ"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62</a:t>
            </a:fld>
            <a:endParaRPr lang="en-NZ"/>
          </a:p>
        </p:txBody>
      </p:sp>
    </p:spTree>
    <p:extLst>
      <p:ext uri="{BB962C8B-B14F-4D97-AF65-F5344CB8AC3E}">
        <p14:creationId xmlns:p14="http://schemas.microsoft.com/office/powerpoint/2010/main" val="16034424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spcAft>
                <a:spcPts val="8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Emphasise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 importance of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abiding by the health and safety procedures of the school. If they are employed by an agency, they also need to follow those set by their employer.</a:t>
            </a:r>
          </a:p>
          <a:p>
            <a:pPr marL="0">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Aft>
                <a:spcPts val="8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b="0" dirty="0">
                <a:effectLst/>
                <a:latin typeface="Calibri" panose="020F0502020204030204" pitchFamily="34" charset="0"/>
                <a:ea typeface="Calibri" panose="020F0502020204030204" pitchFamily="34" charset="0"/>
                <a:cs typeface="Times New Roman" panose="02020603050405020304" pitchFamily="18" charset="0"/>
              </a:rPr>
              <a:t> that h</a:t>
            </a:r>
            <a:r>
              <a:rPr lang="en-NZ" sz="1800" dirty="0">
                <a:effectLst/>
                <a:latin typeface="Calibri" panose="020F0502020204030204" pitchFamily="34" charset="0"/>
                <a:ea typeface="Calibri" panose="020F0502020204030204" pitchFamily="34" charset="0"/>
                <a:cs typeface="Times New Roman" panose="02020603050405020304" pitchFamily="18" charset="0"/>
              </a:rPr>
              <a:t>ealth and safety practices include:</a:t>
            </a:r>
          </a:p>
          <a:p>
            <a:pPr marL="0">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118745"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discussing health and safety with the ākonga, including assuring the ākonga of confidentiality</a:t>
            </a:r>
          </a:p>
          <a:p>
            <a:pPr marL="118745"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where possible, being accompanied by another adult whenever making an on offsite visit</a:t>
            </a:r>
          </a:p>
          <a:p>
            <a:pPr marL="118745"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raising any concerns about their or ākonga safety immediately with the school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kaiurungi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[coordinator] or 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kaiārahi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[supervisor].</a:t>
            </a:r>
          </a:p>
          <a:p>
            <a:pPr marL="61595">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marL="0">
              <a:lnSpc>
                <a:spcPct val="107000"/>
              </a:lnSpc>
              <a:spcAft>
                <a:spcPts val="800"/>
              </a:spcAft>
            </a:pP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can find information and support from:</a:t>
            </a:r>
          </a:p>
          <a:p>
            <a:pPr marL="0">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118745"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manual (pp. 39 and 45)</a:t>
            </a:r>
          </a:p>
          <a:p>
            <a:pPr marL="118745"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kaiurungi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who is responsible for ensuring they have training in relation to safety</a:t>
            </a:r>
          </a:p>
          <a:p>
            <a:pPr marL="118745"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kaiārahi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who can help address safety concerns and refer ākonga to other services (e.g., mental health or drug and alcohol services)</a:t>
            </a:r>
          </a:p>
          <a:p>
            <a:pPr marL="118745"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their peer support group. </a:t>
            </a:r>
          </a:p>
          <a:p>
            <a:pPr marL="61595" indent="-22860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[See the manual, pp. 39, 45, and 72–73.]</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Note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following three slides enable you to go deeper into the issue of safety, should this be appropriate for the group you are with.</a:t>
            </a:r>
          </a:p>
          <a:p>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63</a:t>
            </a:fld>
            <a:endParaRPr lang="en-NZ"/>
          </a:p>
        </p:txBody>
      </p:sp>
    </p:spTree>
    <p:extLst>
      <p:ext uri="{BB962C8B-B14F-4D97-AF65-F5344CB8AC3E}">
        <p14:creationId xmlns:p14="http://schemas.microsoft.com/office/powerpoint/2010/main" val="14384308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role of kaihoe is demanding. A lot is expected of kaihoe in terms of their professional conduct and the values, competencies, and skills required to be successful. However, the people in the room have been appointed because other people recognise that they already bring much of what is needed.</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 are there to help ākonga “</a:t>
            </a:r>
            <a:r>
              <a:rPr lang="en-NZ"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find a way through’ so they can re-engage with school and learning”</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(manual, p. 35). They are not there to be a ‘buddy’ or substitute parent. </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While all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want to establish caring relationships with their ākonga, they will not be effective without setting boundaries that maintain an appropriate degree of professional distance. </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 should be aware that they have the greater power in their relationship with ākonga and be careful not to abuse it. </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Some ākonga and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particularly Māori and Pacific people, have had past experiences with education that have undermined trust. It is important for kaihoe to actively grow their cultural competence (e.g., by seeking </a:t>
            </a:r>
            <a:r>
              <a:rPr lang="en-NZ" sz="1800" dirty="0">
                <a:solidFill>
                  <a:srgbClr val="000000"/>
                </a:solidFill>
                <a:effectLst/>
                <a:latin typeface="BlissPro-Light" panose="02010006030000020004" pitchFamily="2" charset="0"/>
                <a:ea typeface="Times New Roman" panose="02020603050405020304" pitchFamily="18" charset="0"/>
                <a:cs typeface="BlissPro-Light" panose="02010006030000020004" pitchFamily="2" charset="0"/>
              </a:rPr>
              <a:t>advice from local kaumātua about ways to work with whānau Māori (</a:t>
            </a:r>
            <a:r>
              <a:rPr lang="en-NZ" sz="1800" dirty="0" err="1">
                <a:solidFill>
                  <a:srgbClr val="000000"/>
                </a:solidFill>
                <a:effectLst/>
                <a:latin typeface="BlissPro-Light" panose="02010006030000020004" pitchFamily="2" charset="0"/>
                <a:ea typeface="Times New Roman" panose="02020603050405020304" pitchFamily="18" charset="0"/>
                <a:cs typeface="BlissPro-Light" panose="02010006030000020004" pitchFamily="2" charset="0"/>
              </a:rPr>
              <a:t>mohiotanga</a:t>
            </a:r>
            <a:r>
              <a:rPr lang="en-NZ" sz="1800" dirty="0">
                <a:solidFill>
                  <a:srgbClr val="000000"/>
                </a:solidFill>
                <a:effectLst/>
                <a:latin typeface="BlissPro-Light" panose="02010006030000020004" pitchFamily="2" charset="0"/>
                <a:ea typeface="Times New Roman" panose="02020603050405020304" pitchFamily="18" charset="0"/>
                <a:cs typeface="BlissPro-Light" panose="02010006030000020004" pitchFamily="2" charset="0"/>
              </a:rPr>
              <a:t>)).</a:t>
            </a: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manual contains a great deal of guidance on building safe, healthy professional relationships with ākonga and whānau.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will also find support from 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kaiurungi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kaiārahi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peer support group. </a:t>
            </a: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Relationship breakdowns or ruptures can happen. If they do, it’s important for the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get support from 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kaiurungi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kaiārahi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soon as possible.</a:t>
            </a:r>
          </a:p>
        </p:txBody>
      </p:sp>
      <p:sp>
        <p:nvSpPr>
          <p:cNvPr id="4" name="Slide Number Placeholder 3"/>
          <p:cNvSpPr>
            <a:spLocks noGrp="1"/>
          </p:cNvSpPr>
          <p:nvPr>
            <p:ph type="sldNum" sz="quarter" idx="5"/>
          </p:nvPr>
        </p:nvSpPr>
        <p:spPr/>
        <p:txBody>
          <a:bodyPr/>
          <a:lstStyle/>
          <a:p>
            <a:fld id="{9581C79A-154A-4D4A-B65B-FB44557ADAB5}" type="slidenum">
              <a:rPr lang="en-NZ" smtClean="0"/>
              <a:t>64</a:t>
            </a:fld>
            <a:endParaRPr lang="en-NZ"/>
          </a:p>
        </p:txBody>
      </p:sp>
    </p:spTree>
    <p:extLst>
      <p:ext uri="{BB962C8B-B14F-4D97-AF65-F5344CB8AC3E}">
        <p14:creationId xmlns:p14="http://schemas.microsoft.com/office/powerpoint/2010/main" val="2014085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While, as a rule, kaihoe will maintain confidentiality, disclosures relating to any of the issues or events listed above cannot be ignored.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must urgently take action to inform the school.</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must keep a record of all disclosures in their case notes. They should keep in mind that matters that initially seem insignificant may grow in significance later.</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dirty="0">
                <a:effectLst/>
                <a:latin typeface="Calibri" panose="020F0502020204030204" pitchFamily="34" charset="0"/>
                <a:ea typeface="Calibri" panose="020F0502020204030204" pitchFamily="34" charset="0"/>
                <a:cs typeface="Times New Roman" panose="02020603050405020304" pitchFamily="18" charset="0"/>
              </a:rPr>
              <a:t>Conflicts of interest could include becoming aware that you or another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is related to or friendly with an ākonga or their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a:t>
            </a:r>
            <a:r>
              <a:rPr lang="en-NZ" sz="2800"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65</a:t>
            </a:fld>
            <a:endParaRPr lang="en-NZ"/>
          </a:p>
        </p:txBody>
      </p:sp>
    </p:spTree>
    <p:extLst>
      <p:ext uri="{BB962C8B-B14F-4D97-AF65-F5344CB8AC3E}">
        <p14:creationId xmlns:p14="http://schemas.microsoft.com/office/powerpoint/2010/main" val="9410760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Advise</a:t>
            </a:r>
            <a:r>
              <a:rPr lang="en-NZ"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57150" indent="-285750">
              <a:lnSpc>
                <a:spcPts val="1600"/>
              </a:lnSpc>
              <a:buFont typeface="Arial" panose="020B0604020202020204" pitchFamily="34" charset="0"/>
              <a:buChar char="•"/>
            </a:pP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should receive supervision regularly; don’t let this fall away.</a:t>
            </a:r>
          </a:p>
          <a:p>
            <a:pPr marL="571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They should into the habit of reflecting on what has happened with ākonga. Use case notes to document this.</a:t>
            </a:r>
          </a:p>
          <a:p>
            <a:pPr marL="285750" indent="-285750">
              <a:buFont typeface="Arial" panose="020B0604020202020204" pitchFamily="34" charset="0"/>
              <a:buChar char="•"/>
            </a:pPr>
            <a:r>
              <a:rPr lang="en-NZ" sz="1800" dirty="0" err="1">
                <a:effectLst/>
                <a:latin typeface="Calibri" panose="020F0502020204030204" pitchFamily="34" charset="0"/>
                <a:ea typeface="Times New Roman" panose="02020603050405020304" pitchFamily="18" charset="0"/>
                <a:cs typeface="Times New Roman" panose="02020603050405020304" pitchFamily="18" charset="0"/>
              </a:rPr>
              <a:t>Kaihoe</a:t>
            </a:r>
            <a:r>
              <a:rPr lang="en-NZ" sz="1800" dirty="0">
                <a:effectLst/>
                <a:latin typeface="Calibri" panose="020F0502020204030204" pitchFamily="34" charset="0"/>
                <a:ea typeface="Times New Roman" panose="02020603050405020304" pitchFamily="18" charset="0"/>
                <a:cs typeface="Times New Roman" panose="02020603050405020304" pitchFamily="18" charset="0"/>
              </a:rPr>
              <a:t> should ask for help promptly if they feel out of their depth.</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66</a:t>
            </a:fld>
            <a:endParaRPr lang="en-NZ"/>
          </a:p>
        </p:txBody>
      </p:sp>
    </p:spTree>
    <p:extLst>
      <p:ext uri="{BB962C8B-B14F-4D97-AF65-F5344CB8AC3E}">
        <p14:creationId xmlns:p14="http://schemas.microsoft.com/office/powerpoint/2010/main" val="5761840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Review</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bullets in the slide.</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if they have any further questions or concerns about challenges they are already experiencing. Record these for follow-up in the next session.</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Check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know when and where they will next be gathering, and with whom.</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Encourage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read the major section of the manual designed for them [</a:t>
            </a:r>
            <a:r>
              <a:rPr lang="en-NZ" sz="1800" i="1" dirty="0">
                <a:effectLst/>
                <a:latin typeface="Calibri" panose="020F0502020204030204" pitchFamily="34" charset="0"/>
                <a:ea typeface="Calibri" panose="020F0502020204030204" pitchFamily="34" charset="0"/>
                <a:cs typeface="Times New Roman" panose="02020603050405020304" pitchFamily="18" charset="0"/>
              </a:rPr>
              <a:t>Guidance for mentors</a:t>
            </a:r>
            <a:r>
              <a:rPr lang="en-NZ" sz="1800" dirty="0">
                <a:effectLst/>
                <a:latin typeface="Calibri" panose="020F0502020204030204" pitchFamily="34" charset="0"/>
                <a:ea typeface="Calibri" panose="020F0502020204030204" pitchFamily="34" charset="0"/>
                <a:cs typeface="Times New Roman" panose="02020603050405020304" pitchFamily="18" charset="0"/>
              </a:rPr>
              <a:t>, pp. 40–73] and, if possible, to discuss their reading with other kaihoe, their kaiurungi, or their kai</a:t>
            </a:r>
            <a:r>
              <a:rPr lang="mi-NZ" sz="1800" dirty="0">
                <a:effectLst/>
                <a:latin typeface="Calibri" panose="020F0502020204030204" pitchFamily="34" charset="0"/>
                <a:ea typeface="Calibri" panose="020F0502020204030204" pitchFamily="34" charset="0"/>
                <a:cs typeface="Times New Roman" panose="02020603050405020304" pitchFamily="18" charset="0"/>
              </a:rPr>
              <a:t>ārahi.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67</a:t>
            </a:fld>
            <a:endParaRPr lang="en-NZ"/>
          </a:p>
        </p:txBody>
      </p:sp>
    </p:spTree>
    <p:extLst>
      <p:ext uri="{BB962C8B-B14F-4D97-AF65-F5344CB8AC3E}">
        <p14:creationId xmlns:p14="http://schemas.microsoft.com/office/powerpoint/2010/main" val="27547794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is the second of two targeted sessions for </a:t>
            </a:r>
            <a:r>
              <a:rPr lang="en-NZ"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(mentors).  </a:t>
            </a:r>
            <a:r>
              <a:rPr lang="en-NZ" sz="1800" b="1" dirty="0">
                <a:solidFill>
                  <a:srgbClr val="000000"/>
                </a:solidFill>
                <a:effectLst/>
                <a:highlight>
                  <a:srgbClr val="00FF00"/>
                </a:highlight>
                <a:latin typeface="Calibri" panose="020F0502020204030204" pitchFamily="34" charset="0"/>
                <a:ea typeface="Times New Roman" panose="02020603050405020304" pitchFamily="18" charset="0"/>
                <a:cs typeface="Calibri" panose="020F0502020204030204" pitchFamily="34" charset="0"/>
              </a:rPr>
              <a:t>In full, it lasts for approximately two hours</a:t>
            </a: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Welcome </a:t>
            </a:r>
            <a:r>
              <a:rPr lang="en-NZ" sz="1800" dirty="0">
                <a:solidFill>
                  <a:srgbClr val="000000"/>
                </a:solidFill>
                <a:effectLst/>
                <a:latin typeface="Calibri" panose="020F0502020204030204" pitchFamily="34" charset="0"/>
                <a:ea typeface="Times New Roman" panose="02020603050405020304" pitchFamily="18" charset="0"/>
              </a:rPr>
              <a:t>attendees to the session. Thank them for coming and once again, acknowledge their caring and commitment in taking on roles within this important initiative. Explain that, as with the previous session, today they will be delving deeply into the role of </a:t>
            </a:r>
            <a:r>
              <a:rPr lang="en-NZ" sz="1800" dirty="0" err="1">
                <a:solidFill>
                  <a:srgbClr val="000000"/>
                </a:solidFill>
                <a:effectLst/>
                <a:latin typeface="Calibri" panose="020F0502020204030204" pitchFamily="34" charset="0"/>
                <a:ea typeface="Times New Roman" panose="02020603050405020304" pitchFamily="18" charset="0"/>
              </a:rPr>
              <a:t>kaihoe</a:t>
            </a:r>
            <a:r>
              <a:rPr lang="en-NZ" sz="1800" dirty="0">
                <a:solidFill>
                  <a:srgbClr val="000000"/>
                </a:solidFill>
                <a:effectLst/>
                <a:latin typeface="Calibri" panose="020F0502020204030204" pitchFamily="34" charset="0"/>
                <a:ea typeface="Times New Roman" panose="02020603050405020304" pitchFamily="18" charset="0"/>
              </a:rPr>
              <a:t> and looking at the information and support provided in the manual. </a:t>
            </a:r>
            <a:endParaRPr lang="en-NZ"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ts val="1600"/>
              </a:lnSpc>
              <a:spcAft>
                <a:spcPts val="400"/>
              </a:spcAft>
            </a:pPr>
            <a:endParaRPr lang="en-NZ"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ts val="1600"/>
              </a:lnSpc>
              <a:spcAft>
                <a:spcPts val="400"/>
              </a:spcAft>
            </a:pPr>
            <a:r>
              <a:rPr lang="en-NZ" sz="1800" dirty="0">
                <a:solidFill>
                  <a:srgbClr val="000000"/>
                </a:solidFill>
                <a:effectLst/>
                <a:latin typeface="Calibri" panose="020F0502020204030204" pitchFamily="34" charset="0"/>
                <a:ea typeface="Times New Roman" panose="02020603050405020304" pitchFamily="18" charset="0"/>
              </a:rPr>
              <a:t>See slide 1 for notes on setting the tone for the session and ensuring the comfort of participants. </a:t>
            </a:r>
          </a:p>
        </p:txBody>
      </p:sp>
      <p:sp>
        <p:nvSpPr>
          <p:cNvPr id="4" name="Slide Number Placeholder 3"/>
          <p:cNvSpPr>
            <a:spLocks noGrp="1"/>
          </p:cNvSpPr>
          <p:nvPr>
            <p:ph type="sldNum" sz="quarter" idx="5"/>
          </p:nvPr>
        </p:nvSpPr>
        <p:spPr/>
        <p:txBody>
          <a:bodyPr/>
          <a:lstStyle/>
          <a:p>
            <a:fld id="{9581C79A-154A-4D4A-B65B-FB44557ADAB5}" type="slidenum">
              <a:rPr lang="en-NZ" smtClean="0"/>
              <a:t>68</a:t>
            </a:fld>
            <a:endParaRPr lang="en-NZ"/>
          </a:p>
        </p:txBody>
      </p:sp>
    </p:spTree>
    <p:extLst>
      <p:ext uri="{BB962C8B-B14F-4D97-AF65-F5344CB8AC3E}">
        <p14:creationId xmlns:p14="http://schemas.microsoft.com/office/powerpoint/2010/main" val="10212958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Briefly</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remind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of what was covered at the previous session.</a:t>
            </a:r>
            <a:r>
              <a:rPr lang="en-NZ" sz="2800" dirty="0">
                <a:effectLst/>
              </a:rPr>
              <a:t>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69</a:t>
            </a:fld>
            <a:endParaRPr lang="en-NZ"/>
          </a:p>
        </p:txBody>
      </p:sp>
    </p:spTree>
    <p:extLst>
      <p:ext uri="{BB962C8B-B14F-4D97-AF65-F5344CB8AC3E}">
        <p14:creationId xmlns:p14="http://schemas.microsoft.com/office/powerpoint/2010/main" val="3436193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Read</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whakataukī</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explain that this fundamental belief informs all the work of Check &amp; Connect: Te Hononga.</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Play</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video.</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Invite</a:t>
            </a:r>
            <a:r>
              <a:rPr lang="en-NZ" sz="1800" dirty="0">
                <a:effectLst/>
                <a:latin typeface="Calibri" panose="020F0502020204030204" pitchFamily="34" charset="0"/>
                <a:ea typeface="Calibri" panose="020F0502020204030204" pitchFamily="34" charset="0"/>
                <a:cs typeface="Times New Roman" panose="02020603050405020304" pitchFamily="18" charset="0"/>
              </a:rPr>
              <a:t> participants to turn to the people sitting next to them and discuss the meaning of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whakataukī</a:t>
            </a:r>
            <a:r>
              <a:rPr lang="en-NZ" sz="1800" dirty="0">
                <a:effectLst/>
                <a:latin typeface="Calibri" panose="020F0502020204030204" pitchFamily="34" charset="0"/>
                <a:ea typeface="Calibri" panose="020F0502020204030204" pitchFamily="34" charset="0"/>
                <a:cs typeface="Times New Roman" panose="02020603050405020304" pitchFamily="18" charset="0"/>
              </a:rPr>
              <a:t>. Prompt them to make connections to what they heard in the video and to their own lives, using the questions on the slide. Allow 5 minutes for this discussion, and then invite people to feed back some of their thoughts.</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7</a:t>
            </a:fld>
            <a:endParaRPr lang="en-NZ"/>
          </a:p>
        </p:txBody>
      </p:sp>
    </p:spTree>
    <p:extLst>
      <p:ext uri="{BB962C8B-B14F-4D97-AF65-F5344CB8AC3E}">
        <p14:creationId xmlns:p14="http://schemas.microsoft.com/office/powerpoint/2010/main" val="30120958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Talk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through the purpose.</a:t>
            </a:r>
            <a:r>
              <a:rPr lang="en-NZ" sz="2800" dirty="0">
                <a:effectLst/>
              </a:rPr>
              <a:t> [There are more items to consider on the next slide]</a:t>
            </a:r>
          </a:p>
          <a:p>
            <a:pPr>
              <a:lnSpc>
                <a:spcPts val="1600"/>
              </a:lnSpc>
              <a:spcAft>
                <a:spcPts val="400"/>
              </a:spcAft>
            </a:pPr>
            <a:endParaRPr lang="en-NZ"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2800" b="1" dirty="0">
                <a:effectLst/>
                <a:latin typeface="Calibri" panose="020F0502020204030204" pitchFamily="34" charset="0"/>
                <a:ea typeface="Calibri" panose="020F0502020204030204" pitchFamily="34" charset="0"/>
                <a:cs typeface="Times New Roman" panose="02020603050405020304" pitchFamily="18" charset="0"/>
              </a:rPr>
              <a:t>Remind</a:t>
            </a:r>
            <a:r>
              <a:rPr lang="en-NZ" sz="2800" b="0" dirty="0">
                <a:effectLst/>
                <a:latin typeface="Calibri" panose="020F0502020204030204" pitchFamily="34" charset="0"/>
                <a:ea typeface="Calibri" panose="020F0502020204030204" pitchFamily="34" charset="0"/>
                <a:cs typeface="Times New Roman" panose="02020603050405020304" pitchFamily="18" charset="0"/>
              </a:rPr>
              <a:t> </a:t>
            </a:r>
            <a:r>
              <a:rPr lang="en-NZ" sz="2800" b="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2800" b="0" dirty="0">
                <a:effectLst/>
                <a:latin typeface="Calibri" panose="020F0502020204030204" pitchFamily="34" charset="0"/>
                <a:ea typeface="Calibri" panose="020F0502020204030204" pitchFamily="34" charset="0"/>
                <a:cs typeface="Times New Roman" panose="02020603050405020304" pitchFamily="18" charset="0"/>
              </a:rPr>
              <a:t> of the He </a:t>
            </a:r>
            <a:r>
              <a:rPr lang="en-NZ" sz="2800" b="0" dirty="0" err="1">
                <a:effectLst/>
                <a:latin typeface="Calibri" panose="020F0502020204030204" pitchFamily="34" charset="0"/>
                <a:ea typeface="Calibri" panose="020F0502020204030204" pitchFamily="34" charset="0"/>
                <a:cs typeface="Times New Roman" panose="02020603050405020304" pitchFamily="18" charset="0"/>
              </a:rPr>
              <a:t>Pikorua</a:t>
            </a:r>
            <a:r>
              <a:rPr lang="en-NZ" sz="2800" b="0" dirty="0">
                <a:effectLst/>
                <a:latin typeface="Calibri" panose="020F0502020204030204" pitchFamily="34" charset="0"/>
                <a:ea typeface="Calibri" panose="020F0502020204030204" pitchFamily="34" charset="0"/>
                <a:cs typeface="Times New Roman" panose="02020603050405020304" pitchFamily="18" charset="0"/>
              </a:rPr>
              <a:t> practice framework discussed at the previous session. Last time they covered the first of its six elements [</a:t>
            </a:r>
            <a:r>
              <a:rPr lang="en-NZ" sz="2800" b="0" dirty="0" err="1">
                <a:effectLst/>
                <a:latin typeface="Calibri" panose="020F0502020204030204" pitchFamily="34" charset="0"/>
                <a:ea typeface="Calibri" panose="020F0502020204030204" pitchFamily="34" charset="0"/>
                <a:cs typeface="Times New Roman" panose="02020603050405020304" pitchFamily="18" charset="0"/>
              </a:rPr>
              <a:t>whakawhanaungatanga</a:t>
            </a:r>
            <a:r>
              <a:rPr lang="en-NZ" sz="2800" b="0" dirty="0">
                <a:effectLst/>
                <a:latin typeface="Calibri" panose="020F0502020204030204" pitchFamily="34" charset="0"/>
                <a:ea typeface="Calibri" panose="020F0502020204030204" pitchFamily="34" charset="0"/>
                <a:cs typeface="Times New Roman" panose="02020603050405020304" pitchFamily="18" charset="0"/>
              </a:rPr>
              <a:t>]. Today they’ll be looking at the remaining six.</a:t>
            </a:r>
          </a:p>
          <a:p>
            <a:pPr>
              <a:lnSpc>
                <a:spcPts val="1600"/>
              </a:lnSpc>
              <a:spcAft>
                <a:spcPts val="400"/>
              </a:spcAft>
            </a:pPr>
            <a:endParaRPr lang="en-NZ"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endParaRPr lang="en-NZ"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70</a:t>
            </a:fld>
            <a:endParaRPr lang="en-NZ"/>
          </a:p>
        </p:txBody>
      </p:sp>
    </p:spTree>
    <p:extLst>
      <p:ext uri="{BB962C8B-B14F-4D97-AF65-F5344CB8AC3E}">
        <p14:creationId xmlns:p14="http://schemas.microsoft.com/office/powerpoint/2010/main" val="37899610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Talk</a:t>
            </a:r>
            <a:r>
              <a:rPr lang="en-NZ" sz="1800" dirty="0">
                <a:effectLst/>
                <a:latin typeface="Calibri" panose="020F0502020204030204" pitchFamily="34" charset="0"/>
                <a:ea typeface="Calibri" panose="020F0502020204030204" pitchFamily="34" charset="0"/>
                <a:cs typeface="Times New Roman" panose="02020603050405020304" pitchFamily="18" charset="0"/>
              </a:rPr>
              <a:t> through the final four elements of the purpose.</a:t>
            </a:r>
            <a:r>
              <a:rPr lang="en-NZ" sz="2800" dirty="0">
                <a:effectLst/>
              </a:rPr>
              <a:t> </a:t>
            </a:r>
          </a:p>
          <a:p>
            <a:pPr>
              <a:lnSpc>
                <a:spcPts val="1600"/>
              </a:lnSpc>
              <a:spcAft>
                <a:spcPts val="400"/>
              </a:spcAft>
            </a:pPr>
            <a:endParaRPr lang="en-NZ" sz="2800" dirty="0">
              <a:effectLst/>
            </a:endParaRPr>
          </a:p>
          <a:p>
            <a:pPr marL="0" marR="0" lvl="0" indent="0" algn="l" defTabSz="914400" rtl="0" eaLnBrk="1" fontAlgn="auto" latinLnBrk="0" hangingPunct="1">
              <a:lnSpc>
                <a:spcPts val="1600"/>
              </a:lnSpc>
              <a:spcBef>
                <a:spcPts val="0"/>
              </a:spcBef>
              <a:spcAft>
                <a:spcPts val="400"/>
              </a:spcAft>
              <a:buClrTx/>
              <a:buSzTx/>
              <a:buFontTx/>
              <a:buNone/>
              <a:tabLst/>
              <a:defRPr/>
            </a:pPr>
            <a:r>
              <a:rPr lang="en-NZ" sz="2800" b="1" dirty="0">
                <a:effectLst/>
                <a:latin typeface="Calibri" panose="020F0502020204030204" pitchFamily="34" charset="0"/>
                <a:ea typeface="Calibri" panose="020F0502020204030204" pitchFamily="34" charset="0"/>
                <a:cs typeface="Times New Roman" panose="02020603050405020304" pitchFamily="18" charset="0"/>
              </a:rPr>
              <a:t>Explain </a:t>
            </a:r>
            <a:r>
              <a:rPr lang="en-NZ" sz="2800" b="0" dirty="0">
                <a:effectLst/>
                <a:latin typeface="Calibri" panose="020F0502020204030204" pitchFamily="34" charset="0"/>
                <a:ea typeface="Calibri" panose="020F0502020204030204" pitchFamily="34" charset="0"/>
                <a:cs typeface="Times New Roman" panose="02020603050405020304" pitchFamily="18" charset="0"/>
              </a:rPr>
              <a:t>that the practice framework doesn’t set out a step-by-step process for working, but it’s a very helpful way of thinking about </a:t>
            </a:r>
            <a:r>
              <a:rPr lang="en-NZ" sz="2800" b="1" dirty="0">
                <a:effectLst/>
                <a:latin typeface="Calibri" panose="020F0502020204030204" pitchFamily="34" charset="0"/>
                <a:ea typeface="Calibri" panose="020F0502020204030204" pitchFamily="34" charset="0"/>
                <a:cs typeface="Times New Roman" panose="02020603050405020304" pitchFamily="18" charset="0"/>
              </a:rPr>
              <a:t>what </a:t>
            </a:r>
            <a:r>
              <a:rPr lang="en-NZ" sz="2800" b="0" dirty="0">
                <a:effectLst/>
                <a:latin typeface="Calibri" panose="020F0502020204030204" pitchFamily="34" charset="0"/>
                <a:ea typeface="Calibri" panose="020F0502020204030204" pitchFamily="34" charset="0"/>
                <a:cs typeface="Times New Roman" panose="02020603050405020304" pitchFamily="18" charset="0"/>
              </a:rPr>
              <a:t>their work entails. There is also a set of principles that describe how people involved in Learning Support should work. As they start to settle into their new role as kaihoe, it will be useful for them to get to know the principles as part of their training. </a:t>
            </a:r>
          </a:p>
          <a:p>
            <a:pPr marL="0" marR="0" lvl="0" indent="0" algn="l" defTabSz="914400" rtl="0" eaLnBrk="1" fontAlgn="auto" latinLnBrk="0" hangingPunct="1">
              <a:lnSpc>
                <a:spcPts val="1600"/>
              </a:lnSpc>
              <a:spcBef>
                <a:spcPts val="0"/>
              </a:spcBef>
              <a:spcAft>
                <a:spcPts val="400"/>
              </a:spcAft>
              <a:buClrTx/>
              <a:buSzTx/>
              <a:buFontTx/>
              <a:buNone/>
              <a:tabLst/>
              <a:defRPr/>
            </a:pPr>
            <a:endParaRPr lang="en-NZ" sz="2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600"/>
              </a:lnSpc>
              <a:spcBef>
                <a:spcPts val="0"/>
              </a:spcBef>
              <a:spcAft>
                <a:spcPts val="400"/>
              </a:spcAft>
              <a:buClrTx/>
              <a:buSzTx/>
              <a:buFontTx/>
              <a:buNone/>
              <a:tabLst/>
              <a:defRP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Note</a:t>
            </a:r>
            <a:r>
              <a:rPr lang="en-NZ" sz="1800" b="0" dirty="0">
                <a:effectLst/>
                <a:latin typeface="Calibri" panose="020F0502020204030204" pitchFamily="34" charset="0"/>
                <a:ea typeface="Calibri" panose="020F0502020204030204" pitchFamily="34" charset="0"/>
                <a:cs typeface="Times New Roman" panose="02020603050405020304" pitchFamily="18" charset="0"/>
              </a:rPr>
              <a:t>: You may like to show the kaihoe where the principles are situated on the He </a:t>
            </a:r>
            <a:r>
              <a:rPr lang="en-NZ" sz="1800" b="0" dirty="0" err="1">
                <a:effectLst/>
                <a:latin typeface="Calibri" panose="020F0502020204030204" pitchFamily="34" charset="0"/>
                <a:ea typeface="Calibri" panose="020F0502020204030204" pitchFamily="34" charset="0"/>
                <a:cs typeface="Times New Roman" panose="02020603050405020304" pitchFamily="18" charset="0"/>
              </a:rPr>
              <a:t>Pikorua</a:t>
            </a:r>
            <a:r>
              <a:rPr lang="en-NZ" sz="1800" b="0" dirty="0">
                <a:effectLst/>
                <a:latin typeface="Calibri" panose="020F0502020204030204" pitchFamily="34" charset="0"/>
                <a:ea typeface="Calibri" panose="020F0502020204030204" pitchFamily="34" charset="0"/>
                <a:cs typeface="Times New Roman" panose="02020603050405020304" pitchFamily="18" charset="0"/>
              </a:rPr>
              <a:t> website. </a:t>
            </a:r>
            <a:r>
              <a:rPr lang="en-US" sz="2800" dirty="0">
                <a:hlinkClick r:id="rId3"/>
              </a:rPr>
              <a:t>Our Practice Principles – He </a:t>
            </a:r>
            <a:r>
              <a:rPr lang="en-US" sz="2800" dirty="0" err="1">
                <a:hlinkClick r:id="rId3"/>
              </a:rPr>
              <a:t>Pikorua</a:t>
            </a:r>
            <a:r>
              <a:rPr lang="en-US" sz="2800" dirty="0">
                <a:hlinkClick r:id="rId3"/>
              </a:rPr>
              <a:t> (education.govt.nz)</a:t>
            </a:r>
            <a:r>
              <a:rPr lang="en-US" sz="2800" dirty="0"/>
              <a:t>  In future sessions, you might like to use the reflective questions in the Table Talker activity to prompt inquiry and discussion. See </a:t>
            </a:r>
            <a:r>
              <a:rPr lang="en-NZ" sz="1800"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4"/>
              </a:rPr>
              <a:t>He-Pikorua-Table-Talker-for-print-April-2022.pdf (amazonaws.com)</a:t>
            </a:r>
            <a:r>
              <a:rPr lang="en-NZ" sz="1800" dirty="0">
                <a:effectLst/>
                <a:latin typeface="Calibri" panose="020F0502020204030204" pitchFamily="34" charset="0"/>
                <a:ea typeface="Calibri" panose="020F0502020204030204" pitchFamily="34" charset="0"/>
                <a:cs typeface="Arial" panose="020B0604020202020204" pitchFamily="34" charset="0"/>
              </a:rPr>
              <a:t> </a:t>
            </a:r>
            <a:endParaRPr lang="en-US" sz="2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endParaRPr lang="en-NZ"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71</a:t>
            </a:fld>
            <a:endParaRPr lang="en-NZ"/>
          </a:p>
        </p:txBody>
      </p:sp>
    </p:spTree>
    <p:extLst>
      <p:ext uri="{BB962C8B-B14F-4D97-AF65-F5344CB8AC3E}">
        <p14:creationId xmlns:p14="http://schemas.microsoft.com/office/powerpoint/2010/main" val="26383331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Review</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the discussion in the previous session about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whakawhanaungatanga</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Ask the kaihoe to form pairs to think, pair, and share something that they recall from that discussion that is </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important</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to remember about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whakawhanaungatanga</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and something that is </a:t>
            </a:r>
            <a:r>
              <a:rPr lang="en-US" sz="1200" b="0" i="1" dirty="0">
                <a:effectLst/>
                <a:latin typeface="Calibri" panose="020F0502020204030204" pitchFamily="34" charset="0"/>
                <a:ea typeface="Calibri" panose="020F0502020204030204" pitchFamily="34" charset="0"/>
                <a:cs typeface="Times New Roman" panose="02020603050405020304" pitchFamily="18" charset="0"/>
              </a:rPr>
              <a:t>interesting</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Reiterate that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whakawhanaungatanga</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is always at the heart of the mahi and what underpins the entire initiative.</a:t>
            </a:r>
          </a:p>
          <a:p>
            <a:pPr marL="0" indent="0">
              <a:spcAft>
                <a:spcPts val="40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81C79A-154A-4D4A-B65B-FB44557ADAB5}"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8850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 process of gathering, understanding, and sharing the right information (or “data”) is critical to the success of Check &amp; Connect: Te Hononga. The process needs to be done in ways that are respectful of and empowering for ākonga and their whānau, valuing their knowledge and perspectives.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when a kaihoe is matched with an ākonga, the school will have already gathered a range of information to help them decide that Check &amp; Connect: Te Hononga will be a good support for the ākonga. Kaihoe can read about the process of identifying and nominating potential candidates on pages 26</a:t>
            </a:r>
            <a:r>
              <a:rPr lang="en-US" sz="1800" dirty="0">
                <a:effectLst/>
                <a:latin typeface="Calibri" panose="020F0502020204030204" pitchFamily="34" charset="0"/>
                <a:ea typeface="Calibri" panose="020F0502020204030204" pitchFamily="34" charset="0"/>
              </a:rPr>
              <a:t>–34 of the manual.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Recommend</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if possible, kaihoe should access the information gathered during the nomination process. These are contained in documents that might include:</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completed student risk inventory (Appendix 1, p. 79) </a:t>
            </a:r>
          </a:p>
          <a:p>
            <a:pPr marL="342900" lvl="0" indent="-342900">
              <a:lnSpc>
                <a:spcPts val="1600"/>
              </a:lnSpc>
              <a:spcAft>
                <a:spcPts val="400"/>
              </a:spcAft>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completed student nomination form (Appendix 3, pp. 82–86)</a:t>
            </a:r>
          </a:p>
          <a:p>
            <a:r>
              <a:rPr lang="en-NZ" sz="1800" dirty="0">
                <a:effectLst/>
                <a:latin typeface="Calibri" panose="020F0502020204030204" pitchFamily="34" charset="0"/>
                <a:ea typeface="Calibri" panose="020F0502020204030204" pitchFamily="34" charset="0"/>
                <a:cs typeface="Times New Roman" panose="02020603050405020304" pitchFamily="18" charset="0"/>
              </a:rPr>
              <a:t>Schools may also have drawn on some of the resources discussed in Appendix 2 [p. 80–81]. </a:t>
            </a:r>
          </a:p>
          <a:p>
            <a:endParaRPr lang="en-NZ" dirty="0">
              <a:effectLst/>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by accessing this information,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kaihoe will have useful knowledge with which to get started. They’ll add to their knowledge and understandings over time as their connections with ākonga and their whānau deepen. </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They can also gather information by:</a:t>
            </a:r>
          </a:p>
          <a:p>
            <a:pPr marL="285750"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using some of the information-gathering resources referred to in Appendix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800" b="0" dirty="0">
                <a:effectLst/>
                <a:latin typeface="Calibri" panose="020F0502020204030204" pitchFamily="34" charset="0"/>
                <a:ea typeface="Calibri" panose="020F0502020204030204" pitchFamily="34" charset="0"/>
                <a:cs typeface="Times New Roman" panose="02020603050405020304" pitchFamily="18" charset="0"/>
              </a:rPr>
              <a:t>working through Appendix 8 [</a:t>
            </a:r>
            <a:r>
              <a:rPr lang="en-NZ" sz="1800" b="0" dirty="0" err="1">
                <a:effectLst/>
                <a:latin typeface="Calibri" panose="020F0502020204030204" pitchFamily="34" charset="0"/>
                <a:ea typeface="Calibri" panose="020F0502020204030204" pitchFamily="34" charset="0"/>
                <a:cs typeface="Times New Roman" panose="02020603050405020304" pitchFamily="18" charset="0"/>
              </a:rPr>
              <a:t>Ngā</a:t>
            </a:r>
            <a:r>
              <a:rPr lang="en-NZ" sz="1800" b="0" dirty="0">
                <a:effectLst/>
                <a:latin typeface="Calibri" panose="020F0502020204030204" pitchFamily="34" charset="0"/>
                <a:ea typeface="Calibri" panose="020F0502020204030204" pitchFamily="34" charset="0"/>
                <a:cs typeface="Times New Roman" panose="02020603050405020304" pitchFamily="18" charset="0"/>
              </a:rPr>
              <a:t> mahi o </a:t>
            </a:r>
            <a:r>
              <a:rPr lang="en-NZ" sz="1800" b="0" dirty="0" err="1">
                <a:effectLst/>
                <a:latin typeface="Calibri" panose="020F0502020204030204" pitchFamily="34" charset="0"/>
                <a:ea typeface="Calibri" panose="020F0502020204030204" pitchFamily="34" charset="0"/>
                <a:cs typeface="Times New Roman" panose="02020603050405020304" pitchFamily="18" charset="0"/>
              </a:rPr>
              <a:t>te</a:t>
            </a:r>
            <a:r>
              <a:rPr lang="en-NZ" sz="1800" b="0" dirty="0">
                <a:effectLst/>
                <a:latin typeface="Calibri" panose="020F0502020204030204" pitchFamily="34" charset="0"/>
                <a:ea typeface="Calibri" panose="020F0502020204030204" pitchFamily="34" charset="0"/>
                <a:cs typeface="Times New Roman" panose="02020603050405020304" pitchFamily="18" charset="0"/>
              </a:rPr>
              <a:t> </a:t>
            </a:r>
            <a:r>
              <a:rPr lang="en-NZ" sz="1800" b="0" dirty="0" err="1">
                <a:effectLst/>
                <a:latin typeface="Calibri" panose="020F0502020204030204" pitchFamily="34" charset="0"/>
                <a:ea typeface="Calibri" panose="020F0502020204030204" pitchFamily="34" charset="0"/>
                <a:cs typeface="Times New Roman" panose="02020603050405020304" pitchFamily="18" charset="0"/>
              </a:rPr>
              <a:t>oranga</a:t>
            </a:r>
            <a:r>
              <a:rPr lang="en-NZ" sz="1800" b="0" dirty="0">
                <a:effectLst/>
                <a:latin typeface="Calibri" panose="020F0502020204030204" pitchFamily="34" charset="0"/>
                <a:ea typeface="Calibri" panose="020F0502020204030204" pitchFamily="34" charset="0"/>
                <a:cs typeface="Times New Roman" panose="02020603050405020304" pitchFamily="18" charset="0"/>
              </a:rPr>
              <a:t>, pp. 95–98] with an ākonga</a:t>
            </a:r>
            <a:r>
              <a:rPr lang="en-NZ" sz="1800" b="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NZ" sz="1800" b="0" dirty="0">
                <a:effectLst/>
                <a:highlight>
                  <a:srgbClr val="FFFF00"/>
                </a:highlight>
              </a:rPr>
              <a:t> </a:t>
            </a:r>
          </a:p>
          <a:p>
            <a:pPr marL="285750" indent="-285750">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73</a:t>
            </a:fld>
            <a:endParaRPr lang="en-NZ"/>
          </a:p>
        </p:txBody>
      </p:sp>
    </p:spTree>
    <p:extLst>
      <p:ext uri="{BB962C8B-B14F-4D97-AF65-F5344CB8AC3E}">
        <p14:creationId xmlns:p14="http://schemas.microsoft.com/office/powerpoint/2010/main" val="9622629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For this activity, you will need backed photocopies of Appendix 4 from the manual [the weekly monitoring form]. You’ll need one per participant.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Hand out</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monitoring form. Note the first two bullets on the slide, and how one side of the form relates to ‘Check’, and the other to ‘Connect’. </a:t>
            </a:r>
          </a:p>
          <a:p>
            <a:pPr>
              <a:lnSpc>
                <a:spcPts val="1600"/>
              </a:lnSpc>
              <a:spcAft>
                <a:spcPts val="400"/>
              </a:spcAft>
            </a:pPr>
            <a:endParaRPr lang="en-NZ"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 form is a sample and that some schools may adapt it or use a different form. The important thing is that the kaihoe is maintaining a weekly record of how their ākonga is doing and their responses. The indicators they monitor will have been determined by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work in pairs or small groups. Ask half of each group to read p. 48 of the manual [‘Initial meetings’’] and the other half to read p. 49 [‘Ongoing meetings’]. Each half then considers the questions on the slide and recounts their answers to the other half of the group.</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After approximately 10 minutes,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bring</a:t>
            </a:r>
            <a:r>
              <a:rPr lang="en-NZ" sz="1800" dirty="0">
                <a:effectLst/>
                <a:latin typeface="Calibri" panose="020F0502020204030204" pitchFamily="34" charset="0"/>
                <a:ea typeface="Calibri" panose="020F0502020204030204" pitchFamily="34" charset="0"/>
                <a:cs typeface="Times New Roman" panose="02020603050405020304" pitchFamily="18" charset="0"/>
              </a:rPr>
              <a:t> discussions to an end and check if there are any questions about using the monitoring form. [Some of these (e.g., on ‘intensive responses’) may be going to be covered later in the session.]</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dirty="0">
                <a:effectLst/>
                <a:latin typeface="Calibri" panose="020F0502020204030204" pitchFamily="34" charset="0"/>
                <a:ea typeface="Calibri" panose="020F0502020204030204" pitchFamily="34" charset="0"/>
                <a:cs typeface="Times New Roman" panose="02020603050405020304" pitchFamily="18" charset="0"/>
              </a:rPr>
              <a:t>Finally,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remind</a:t>
            </a:r>
            <a:r>
              <a:rPr lang="en-NZ" sz="1800" dirty="0">
                <a:effectLst/>
                <a:latin typeface="Calibri" panose="020F0502020204030204" pitchFamily="34" charset="0"/>
                <a:ea typeface="Calibri" panose="020F0502020204030204" pitchFamily="34" charset="0"/>
                <a:cs typeface="Times New Roman" panose="02020603050405020304" pitchFamily="18" charset="0"/>
              </a:rPr>
              <a:t> kaihoe that, like many of the appendices, the monitoring form is available as an interactive PDF online, which allows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kaikoe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keep, and work in, e-copies of the form.  If helpful, demonstrate downloading, saving, and working in an e-copy of the form. </a:t>
            </a:r>
          </a:p>
        </p:txBody>
      </p:sp>
      <p:sp>
        <p:nvSpPr>
          <p:cNvPr id="4" name="Slide Number Placeholder 3"/>
          <p:cNvSpPr>
            <a:spLocks noGrp="1"/>
          </p:cNvSpPr>
          <p:nvPr>
            <p:ph type="sldNum" sz="quarter" idx="5"/>
          </p:nvPr>
        </p:nvSpPr>
        <p:spPr/>
        <p:txBody>
          <a:bodyPr/>
          <a:lstStyle/>
          <a:p>
            <a:fld id="{9581C79A-154A-4D4A-B65B-FB44557ADAB5}" type="slidenum">
              <a:rPr lang="en-NZ" smtClean="0"/>
              <a:t>74</a:t>
            </a:fld>
            <a:endParaRPr lang="en-NZ"/>
          </a:p>
        </p:txBody>
      </p:sp>
    </p:spTree>
    <p:extLst>
      <p:ext uri="{BB962C8B-B14F-4D97-AF65-F5344CB8AC3E}">
        <p14:creationId xmlns:p14="http://schemas.microsoft.com/office/powerpoint/2010/main" val="14908711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Reiterate </a:t>
            </a:r>
            <a:r>
              <a:rPr lang="en-NZ" sz="1800" dirty="0">
                <a:effectLst/>
                <a:latin typeface="Calibri" panose="020F0502020204030204" pitchFamily="34" charset="0"/>
                <a:ea typeface="Calibri" panose="020F0502020204030204" pitchFamily="34" charset="0"/>
                <a:cs typeface="Times New Roman" panose="02020603050405020304" pitchFamily="18" charset="0"/>
              </a:rPr>
              <a:t>that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use the monitoring form and their case notes to understand how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are doing in relationship to the set of risk indicators determined by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Refer</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the example of indicators and high-risk thresholds on the screen [Table 3 (p. 33) in the manual].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ts val="1600"/>
              </a:lnSpc>
              <a:spcAft>
                <a:spcPts val="400"/>
              </a:spcAft>
              <a:buFont typeface="Symbol" pitchFamily="2" charset="2"/>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Between sessions,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need to reflect on what the data is saying in relationship to the indicators and high-risk thresholds set for their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get ready to talk them over at the weekly check. They will use this information to consider the most constructive ways to connect with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responding with more intensive responses when that is required</a:t>
            </a:r>
            <a:r>
              <a:rPr lang="en-NZ"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[These will be covered later in this session</a:t>
            </a:r>
            <a:r>
              <a:rPr lang="en-NZ"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NZ" sz="1800" i="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NZ"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ts val="1600"/>
              </a:lnSpc>
              <a:spcAft>
                <a:spcPts val="400"/>
              </a:spcAft>
              <a:buFont typeface="Symbol" pitchFamily="2" charset="2"/>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Every four weeks, kaihoe need to look through all the data to notice any emerging patterns. The text for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Āta</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whakaaro</a:t>
            </a:r>
            <a:r>
              <a:rPr lang="en-NZ" sz="1800" dirty="0">
                <a:effectLst/>
                <a:latin typeface="Calibri" panose="020F0502020204030204" pitchFamily="34" charset="0"/>
                <a:ea typeface="Calibri" panose="020F0502020204030204" pitchFamily="34" charset="0"/>
                <a:cs typeface="Times New Roman" panose="02020603050405020304" pitchFamily="18" charset="0"/>
              </a:rPr>
              <a:t>: Sense making’ on pages 50–51 explains how, recommending that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work through the process with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so that they can think about what is happening, why, and what a helpful response might be.</a:t>
            </a:r>
            <a:r>
              <a:rPr lang="en-NZ" sz="2800"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75</a:t>
            </a:fld>
            <a:endParaRPr lang="en-NZ"/>
          </a:p>
        </p:txBody>
      </p:sp>
    </p:spTree>
    <p:extLst>
      <p:ext uri="{BB962C8B-B14F-4D97-AF65-F5344CB8AC3E}">
        <p14:creationId xmlns:p14="http://schemas.microsoft.com/office/powerpoint/2010/main" val="21739613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kaihoe to read the statement above and share why they think goal setting is so central to Check &amp; Connect: Te Hononga. Reinforce the message that what matters are the goals that ākonga have for themselves, not the goals we think they should have.</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Note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ten reasons for setting goals listed in Table 10 on page 51.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Discuss</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relationship between goal setting and motivation: by helping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experience success in achieving goals that matter to them, we can shift the motivation to engage from external forces (“I am being made to go to school”) to intrinsic ones (“It benefits me to go to school”.) That is, by identifying what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wants to change, we can help establish the motivation for change.</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Emphasise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all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need to learn to set and work towards goals but this takes time and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need to experience success before it becomes a habit. For this reason, it is important to: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start with short-term achievable goals</a:t>
            </a: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ts val="1600"/>
              </a:lnSpc>
              <a:spcAft>
                <a:spcPts val="400"/>
              </a:spcAft>
              <a:buFont typeface="Symbol" pitchFamily="2" charset="2"/>
              <a:buChar char=""/>
            </a:pPr>
            <a:r>
              <a:rPr lang="en-NZ" sz="1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review goals weekly</a:t>
            </a:r>
          </a:p>
          <a:p>
            <a:pPr marL="342900" lvl="0" indent="-342900">
              <a:lnSpc>
                <a:spcPts val="1600"/>
              </a:lnSpc>
              <a:spcAft>
                <a:spcPts val="400"/>
              </a:spcAft>
              <a:buFont typeface="Symbol" pitchFamily="2" charset="2"/>
              <a:buChar char=""/>
            </a:pPr>
            <a:r>
              <a:rPr lang="en-NZ" sz="1800" dirty="0">
                <a:effectLst/>
                <a:latin typeface="Calibri" panose="020F0502020204030204" pitchFamily="34" charset="0"/>
                <a:ea typeface="Yu Mincho" panose="02020400000000000000" pitchFamily="18" charset="-128"/>
                <a:cs typeface="Times New Roman" panose="02020603050405020304" pitchFamily="18" charset="0"/>
              </a:rPr>
              <a:t>build upon what is achieved.</a:t>
            </a:r>
            <a:r>
              <a:rPr lang="en-NZ" sz="2800"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76</a:t>
            </a:fld>
            <a:endParaRPr lang="en-NZ"/>
          </a:p>
        </p:txBody>
      </p:sp>
    </p:spTree>
    <p:extLst>
      <p:ext uri="{BB962C8B-B14F-4D97-AF65-F5344CB8AC3E}">
        <p14:creationId xmlns:p14="http://schemas.microsoft.com/office/powerpoint/2010/main" val="11606035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Read</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description of ‘Attend–Engage–Invest’ on the screen with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Look through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 examples of responses supporting Attend–Engage–Invest in Table 6 (page 53). Note how the responses become more complex and ‘long-term’ as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progress from attending to engaging and then investing.</a:t>
            </a: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ts val="1600"/>
              </a:lnSpc>
              <a:spcAft>
                <a:spcPts val="400"/>
              </a:spcAft>
              <a:buFont typeface="Symbol" pitchFamily="2" charset="2"/>
              <a:buChar char=""/>
            </a:pP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77</a:t>
            </a:fld>
            <a:endParaRPr lang="en-NZ"/>
          </a:p>
        </p:txBody>
      </p:sp>
    </p:spTree>
    <p:extLst>
      <p:ext uri="{BB962C8B-B14F-4D97-AF65-F5344CB8AC3E}">
        <p14:creationId xmlns:p14="http://schemas.microsoft.com/office/powerpoint/2010/main" val="2879142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400"/>
              </a:spcAft>
              <a:buNone/>
            </a:pPr>
            <a:r>
              <a:rPr lang="en-NZ" b="1" dirty="0">
                <a:effectLst/>
                <a:ea typeface="Calibri" panose="020F0502020204030204" pitchFamily="34" charset="0"/>
                <a:cs typeface="Times New Roman" panose="02020603050405020304" pitchFamily="18" charset="0"/>
              </a:rPr>
              <a:t>Play</a:t>
            </a:r>
            <a:r>
              <a:rPr lang="en-NZ" b="0" dirty="0">
                <a:effectLst/>
                <a:ea typeface="Calibri" panose="020F0502020204030204" pitchFamily="34" charset="0"/>
                <a:cs typeface="Times New Roman" panose="02020603050405020304" pitchFamily="18" charset="0"/>
              </a:rPr>
              <a:t> the video. </a:t>
            </a:r>
          </a:p>
          <a:p>
            <a:pPr marL="0" indent="0">
              <a:spcAft>
                <a:spcPts val="400"/>
              </a:spcAft>
              <a:buNone/>
            </a:pPr>
            <a:endParaRPr lang="en-NZ" b="0" dirty="0">
              <a:effectLst/>
              <a:ea typeface="Calibri" panose="020F0502020204030204" pitchFamily="34" charset="0"/>
              <a:cs typeface="Times New Roman" panose="02020603050405020304" pitchFamily="18" charset="0"/>
            </a:endParaRPr>
          </a:p>
          <a:p>
            <a:pPr marL="0" indent="0">
              <a:spcAft>
                <a:spcPts val="400"/>
              </a:spcAft>
              <a:buNone/>
            </a:pPr>
            <a:r>
              <a:rPr lang="en-NZ" b="1" dirty="0">
                <a:effectLst/>
                <a:ea typeface="Calibri" panose="020F0502020204030204" pitchFamily="34" charset="0"/>
                <a:cs typeface="Times New Roman" panose="02020603050405020304" pitchFamily="18" charset="0"/>
              </a:rPr>
              <a:t>Discuss</a:t>
            </a:r>
            <a:r>
              <a:rPr lang="en-NZ" b="0" dirty="0">
                <a:effectLst/>
                <a:ea typeface="Calibri" panose="020F0502020204030204" pitchFamily="34" charset="0"/>
                <a:cs typeface="Times New Roman" panose="02020603050405020304" pitchFamily="18" charset="0"/>
              </a:rPr>
              <a:t>: Ask the </a:t>
            </a:r>
            <a:r>
              <a:rPr lang="en-NZ" b="0" dirty="0" err="1">
                <a:effectLst/>
                <a:ea typeface="Calibri" panose="020F0502020204030204" pitchFamily="34" charset="0"/>
                <a:cs typeface="Times New Roman" panose="02020603050405020304" pitchFamily="18" charset="0"/>
              </a:rPr>
              <a:t>kaihoe</a:t>
            </a:r>
            <a:r>
              <a:rPr lang="en-NZ" b="0" dirty="0">
                <a:effectLst/>
                <a:ea typeface="Calibri" panose="020F0502020204030204" pitchFamily="34" charset="0"/>
                <a:cs typeface="Times New Roman" panose="02020603050405020304" pitchFamily="18" charset="0"/>
              </a:rPr>
              <a:t> to move into pairs or small groups to discuss: </a:t>
            </a:r>
            <a:br>
              <a:rPr lang="en-NZ" b="0" dirty="0">
                <a:effectLst/>
                <a:ea typeface="Calibri" panose="020F0502020204030204" pitchFamily="34" charset="0"/>
                <a:cs typeface="Times New Roman" panose="02020603050405020304" pitchFamily="18" charset="0"/>
              </a:rPr>
            </a:br>
            <a:endParaRPr lang="en-NZ" b="0" dirty="0">
              <a:effectLst/>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NZ" b="0" dirty="0">
                <a:solidFill>
                  <a:srgbClr val="000000"/>
                </a:solidFill>
                <a:effectLst/>
                <a:ea typeface="Times New Roman" panose="02020603050405020304" pitchFamily="18" charset="0"/>
                <a:cs typeface="Calibri" panose="020F0502020204030204" pitchFamily="34" charset="0"/>
              </a:rPr>
              <a:t>factors that can enable goal setting and factors that can form a barrier</a:t>
            </a:r>
          </a:p>
          <a:p>
            <a:pPr marL="171450" lvl="0" indent="-171450">
              <a:spcAft>
                <a:spcPts val="400"/>
              </a:spcAft>
              <a:buFont typeface="Arial" panose="020B0604020202020204" pitchFamily="34" charset="0"/>
              <a:buChar char="•"/>
            </a:pPr>
            <a:r>
              <a:rPr lang="en-NZ" b="0" dirty="0">
                <a:solidFill>
                  <a:srgbClr val="000000"/>
                </a:solidFill>
                <a:effectLst/>
                <a:ea typeface="Times New Roman" panose="02020603050405020304" pitchFamily="18" charset="0"/>
                <a:cs typeface="Calibri" panose="020F0502020204030204" pitchFamily="34" charset="0"/>
              </a:rPr>
              <a:t>strategies for building on the enabling factors, overcoming any barriers ,and making goal setting real.</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78</a:t>
            </a:fld>
            <a:endParaRPr lang="en-NZ"/>
          </a:p>
        </p:txBody>
      </p:sp>
    </p:spTree>
    <p:extLst>
      <p:ext uri="{BB962C8B-B14F-4D97-AF65-F5344CB8AC3E}">
        <p14:creationId xmlns:p14="http://schemas.microsoft.com/office/powerpoint/2010/main" val="26160061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BlissPro-Light" panose="02010006030000020004" pitchFamily="2" charset="0"/>
                <a:ea typeface="Calibri" panose="020F0502020204030204" pitchFamily="34" charset="0"/>
                <a:cs typeface="BlissPro-Light" panose="02010006030000020004" pitchFamily="2" charset="0"/>
              </a:rPr>
              <a:t>Remind</a:t>
            </a:r>
            <a:r>
              <a:rPr lang="en-NZ" sz="1800" dirty="0">
                <a:effectLst/>
                <a:latin typeface="BlissPro-Light" panose="02010006030000020004" pitchFamily="2" charset="0"/>
                <a:ea typeface="Calibri" panose="020F0502020204030204" pitchFamily="34" charset="0"/>
                <a:cs typeface="BlissPro-Light" panose="02010006030000020004" pitchFamily="2" charset="0"/>
              </a:rPr>
              <a:t> </a:t>
            </a:r>
            <a:r>
              <a:rPr lang="en-NZ" sz="1800" dirty="0" err="1">
                <a:effectLst/>
                <a:latin typeface="BlissPro-Light" panose="02010006030000020004" pitchFamily="2" charset="0"/>
                <a:ea typeface="Calibri" panose="020F0502020204030204" pitchFamily="34" charset="0"/>
                <a:cs typeface="BlissPro-Light" panose="02010006030000020004" pitchFamily="2" charset="0"/>
              </a:rPr>
              <a:t>kaihoe</a:t>
            </a:r>
            <a:r>
              <a:rPr lang="en-NZ" sz="1800" dirty="0">
                <a:effectLst/>
                <a:latin typeface="BlissPro-Light" panose="02010006030000020004" pitchFamily="2" charset="0"/>
                <a:ea typeface="Calibri" panose="020F0502020204030204" pitchFamily="34" charset="0"/>
                <a:cs typeface="BlissPro-Light" panose="02010006030000020004" pitchFamily="2" charset="0"/>
              </a:rPr>
              <a:t> that agency promotes engagement. Weekly meetings should be shaped by the </a:t>
            </a:r>
            <a:r>
              <a:rPr lang="en-NZ" sz="1800" dirty="0" err="1">
                <a:effectLst/>
                <a:latin typeface="BlissPro-Light" panose="02010006030000020004" pitchFamily="2" charset="0"/>
                <a:ea typeface="Calibri" panose="020F0502020204030204" pitchFamily="34" charset="0"/>
                <a:cs typeface="BlissPro-Light" panose="02010006030000020004" pitchFamily="2" charset="0"/>
              </a:rPr>
              <a:t>ākonga</a:t>
            </a:r>
            <a:r>
              <a:rPr lang="en-NZ" sz="1800" dirty="0">
                <a:effectLst/>
                <a:latin typeface="BlissPro-Light" panose="02010006030000020004" pitchFamily="2" charset="0"/>
                <a:ea typeface="Calibri" panose="020F0502020204030204" pitchFamily="34" charset="0"/>
                <a:cs typeface="BlissPro-Light" panose="02010006030000020004" pitchFamily="2" charset="0"/>
              </a:rPr>
              <a:t> and their needs, interests, and goals. Sometimes, they may be brief but it’s important to persevere. Ongoing meetings, even when things are going well,</a:t>
            </a:r>
            <a:r>
              <a:rPr lang="en-NZ" sz="1800" dirty="0">
                <a:effectLst/>
                <a:latin typeface="Calibri" panose="020F0502020204030204" pitchFamily="34" charset="0"/>
                <a:ea typeface="Calibri" panose="020F0502020204030204" pitchFamily="34" charset="0"/>
                <a:cs typeface="Times New Roman" panose="02020603050405020304" pitchFamily="18" charset="0"/>
              </a:rPr>
              <a:t> enable</a:t>
            </a:r>
            <a:r>
              <a:rPr lang="en-NZ" sz="1800" dirty="0">
                <a:effectLst/>
                <a:latin typeface="BlissPro-Light" panose="02010006030000020004" pitchFamily="2" charset="0"/>
                <a:ea typeface="Calibri" panose="020F0502020204030204" pitchFamily="34" charset="0"/>
                <a:cs typeface="BlissPro-Light" panose="02010006030000020004" pitchFamily="2" charset="0"/>
              </a:rPr>
              <a: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ākonga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raise any concerns</a:t>
            </a:r>
          </a:p>
          <a:p>
            <a:pPr marL="342900" lvl="0" indent="-342900">
              <a:lnSpc>
                <a:spcPts val="1600"/>
              </a:lnSpc>
              <a:buFont typeface="Symbol" pitchFamily="2" charset="2"/>
              <a:buChar char=""/>
            </a:pP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ākonga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collaboratively monitor progress</a:t>
            </a:r>
          </a:p>
          <a:p>
            <a:pPr marL="342900" lvl="0" indent="-342900">
              <a:lnSpc>
                <a:spcPts val="1600"/>
              </a:lnSpc>
              <a:spcAft>
                <a:spcPts val="400"/>
              </a:spcAft>
              <a:buFont typeface="Symbol" pitchFamily="2" charset="2"/>
              <a:buChar char=""/>
            </a:pP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offer positive reinforcement. </a:t>
            </a:r>
          </a:p>
          <a:p>
            <a:pPr marL="342900" lvl="0" indent="-342900">
              <a:lnSpc>
                <a:spcPts val="1600"/>
              </a:lnSpc>
              <a:spcAft>
                <a:spcPts val="400"/>
              </a:spcAft>
              <a:buFont typeface="Symbol" pitchFamily="2" charset="2"/>
              <a:buChar char=""/>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NZ" sz="1800" b="1" dirty="0">
                <a:effectLst/>
                <a:latin typeface="BlissPro-Light" panose="02010006030000020004" pitchFamily="2" charset="0"/>
                <a:ea typeface="Calibri" panose="020F0502020204030204" pitchFamily="34" charset="0"/>
                <a:cs typeface="BlissPro-Light" panose="02010006030000020004" pitchFamily="2" charset="0"/>
              </a:rPr>
              <a:t>Note</a:t>
            </a:r>
            <a:r>
              <a:rPr lang="en-NZ" sz="1800" dirty="0">
                <a:effectLst/>
                <a:latin typeface="BlissPro-Light" panose="02010006030000020004" pitchFamily="2" charset="0"/>
                <a:ea typeface="Calibri" panose="020F0502020204030204" pitchFamily="34" charset="0"/>
                <a:cs typeface="BlissPro-Light" panose="02010006030000020004" pitchFamily="2" charset="0"/>
              </a:rPr>
              <a:t> the practice orientations identified by Massey University’s Pathways to Resilience Research Programme [on page 54 of the manual] and suggest that this is something kaihoe might want to explore with their kaiārahi or peer groups</a:t>
            </a:r>
            <a:r>
              <a:rPr lang="en-NZ" sz="2800" dirty="0">
                <a:effectLst/>
                <a:latin typeface="BlissPro-Light" panose="02010006030000020004" pitchFamily="2" charset="0"/>
                <a:ea typeface="Calibri" panose="020F0502020204030204" pitchFamily="34" charset="0"/>
                <a:cs typeface="BlissPro-Light" panose="02010006030000020004" pitchFamily="2" charset="0"/>
              </a:rPr>
              <a:t>.</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79</a:t>
            </a:fld>
            <a:endParaRPr lang="en-NZ"/>
          </a:p>
        </p:txBody>
      </p:sp>
    </p:spTree>
    <p:extLst>
      <p:ext uri="{BB962C8B-B14F-4D97-AF65-F5344CB8AC3E}">
        <p14:creationId xmlns:p14="http://schemas.microsoft.com/office/powerpoint/2010/main" val="4022927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Check &amp; Connect: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Te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Hononga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was developed by the University of Minnesota in the late 1990s and has been adopted in most US states and many other countries. It’s been subject to evaluation throughout its development.</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From this evaluation, there is strong evidence that Check &amp; Connect helps ākonga to:</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improve their engagement and retention rates</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 a positive attitude to learning</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increase their levels of problem solving</a:t>
            </a: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raise their academic performance.</a:t>
            </a:r>
          </a:p>
          <a:p>
            <a:pPr marL="228600" indent="-228600">
              <a:lnSpc>
                <a:spcPts val="1600"/>
              </a:lnSpc>
              <a:spcAft>
                <a:spcPts val="400"/>
              </a:spcAft>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ts val="1600"/>
              </a:lnSpc>
              <a:spcBef>
                <a:spcPts val="0"/>
              </a:spcBef>
              <a:spcAft>
                <a:spcPts val="400"/>
              </a:spcAft>
              <a:buClrTx/>
              <a:buSzTx/>
              <a:buFontTx/>
              <a:buNone/>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You may want to click on the link in the slide to show the website to people – though the image is probably enough.</a:t>
            </a:r>
          </a:p>
          <a:p>
            <a:pPr marL="0" marR="0" lvl="0" indent="0" algn="l" defTabSz="914400" rtl="0" eaLnBrk="1" fontAlgn="auto" latinLnBrk="0" hangingPunct="1">
              <a:lnSpc>
                <a:spcPts val="1600"/>
              </a:lnSpc>
              <a:spcBef>
                <a:spcPts val="0"/>
              </a:spcBef>
              <a:spcAft>
                <a:spcPts val="400"/>
              </a:spcAft>
              <a:buClrTx/>
              <a:buSzTx/>
              <a:buFontTx/>
              <a:buNone/>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To learn more about the research that supports Check &amp; Connect and evaluation results for it, you can </a:t>
            </a:r>
            <a:r>
              <a:rPr lang="en-NZ" sz="1800"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go to the University of Minnesota website and click on the ‘Research’ tab.</a:t>
            </a:r>
            <a:endParaRPr lang="en-NZ" sz="1800" u="none"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0">
              <a:lnSpc>
                <a:spcPts val="1600"/>
              </a:lnSpc>
              <a:spcAft>
                <a:spcPts val="400"/>
              </a:spcAft>
            </a:pPr>
            <a:endParaRPr lang="en-NZ" sz="1800" u="none"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8</a:t>
            </a:fld>
            <a:endParaRPr lang="en-NZ"/>
          </a:p>
        </p:txBody>
      </p:sp>
    </p:spTree>
    <p:extLst>
      <p:ext uri="{BB962C8B-B14F-4D97-AF65-F5344CB8AC3E}">
        <p14:creationId xmlns:p14="http://schemas.microsoft.com/office/powerpoint/2010/main" val="19997562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Prepare </a:t>
            </a:r>
            <a:r>
              <a:rPr lang="en-NZ" sz="1800" dirty="0">
                <a:effectLst/>
                <a:latin typeface="Calibri" panose="020F0502020204030204" pitchFamily="34" charset="0"/>
                <a:ea typeface="Calibri" panose="020F0502020204030204" pitchFamily="34" charset="0"/>
                <a:cs typeface="Times New Roman" panose="02020603050405020304" pitchFamily="18" charset="0"/>
              </a:rPr>
              <a:t>for this discussion by printing out copies of the interaction between Sam and Jimmy (manual, pp. 55–56).</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problem solving sits alongside goal setting as a critical strategy that can make a significant difference to learners’ lives.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need lots of opportunities to learn about these strategies, see them modelled, and practise using them. They need to “start small” and gradually move to addressing bigger and more complex problems requiring more significant and complex solutions.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Briefly</a:t>
            </a:r>
            <a:r>
              <a:rPr lang="en-NZ" sz="1800" dirty="0">
                <a:effectLst/>
                <a:latin typeface="Calibri" panose="020F0502020204030204" pitchFamily="34" charset="0"/>
                <a:ea typeface="Calibri" panose="020F0502020204030204" pitchFamily="34" charset="0"/>
                <a:cs typeface="Times New Roman" panose="02020603050405020304" pitchFamily="18" charset="0"/>
              </a:rPr>
              <a:t> talk through the simple problem-solving strategy on the screen [from the manual, p. 55].</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Give</a:t>
            </a:r>
            <a:r>
              <a:rPr lang="en-NZ" sz="1800" dirty="0">
                <a:effectLst/>
                <a:latin typeface="Calibri" panose="020F0502020204030204" pitchFamily="34" charset="0"/>
                <a:ea typeface="Calibri" panose="020F0502020204030204" pitchFamily="34" charset="0"/>
                <a:cs typeface="Times New Roman" panose="02020603050405020304" pitchFamily="18" charset="0"/>
              </a:rPr>
              <a:t> pairs of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handouts with the mentoring interaction and ask them to annotate them with numbers for the five key steps.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0" dirty="0">
                <a:effectLst/>
                <a:latin typeface="Calibri" panose="020F0502020204030204" pitchFamily="34" charset="0"/>
                <a:ea typeface="Calibri" panose="020F0502020204030204" pitchFamily="34" charset="0"/>
                <a:cs typeface="Times New Roman" panose="02020603050405020304" pitchFamily="18" charset="0"/>
              </a:rPr>
              <a:t>Next</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read together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 explanation of how problem-solving</a:t>
            </a:r>
            <a:r>
              <a:rPr lang="en-NZ" sz="1800" dirty="0">
                <a:effectLst/>
                <a:latin typeface="BlissPro-Light" panose="02010006030000020004" pitchFamily="2" charset="0"/>
                <a:ea typeface="Calibri" panose="020F0502020204030204" pitchFamily="34" charset="0"/>
                <a:cs typeface="BlissPro-Light" panose="02010006030000020004" pitchFamily="2" charset="0"/>
              </a:rPr>
              <a:t> supports strengths-based communication, decision-making skills, and rangatiratanga (independence) (manual, </a:t>
            </a:r>
            <a:r>
              <a:rPr lang="en-NZ" sz="1800" dirty="0">
                <a:effectLst/>
                <a:latin typeface="Calibri" panose="020F0502020204030204" pitchFamily="34" charset="0"/>
                <a:ea typeface="Calibri" panose="020F0502020204030204" pitchFamily="34" charset="0"/>
                <a:cs typeface="Times New Roman" panose="02020603050405020304" pitchFamily="18" charset="0"/>
              </a:rPr>
              <a:t>top of p. 57). </a:t>
            </a:r>
            <a:r>
              <a:rPr lang="en-NZ" sz="1800" dirty="0">
                <a:effectLst/>
                <a:latin typeface="BlissPro-Light" panose="02010006030000020004" pitchFamily="2" charset="0"/>
                <a:ea typeface="Calibri" panose="020F0502020204030204" pitchFamily="34" charset="0"/>
                <a:cs typeface="BlissPro-Light" panose="02010006030000020004" pitchFamily="2" charset="0"/>
              </a:rPr>
              <a:t>Once again, </a:t>
            </a:r>
            <a:r>
              <a:rPr lang="en-NZ" sz="1800" b="1" dirty="0">
                <a:effectLst/>
                <a:latin typeface="BlissPro-Light" panose="02010006030000020004" pitchFamily="2" charset="0"/>
                <a:ea typeface="Calibri" panose="020F0502020204030204" pitchFamily="34" charset="0"/>
                <a:cs typeface="BlissPro-Light" panose="02010006030000020004" pitchFamily="2" charset="0"/>
              </a:rPr>
              <a:t>ask</a:t>
            </a:r>
            <a:r>
              <a:rPr lang="en-NZ" sz="1800" dirty="0">
                <a:effectLst/>
                <a:latin typeface="BlissPro-Light" panose="02010006030000020004" pitchFamily="2" charset="0"/>
                <a:ea typeface="Calibri" panose="020F0502020204030204" pitchFamily="34" charset="0"/>
                <a:cs typeface="BlissPro-Light" panose="02010006030000020004" pitchFamily="2" charset="0"/>
              </a:rPr>
              <a:t> participants to annotate the handout to identify where these aspects are evident.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dirty="0">
                <a:effectLst/>
                <a:latin typeface="Calibri" panose="020F0502020204030204" pitchFamily="34" charset="0"/>
                <a:ea typeface="Calibri" panose="020F0502020204030204" pitchFamily="34" charset="0"/>
                <a:cs typeface="Times New Roman" panose="02020603050405020304" pitchFamily="18" charset="0"/>
              </a:rPr>
              <a:t>Finally</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invite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evaluate the effectiveness of the interaction between Sam and Jimmy, commenting on what Sam did to prompt Jimmy to think through the issues for himself.</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80</a:t>
            </a:fld>
            <a:endParaRPr lang="en-NZ"/>
          </a:p>
        </p:txBody>
      </p:sp>
    </p:spTree>
    <p:extLst>
      <p:ext uri="{BB962C8B-B14F-4D97-AF65-F5344CB8AC3E}">
        <p14:creationId xmlns:p14="http://schemas.microsoft.com/office/powerpoint/2010/main" val="25369018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endParaRPr lang="en-NZ"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600"/>
              </a:lnSpc>
              <a:spcBef>
                <a:spcPts val="0"/>
              </a:spcBef>
              <a:spcAft>
                <a:spcPts val="400"/>
              </a:spcAft>
              <a:buClrTx/>
              <a:buSzTx/>
              <a:buFontTx/>
              <a:buNone/>
              <a:tabLst/>
              <a:defRP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 </a:t>
            </a:r>
            <a:r>
              <a:rPr lang="en-NZ" sz="1800" dirty="0">
                <a:effectLst/>
                <a:latin typeface="Calibri" panose="020F0502020204030204" pitchFamily="34" charset="0"/>
                <a:ea typeface="Calibri" panose="020F0502020204030204" pitchFamily="34" charset="0"/>
                <a:cs typeface="Times New Roman" panose="02020603050405020304" pitchFamily="18" charset="0"/>
              </a:rPr>
              <a:t>that when first introduced to Check &amp; Connect: Te Hononga, kaihoe sometimes expect to be following a prescriptive (“cookbook”) approach with ākonga. However, the strength of Check &amp; Connect: Te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Hononga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is that it is responsive to the strengths, needs, and interests of individual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Every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will need something different, according to their situation. For this reason, the manual does not set out step-by-step instructions but instead gives guidance about what effective responses look like and examples of them in practice.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These are ongoing, evolving over time in response to close monitoring, discussion, and collaborative problem-solving.</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Refer</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Table 7 (page 58) to get a sense of appropriate ‘basic responses’ in relation to four areas.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Discuss</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value of working with others to develop potential responses to different goals and problems, as described in the vignette on page 59. </a:t>
            </a:r>
          </a:p>
          <a:p>
            <a:endParaRPr lang="en-NZ"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Encourage</a:t>
            </a:r>
            <a:r>
              <a:rPr lang="en-NZ" sz="1800" dirty="0">
                <a:effectLst/>
                <a:latin typeface="Calibri" panose="020F0502020204030204" pitchFamily="34" charset="0"/>
                <a:ea typeface="Calibri" panose="020F0502020204030204" pitchFamily="34" charset="0"/>
                <a:cs typeface="Times New Roman" panose="02020603050405020304" pitchFamily="18" charset="0"/>
              </a:rPr>
              <a:t> kaihoe to find ways to maintain connections with each other so that they can form a community of practice to support one another.</a:t>
            </a:r>
            <a:r>
              <a:rPr lang="en-NZ" sz="2800"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81</a:t>
            </a:fld>
            <a:endParaRPr lang="en-NZ"/>
          </a:p>
        </p:txBody>
      </p:sp>
    </p:spTree>
    <p:extLst>
      <p:ext uri="{BB962C8B-B14F-4D97-AF65-F5344CB8AC3E}">
        <p14:creationId xmlns:p14="http://schemas.microsoft.com/office/powerpoint/2010/main" val="32297236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Reiterate </a:t>
            </a:r>
            <a:r>
              <a:rPr lang="en-NZ" sz="1800" dirty="0">
                <a:effectLst/>
                <a:latin typeface="Calibri" panose="020F0502020204030204" pitchFamily="34" charset="0"/>
                <a:ea typeface="Calibri" panose="020F0502020204030204" pitchFamily="34" charset="0"/>
                <a:cs typeface="Times New Roman" panose="02020603050405020304" pitchFamily="18" charset="0"/>
              </a:rPr>
              <a:t>that the table they just viewed (manual, p. 58, Table 7 ) gives examples of ‘basic’ responses.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 manual also provides examples of ‘intensive’ responses for when ākonga pass a ‘high-risk’ threshold set by the kaiurungi.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Discuss</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quote on screen, and the critical importance of everyone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kaiako</a:t>
            </a:r>
            <a:r>
              <a:rPr lang="en-NZ" sz="1800" dirty="0">
                <a:effectLst/>
                <a:latin typeface="Calibri" panose="020F0502020204030204" pitchFamily="34" charset="0"/>
                <a:ea typeface="Calibri" panose="020F0502020204030204" pitchFamily="34" charset="0"/>
                <a:cs typeface="Times New Roman" panose="02020603050405020304" pitchFamily="18" charset="0"/>
              </a:rPr>
              <a:t>] recognising that both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school will need to make changes over the two years that an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work together.</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Divide </a:t>
            </a:r>
            <a:r>
              <a:rPr lang="en-NZ" sz="1800" dirty="0">
                <a:effectLst/>
                <a:latin typeface="Calibri" panose="020F0502020204030204" pitchFamily="34" charset="0"/>
                <a:ea typeface="Calibri" panose="020F0502020204030204" pitchFamily="34" charset="0"/>
                <a:cs typeface="Times New Roman" panose="02020603050405020304" pitchFamily="18" charset="0"/>
              </a:rPr>
              <a:t>participants into three groups and assign each group one of the following: Table 8, the first half of Table 9 [p. 61], or the second half of Table 9 [p. 62]. Ask participants to read through the examples of responses and discuss which clearly require change from an ākonga, which require change from the school, and which require change from both.</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1" dirty="0">
                <a:effectLst/>
                <a:latin typeface="Calibri" panose="020F0502020204030204" pitchFamily="34" charset="0"/>
                <a:ea typeface="Calibri" panose="020F0502020204030204" pitchFamily="34" charset="0"/>
                <a:cs typeface="Times New Roman" panose="02020603050405020304" pitchFamily="18" charset="0"/>
              </a:rPr>
              <a:t>Note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these more intensive responses may require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advocate with others, such as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kaiako</a:t>
            </a:r>
            <a:r>
              <a:rPr lang="en-NZ" sz="1800" dirty="0">
                <a:effectLst/>
                <a:latin typeface="Calibri" panose="020F0502020204030204" pitchFamily="34" charset="0"/>
                <a:ea typeface="Calibri" panose="020F0502020204030204" pitchFamily="34" charset="0"/>
                <a:cs typeface="Times New Roman" panose="02020603050405020304" pitchFamily="18" charset="0"/>
              </a:rPr>
              <a:t> or deans, on behalf of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they are working with. This will require support from their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Their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kaiārahi</a:t>
            </a:r>
            <a:r>
              <a:rPr lang="en-NZ" sz="1800" dirty="0">
                <a:effectLst/>
                <a:latin typeface="Calibri" panose="020F0502020204030204" pitchFamily="34" charset="0"/>
                <a:ea typeface="Calibri" panose="020F0502020204030204" pitchFamily="34" charset="0"/>
                <a:cs typeface="Times New Roman" panose="02020603050405020304" pitchFamily="18" charset="0"/>
              </a:rPr>
              <a:t> can both offer support if things are not going well.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82</a:t>
            </a:fld>
            <a:endParaRPr lang="en-NZ"/>
          </a:p>
        </p:txBody>
      </p:sp>
    </p:spTree>
    <p:extLst>
      <p:ext uri="{BB962C8B-B14F-4D97-AF65-F5344CB8AC3E}">
        <p14:creationId xmlns:p14="http://schemas.microsoft.com/office/powerpoint/2010/main" val="12322481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Prepare</a:t>
            </a:r>
            <a:r>
              <a:rPr lang="en-NZ" sz="1800" dirty="0">
                <a:effectLst/>
                <a:latin typeface="Calibri" panose="020F0502020204030204" pitchFamily="34" charset="0"/>
                <a:ea typeface="Calibri" panose="020F0502020204030204" pitchFamily="34" charset="0"/>
                <a:cs typeface="Times New Roman" panose="02020603050405020304" pitchFamily="18" charset="0"/>
              </a:rPr>
              <a:t> a large sheet of paper with the two questions from the slide and have sticky notes and pens available. [Leave room on the sheet for questions 3 and 4 from the next slide.]</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think, pair, and share their response to the questions. You might give them sticky notes to put their responses on the sheet of paper. </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Play</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video, </a:t>
            </a:r>
            <a:r>
              <a:rPr lang="en-NZ" sz="1800" i="1" u="none" dirty="0">
                <a:effectLst/>
                <a:latin typeface="Calibri" panose="020F0502020204030204" pitchFamily="34" charset="0"/>
                <a:ea typeface="Calibri" panose="020F0502020204030204" pitchFamily="34" charset="0"/>
                <a:cs typeface="Times New Roman" panose="02020603050405020304" pitchFamily="18" charset="0"/>
              </a:rPr>
              <a:t>Working with families.</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for any additions or amendments to their previous ideas.</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Discuss</a:t>
            </a:r>
            <a:r>
              <a:rPr lang="en-NZ" sz="1800" dirty="0">
                <a:effectLst/>
                <a:latin typeface="Calibri" panose="020F0502020204030204" pitchFamily="34" charset="0"/>
                <a:ea typeface="Calibri" panose="020F0502020204030204" pitchFamily="34" charset="0"/>
                <a:cs typeface="Times New Roman" panose="02020603050405020304" pitchFamily="18" charset="0"/>
              </a:rPr>
              <a:t> how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ākonga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are not isolated beings, but members of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with shared histories and aspirations. Obvious though this may seem, it is something that ākonga and whānau who took part in Kōrero Mātauranga* felt is often forgotten by educators. For Check &amp; Connect: Te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Hononga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be successful, it’s critical to work in collaboration with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For ākonga Māori, this may also mean working with hapū and iwi. Ākonga are far more likely to feel embraced within the school, that they are cared for and valued as part of the school whānau, when they know that the people they whakapapa to or who are very important to them are also valued and embraced </a:t>
            </a:r>
            <a:r>
              <a:rPr lang="en-US" sz="1800" i="0" dirty="0">
                <a:effectLst/>
                <a:highlight>
                  <a:srgbClr val="FFFF00"/>
                </a:highlight>
                <a:latin typeface="Calibri" panose="020F0502020204030204" pitchFamily="34" charset="0"/>
                <a:ea typeface="Calibri" panose="020F0502020204030204" pitchFamily="34" charset="0"/>
              </a:rPr>
              <a:t>and that everyone is working together to support them to achieve their goals</a:t>
            </a:r>
            <a:r>
              <a:rPr lang="en-NZ" sz="1800" i="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a:solidFill>
                  <a:srgbClr val="000000"/>
                </a:solidFill>
                <a:effectLst/>
                <a:latin typeface="Calibri" panose="020F0502020204030204" pitchFamily="34" charset="0"/>
                <a:ea typeface="Calibri" panose="020F0502020204030204" pitchFamily="34" charset="0"/>
                <a:cs typeface="Lucida Grande" panose="020B0600040502020204" pitchFamily="34" charset="0"/>
              </a:rPr>
              <a:t>https://</a:t>
            </a:r>
            <a:r>
              <a:rPr lang="en-NZ" sz="1800" dirty="0" err="1">
                <a:solidFill>
                  <a:srgbClr val="000000"/>
                </a:solidFill>
                <a:effectLst/>
                <a:latin typeface="Calibri" panose="020F0502020204030204" pitchFamily="34" charset="0"/>
                <a:ea typeface="Calibri" panose="020F0502020204030204" pitchFamily="34" charset="0"/>
                <a:cs typeface="Lucida Grande" panose="020B0600040502020204" pitchFamily="34" charset="0"/>
              </a:rPr>
              <a:t>conversation.education.govt.nz</a:t>
            </a:r>
            <a:r>
              <a:rPr lang="en-NZ" sz="1800" dirty="0">
                <a:solidFill>
                  <a:srgbClr val="000000"/>
                </a:solidFill>
                <a:effectLst/>
                <a:latin typeface="Calibri" panose="020F0502020204030204" pitchFamily="34" charset="0"/>
                <a:ea typeface="Calibri" panose="020F0502020204030204" pitchFamily="34" charset="0"/>
                <a:cs typeface="Lucida Grande" panose="020B0600040502020204" pitchFamily="34" charset="0"/>
              </a:rPr>
              <a:t>/conversations/education-conversation/what-you-told-us/</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83</a:t>
            </a:fld>
            <a:endParaRPr lang="en-NZ"/>
          </a:p>
        </p:txBody>
      </p:sp>
    </p:spTree>
    <p:extLst>
      <p:ext uri="{BB962C8B-B14F-4D97-AF65-F5344CB8AC3E}">
        <p14:creationId xmlns:p14="http://schemas.microsoft.com/office/powerpoint/2010/main" val="36041963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Add</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two questions from this slide to the large sheet of paper.</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it is 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who usually makes first contact with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is responsible for obtaining consent, but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then play a key role in relationships with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whānau</a:t>
            </a:r>
            <a:r>
              <a:rPr lang="en-NZ" sz="1800" dirty="0">
                <a:effectLst/>
                <a:latin typeface="Calibri" panose="020F0502020204030204" pitchFamily="34" charset="0"/>
                <a:ea typeface="Calibri" panose="020F0502020204030204" pitchFamily="34" charset="0"/>
                <a:cs typeface="Times New Roman" panose="02020603050405020304" pitchFamily="18" charset="0"/>
              </a:rPr>
              <a:t>.</a:t>
            </a:r>
            <a:br>
              <a:rPr lang="en-NZ" sz="1800" dirty="0">
                <a:effectLst/>
                <a:latin typeface="Calibri" panose="020F0502020204030204" pitchFamily="34" charset="0"/>
                <a:ea typeface="Calibri" panose="020F0502020204030204" pitchFamily="34" charset="0"/>
                <a:cs typeface="Times New Roman" panose="02020603050405020304" pitchFamily="18" charset="0"/>
              </a:rPr>
            </a:b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read pages 65–66 of the manual, thinking particularly about:</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relationship between trust and cultural responsiveness</a:t>
            </a:r>
          </a:p>
          <a:p>
            <a:pPr marL="342900" lvl="0" indent="-342900">
              <a:lnSpc>
                <a:spcPts val="1600"/>
              </a:lnSpc>
              <a:spcAft>
                <a:spcPts val="400"/>
              </a:spcAft>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impact of prior experience on how whānau engage with the education system</a:t>
            </a:r>
          </a:p>
          <a:p>
            <a:pPr marL="342900" lvl="0" indent="-342900">
              <a:lnSpc>
                <a:spcPts val="1600"/>
              </a:lnSpc>
              <a:spcAft>
                <a:spcPts val="400"/>
              </a:spcAft>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relationship between the connections you make with whānau and the extent to which ākonga are enabled to feel that they belong at school. </a:t>
            </a:r>
          </a:p>
          <a:p>
            <a:pPr marL="342900" lvl="0" indent="-342900">
              <a:lnSpc>
                <a:spcPts val="1600"/>
              </a:lnSpc>
              <a:spcAft>
                <a:spcPts val="400"/>
              </a:spcAft>
              <a:buFont typeface="Symbol" pitchFamily="2" charset="2"/>
              <a:buChar char=""/>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work with their previous partner to:</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 their responses to the two questions on this slide on the sheet of paper</a:t>
            </a:r>
          </a:p>
          <a:p>
            <a:pPr marL="285750"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discuss, record, and report back on strategies for building trust that they know to be effective.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84</a:t>
            </a:fld>
            <a:endParaRPr lang="en-NZ"/>
          </a:p>
        </p:txBody>
      </p:sp>
    </p:spTree>
    <p:extLst>
      <p:ext uri="{BB962C8B-B14F-4D97-AF65-F5344CB8AC3E}">
        <p14:creationId xmlns:p14="http://schemas.microsoft.com/office/powerpoint/2010/main" val="15634356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manual lists effective communication strategies on pages 67–68</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home visits are always a key strategy for engaging with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whānau</a:t>
            </a: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ts val="1600"/>
              </a:lnSpc>
              <a:spcAft>
                <a:spcPts val="400"/>
              </a:spcAft>
              <a:buFont typeface="Symbol" pitchFamily="2" charset="2"/>
              <a:buChar char=""/>
            </a:pP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need to work with 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kaiurungi</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problem solve any issues with out-of-school visits and meetings </a:t>
            </a:r>
          </a:p>
          <a:p>
            <a:pPr marL="342900" lvl="0" indent="-342900">
              <a:lnSpc>
                <a:spcPts val="1600"/>
              </a:lnSpc>
              <a:spcAft>
                <a:spcPts val="400"/>
              </a:spcAft>
              <a:buFont typeface="Symbol" pitchFamily="2" charset="2"/>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they need to remember to adhere to school policy regarding these visits and meetings.</a:t>
            </a:r>
            <a:r>
              <a:rPr lang="en-NZ"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85</a:t>
            </a:fld>
            <a:endParaRPr lang="en-NZ"/>
          </a:p>
        </p:txBody>
      </p:sp>
    </p:spTree>
    <p:extLst>
      <p:ext uri="{BB962C8B-B14F-4D97-AF65-F5344CB8AC3E}">
        <p14:creationId xmlns:p14="http://schemas.microsoft.com/office/powerpoint/2010/main" val="27229348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ākonga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may be managing serious, complex issues – progress takes time and persistence</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mentoring isn’t working, the ākonga may need to be referred for more individualised support</a:t>
            </a:r>
          </a:p>
          <a:p>
            <a:pPr marL="342900" lvl="0" indent="-342900">
              <a:lnSpc>
                <a:spcPts val="1600"/>
              </a:lnSpc>
              <a:spcAft>
                <a:spcPts val="400"/>
              </a:spcAft>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ending a trusting partnership needs to be carefully negotiated to ensure everyone is comfortable and ready for it to happen</a:t>
            </a:r>
          </a:p>
          <a:p>
            <a:pPr marL="342900" lvl="0" indent="-342900">
              <a:lnSpc>
                <a:spcPts val="1600"/>
              </a:lnSpc>
              <a:spcAft>
                <a:spcPts val="400"/>
              </a:spcAft>
              <a:buFont typeface="Symbol" pitchFamily="2" charset="2"/>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pages 70–72 of the manual provide further information on ending a Check &amp; Connect: Te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Hononga</a:t>
            </a:r>
            <a:r>
              <a:rPr lang="en-NZ" sz="1800" dirty="0">
                <a:effectLst/>
                <a:latin typeface="Calibri" panose="020F0502020204030204" pitchFamily="34" charset="0"/>
                <a:ea typeface="Calibri" panose="020F0502020204030204" pitchFamily="34" charset="0"/>
                <a:cs typeface="Times New Roman" panose="02020603050405020304" pitchFamily="18" charset="0"/>
              </a:rPr>
              <a:t> commitment.</a:t>
            </a:r>
            <a:r>
              <a:rPr lang="en-NZ" sz="2800" dirty="0">
                <a:effectLst/>
              </a:rPr>
              <a:t> </a:t>
            </a:r>
            <a:endParaRPr lang="en-US" dirty="0"/>
          </a:p>
        </p:txBody>
      </p:sp>
      <p:sp>
        <p:nvSpPr>
          <p:cNvPr id="4" name="Slide Number Placeholder 3"/>
          <p:cNvSpPr>
            <a:spLocks noGrp="1"/>
          </p:cNvSpPr>
          <p:nvPr>
            <p:ph type="sldNum" sz="quarter" idx="5"/>
          </p:nvPr>
        </p:nvSpPr>
        <p:spPr/>
        <p:txBody>
          <a:bodyPr/>
          <a:lstStyle/>
          <a:p>
            <a:fld id="{9581C79A-154A-4D4A-B65B-FB44557ADAB5}" type="slidenum">
              <a:rPr lang="en-NZ" smtClean="0"/>
              <a:t>86</a:t>
            </a:fld>
            <a:endParaRPr lang="en-NZ"/>
          </a:p>
        </p:txBody>
      </p:sp>
    </p:spTree>
    <p:extLst>
      <p:ext uri="{BB962C8B-B14F-4D97-AF65-F5344CB8AC3E}">
        <p14:creationId xmlns:p14="http://schemas.microsoft.com/office/powerpoint/2010/main" val="9410760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Draw attention</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the section of the manual on monitoring and evaluation [pp. 74–77].</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that overall responsibility for monitoring and evaluation sits with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It is they who develop systems for monitoring and evaluation and determined what data to collect, when, and how it will be reported. However, they do so using data that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have gathered:</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 the monitoring form (Appendix 4)</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 the form for monitoring the impact of Check &amp; Connect: Te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Hononga</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(Appendix 10)</a:t>
            </a:r>
          </a:p>
          <a:p>
            <a:pPr marL="342900" lvl="0" indent="-342900">
              <a:lnSpc>
                <a:spcPts val="1600"/>
              </a:lnSpc>
              <a:spcAft>
                <a:spcPts val="400"/>
              </a:spcAft>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their case notes.</a:t>
            </a:r>
          </a:p>
          <a:p>
            <a:pPr marL="342900" lvl="0" indent="-342900">
              <a:lnSpc>
                <a:spcPts val="1600"/>
              </a:lnSpc>
              <a:spcAft>
                <a:spcPts val="400"/>
              </a:spcAft>
              <a:buFont typeface="Symbol" pitchFamily="2" charset="2"/>
              <a:buChar char=""/>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Their kaiurungi will:</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with access to the school’s student management system (SMS) and training in its use </a:t>
            </a:r>
          </a:p>
          <a:p>
            <a:pPr marL="342900" lvl="0" indent="-342900">
              <a:lnSpc>
                <a:spcPts val="1600"/>
              </a:lnSpc>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meet with them regularly to check on progress and provide support</a:t>
            </a:r>
          </a:p>
          <a:p>
            <a:pPr marL="342900" lvl="0" indent="-342900">
              <a:lnSpc>
                <a:spcPts val="1600"/>
              </a:lnSpc>
              <a:spcAft>
                <a:spcPts val="400"/>
              </a:spcAft>
              <a:buFont typeface="Symbol" pitchFamily="2" charset="2"/>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coordinate the collection of outcome data (usually monthly).</a:t>
            </a:r>
          </a:p>
        </p:txBody>
      </p:sp>
      <p:sp>
        <p:nvSpPr>
          <p:cNvPr id="4" name="Slide Number Placeholder 3"/>
          <p:cNvSpPr>
            <a:spLocks noGrp="1"/>
          </p:cNvSpPr>
          <p:nvPr>
            <p:ph type="sldNum" sz="quarter" idx="5"/>
          </p:nvPr>
        </p:nvSpPr>
        <p:spPr/>
        <p:txBody>
          <a:bodyPr/>
          <a:lstStyle/>
          <a:p>
            <a:fld id="{9581C79A-154A-4D4A-B65B-FB44557ADAB5}" type="slidenum">
              <a:rPr lang="en-NZ" smtClean="0"/>
              <a:t>87</a:t>
            </a:fld>
            <a:endParaRPr lang="en-NZ"/>
          </a:p>
        </p:txBody>
      </p:sp>
    </p:spTree>
    <p:extLst>
      <p:ext uri="{BB962C8B-B14F-4D97-AF65-F5344CB8AC3E}">
        <p14:creationId xmlns:p14="http://schemas.microsoft.com/office/powerpoint/2010/main" val="36422597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Explain </a:t>
            </a:r>
            <a:r>
              <a:rPr lang="en-NZ" dirty="0"/>
              <a:t>that the quote on the slide represents feedback from a school leader to the organisation employing this kaihoe. Ask the kaihoe to read the slide, then turn to a neighbour for a brief discussion of how this effective practice exemplifies what they know about the role of a kaihoe.,</a:t>
            </a:r>
          </a:p>
          <a:p>
            <a:endParaRPr lang="en-NZ" dirty="0"/>
          </a:p>
        </p:txBody>
      </p:sp>
      <p:sp>
        <p:nvSpPr>
          <p:cNvPr id="4" name="Slide Number Placeholder 3"/>
          <p:cNvSpPr>
            <a:spLocks noGrp="1"/>
          </p:cNvSpPr>
          <p:nvPr>
            <p:ph type="sldNum" sz="quarter" idx="5"/>
          </p:nvPr>
        </p:nvSpPr>
        <p:spPr/>
        <p:txBody>
          <a:bodyPr/>
          <a:lstStyle/>
          <a:p>
            <a:fld id="{9581C79A-154A-4D4A-B65B-FB44557ADAB5}" type="slidenum">
              <a:rPr lang="en-NZ" smtClean="0"/>
              <a:t>88</a:t>
            </a:fld>
            <a:endParaRPr lang="en-NZ"/>
          </a:p>
        </p:txBody>
      </p:sp>
    </p:spTree>
    <p:extLst>
      <p:ext uri="{BB962C8B-B14F-4D97-AF65-F5344CB8AC3E}">
        <p14:creationId xmlns:p14="http://schemas.microsoft.com/office/powerpoint/2010/main" val="7783041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Review</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purpose for the session.</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Ask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how well prepared they feel for their role and what further support they may need, especially from their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kaiurungi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and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kaiārahi</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Encourage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to identify next-step actions based on what they have heard so far. Suggest that, where possible, this include meeting in peer support groups to help each other to learn, develop, address issues, and find emotional support in a role that can have great rewards but also be very demanding.</a:t>
            </a:r>
          </a:p>
          <a:p>
            <a:pPr>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Encourage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once again to read and regularly return to the major section of the manual designed for them [</a:t>
            </a:r>
            <a:r>
              <a:rPr lang="en-NZ" sz="1800" i="1" dirty="0">
                <a:effectLst/>
                <a:latin typeface="Calibri" panose="020F0502020204030204" pitchFamily="34" charset="0"/>
                <a:ea typeface="Calibri" panose="020F0502020204030204" pitchFamily="34" charset="0"/>
                <a:cs typeface="Times New Roman" panose="02020603050405020304" pitchFamily="18" charset="0"/>
              </a:rPr>
              <a:t>Guidance for mentors</a:t>
            </a:r>
            <a:r>
              <a:rPr lang="en-NZ" sz="1800" dirty="0">
                <a:effectLst/>
                <a:latin typeface="Calibri" panose="020F0502020204030204" pitchFamily="34" charset="0"/>
                <a:ea typeface="Calibri" panose="020F0502020204030204" pitchFamily="34" charset="0"/>
                <a:cs typeface="Times New Roman" panose="02020603050405020304" pitchFamily="18" charset="0"/>
              </a:rPr>
              <a:t>, pp. 40–73] and to discuss their reading with other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kaihoe</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their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kaiurangi</a:t>
            </a:r>
            <a:r>
              <a:rPr lang="en-NZ" sz="1800" dirty="0">
                <a:effectLst/>
                <a:latin typeface="Calibri" panose="020F0502020204030204" pitchFamily="34" charset="0"/>
                <a:ea typeface="Calibri" panose="020F0502020204030204" pitchFamily="34" charset="0"/>
                <a:cs typeface="Times New Roman" panose="02020603050405020304" pitchFamily="18" charset="0"/>
              </a:rPr>
              <a:t>, or their kai</a:t>
            </a:r>
            <a:r>
              <a:rPr lang="mi-NZ" sz="1800" dirty="0">
                <a:effectLst/>
                <a:latin typeface="Calibri" panose="020F0502020204030204" pitchFamily="34" charset="0"/>
                <a:ea typeface="Calibri" panose="020F0502020204030204" pitchFamily="34" charset="0"/>
                <a:cs typeface="Times New Roman" panose="02020603050405020304" pitchFamily="18" charset="0"/>
              </a:rPr>
              <a:t>ārahi.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00"/>
              </a:lnSpc>
              <a:spcAft>
                <a:spcPts val="400"/>
              </a:spcAft>
              <a:buFont typeface="Symbol" pitchFamily="2" charset="2"/>
              <a:buChar char=""/>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581C79A-154A-4D4A-B65B-FB44557ADAB5}" type="slidenum">
              <a:rPr lang="en-NZ" smtClean="0"/>
              <a:t>89</a:t>
            </a:fld>
            <a:endParaRPr lang="en-NZ"/>
          </a:p>
        </p:txBody>
      </p:sp>
    </p:spTree>
    <p:extLst>
      <p:ext uri="{BB962C8B-B14F-4D97-AF65-F5344CB8AC3E}">
        <p14:creationId xmlns:p14="http://schemas.microsoft.com/office/powerpoint/2010/main" val="261497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ts val="1600"/>
              </a:lnSpc>
              <a:spcAft>
                <a:spcPts val="400"/>
              </a:spcAft>
            </a:pPr>
            <a:r>
              <a:rPr lang="en-NZ" sz="1800" b="1" dirty="0">
                <a:effectLst/>
                <a:latin typeface="Calibri" panose="020F0502020204030204" pitchFamily="34" charset="0"/>
                <a:ea typeface="Calibri" panose="020F0502020204030204" pitchFamily="34" charset="0"/>
                <a:cs typeface="Times New Roman" panose="02020603050405020304" pitchFamily="18" charset="0"/>
              </a:rPr>
              <a:t>Explain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following. As you do so, use the link and your copy of the manual to reinforce the messages that:</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programme has been formally evaluated here in Aotearoa</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there is clear guidance for implementation via the manual.  </a:t>
            </a:r>
          </a:p>
          <a:p>
            <a:pPr marL="228600" indent="-228600">
              <a:lnSpc>
                <a:spcPts val="1600"/>
              </a:lnSpc>
            </a:pP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28600" indent="-228600">
              <a:lnSpc>
                <a:spcPts val="1600"/>
              </a:lnSpc>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Check &amp; Connect: Te Hononga has been successfully implemented in many countries. In Aotearoa New Zealand, it was:</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piloted in Christchurch after the 2010–2011 earthquakes</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piloted in 17 secondary schools from 2013–2016</a:t>
            </a: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evaluated by NZCER in 2016 – most participating ākonga and their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kaihoe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reported positive outcomes. </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Implementation in Aotearoa NZ closely follows the successful model developed by the University of Minnesota. However, with support from the University, the model has been adapted to the New Zealand context. This collaboration means that we have kept the features that make it work but incorporated features to ensure that it works well for ākonga in our schools. This includes ensuring it is inclusive and culturally responsive. </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 Check &amp; Connect: Te Hononga manual is for schools that are considering or planning to implement the initiative. Its major sections cover:</a:t>
            </a: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roles, relationships, and processes involved in implementing Check &amp; Connect: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a:t>
            </a: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NZ"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Hononga</a:t>
            </a:r>
            <a:endPar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ts val="1600"/>
              </a:lnSpc>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detailed guidance for mentors</a:t>
            </a:r>
          </a:p>
          <a:p>
            <a:pPr marL="285750" indent="-285750">
              <a:lnSpc>
                <a:spcPts val="1600"/>
              </a:lnSpc>
              <a:spcAft>
                <a:spcPts val="400"/>
              </a:spcAft>
              <a:buFont typeface="Arial" panose="020B0604020202020204" pitchFamily="34" charset="0"/>
              <a:buChar char="•"/>
            </a:pPr>
            <a:r>
              <a:rPr lang="en-N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schools can evaluate their use of Check &amp; Connect: Te Hononga and ensure the initiative’s fidelity.</a:t>
            </a:r>
          </a:p>
          <a:p>
            <a:pPr marL="0">
              <a:lnSpc>
                <a:spcPts val="1600"/>
              </a:lnSpc>
              <a:spcAft>
                <a:spcPts val="4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ts val="1600"/>
              </a:lnSpc>
              <a:spcAft>
                <a:spcPts val="4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We will be engaging closely with the manual throughout our sessions.</a:t>
            </a:r>
          </a:p>
        </p:txBody>
      </p:sp>
      <p:sp>
        <p:nvSpPr>
          <p:cNvPr id="4" name="Slide Number Placeholder 3"/>
          <p:cNvSpPr>
            <a:spLocks noGrp="1"/>
          </p:cNvSpPr>
          <p:nvPr>
            <p:ph type="sldNum" sz="quarter" idx="5"/>
          </p:nvPr>
        </p:nvSpPr>
        <p:spPr/>
        <p:txBody>
          <a:bodyPr/>
          <a:lstStyle/>
          <a:p>
            <a:fld id="{9581C79A-154A-4D4A-B65B-FB44557ADAB5}" type="slidenum">
              <a:rPr lang="en-NZ" smtClean="0"/>
              <a:t>9</a:t>
            </a:fld>
            <a:endParaRPr lang="en-NZ"/>
          </a:p>
        </p:txBody>
      </p:sp>
    </p:spTree>
    <p:extLst>
      <p:ext uri="{BB962C8B-B14F-4D97-AF65-F5344CB8AC3E}">
        <p14:creationId xmlns:p14="http://schemas.microsoft.com/office/powerpoint/2010/main" val="2836527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51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and Content 1">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8D4E2B62-C038-22F1-AC3A-F097003A29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41CC6898-730A-0B4E-8EFE-689DB06AA95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4CB2C5"/>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06D5400C-8967-3840-BF74-014545994087}"/>
              </a:ext>
            </a:extLst>
          </p:cNvPr>
          <p:cNvSpPr txBox="1"/>
          <p:nvPr userDrawn="1"/>
        </p:nvSpPr>
        <p:spPr>
          <a:xfrm>
            <a:off x="431798" y="4718709"/>
            <a:ext cx="1510018" cy="138499"/>
          </a:xfrm>
          <a:prstGeom prst="rect">
            <a:avLst/>
          </a:prstGeom>
          <a:noFill/>
        </p:spPr>
        <p:txBody>
          <a:bodyPr wrap="square" lIns="0" tIns="0" rIns="0" bIns="0" rtlCol="0" anchor="t" anchorCtr="0">
            <a:spAutoFit/>
          </a:bodyPr>
          <a:lstStyle/>
          <a:p>
            <a:pPr algn="l"/>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Hononga</a:t>
            </a:r>
          </a:p>
        </p:txBody>
      </p:sp>
      <p:cxnSp>
        <p:nvCxnSpPr>
          <p:cNvPr id="10" name="Straight Connector 9">
            <a:extLst>
              <a:ext uri="{FF2B5EF4-FFF2-40B4-BE49-F238E27FC236}">
                <a16:creationId xmlns:a16="http://schemas.microsoft.com/office/drawing/2014/main" id="{1C493FF9-2DF5-AB40-B2C5-1718877E660A}"/>
              </a:ext>
            </a:extLst>
          </p:cNvPr>
          <p:cNvCxnSpPr>
            <a:cxnSpLocks/>
          </p:cNvCxnSpPr>
          <p:nvPr userDrawn="1"/>
        </p:nvCxnSpPr>
        <p:spPr>
          <a:xfrm>
            <a:off x="1941816" y="4802277"/>
            <a:ext cx="6488013" cy="0"/>
          </a:xfrm>
          <a:prstGeom prst="line">
            <a:avLst/>
          </a:prstGeom>
          <a:ln w="76200">
            <a:solidFill>
              <a:srgbClr val="4CB2C5">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40608"/>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282">
          <p15:clr>
            <a:srgbClr val="FBAE40"/>
          </p15:clr>
        </p15:guide>
        <p15:guide id="7" orient="horz" pos="180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1">
    <p:spTree>
      <p:nvGrpSpPr>
        <p:cNvPr id="1" name=""/>
        <p:cNvGrpSpPr/>
        <p:nvPr/>
      </p:nvGrpSpPr>
      <p:grpSpPr>
        <a:xfrm>
          <a:off x="0" y="0"/>
          <a:ext cx="0" cy="0"/>
          <a:chOff x="0" y="0"/>
          <a:chExt cx="0" cy="0"/>
        </a:xfrm>
      </p:grpSpPr>
      <p:pic>
        <p:nvPicPr>
          <p:cNvPr id="6" name="Picture 5" descr="A picture containing text, person, indoor, table&#10;&#10;Description automatically generated">
            <a:extLst>
              <a:ext uri="{FF2B5EF4-FFF2-40B4-BE49-F238E27FC236}">
                <a16:creationId xmlns:a16="http://schemas.microsoft.com/office/drawing/2014/main" id="{E8320E8F-D1A4-3BBA-7955-B51395EEF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A2224A32-6568-CA4C-82BA-C7D4D6FBBA8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4CB2C5"/>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5E052EFD-F327-A612-FDC3-B3F5B38EDEA6}"/>
              </a:ext>
            </a:extLst>
          </p:cNvPr>
          <p:cNvSpPr txBox="1"/>
          <p:nvPr userDrawn="1"/>
        </p:nvSpPr>
        <p:spPr>
          <a:xfrm>
            <a:off x="431798" y="4718709"/>
            <a:ext cx="1549401" cy="138499"/>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a:t>
            </a:r>
            <a:r>
              <a:rPr lang="en-NZ" sz="900" b="0" i="0" dirty="0" err="1">
                <a:solidFill>
                  <a:srgbClr val="4CB2C5"/>
                </a:solidFill>
                <a:latin typeface="Bliss Pro Regular" panose="02010006030000020004" pitchFamily="2" charset="0"/>
                <a:cs typeface="Calibri" panose="020F0502020204030204" pitchFamily="34" charset="0"/>
              </a:rPr>
              <a:t>Hononga</a:t>
            </a:r>
            <a:endParaRPr lang="en-NZ" sz="900" b="0" i="0" dirty="0">
              <a:solidFill>
                <a:srgbClr val="4CB2C5"/>
              </a:solidFill>
              <a:latin typeface="Bliss Pro Regular" panose="02010006030000020004" pitchFamily="2" charset="0"/>
              <a:cs typeface="Calibri" panose="020F0502020204030204" pitchFamily="34" charset="0"/>
            </a:endParaRPr>
          </a:p>
        </p:txBody>
      </p:sp>
    </p:spTree>
    <p:extLst>
      <p:ext uri="{BB962C8B-B14F-4D97-AF65-F5344CB8AC3E}">
        <p14:creationId xmlns:p14="http://schemas.microsoft.com/office/powerpoint/2010/main" val="2831888146"/>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1620">
          <p15:clr>
            <a:srgbClr val="FBAE40"/>
          </p15:clr>
        </p15:guide>
        <p15:guide id="7" orient="horz" pos="28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1">
    <p:spTree>
      <p:nvGrpSpPr>
        <p:cNvPr id="1" name=""/>
        <p:cNvGrpSpPr/>
        <p:nvPr/>
      </p:nvGrpSpPr>
      <p:grpSpPr>
        <a:xfrm>
          <a:off x="0" y="0"/>
          <a:ext cx="0" cy="0"/>
          <a:chOff x="0" y="0"/>
          <a:chExt cx="0" cy="0"/>
        </a:xfrm>
      </p:grpSpPr>
      <p:pic>
        <p:nvPicPr>
          <p:cNvPr id="3" name="Picture 2" descr="A group of people in a room&#10;&#10;Description automatically generated with low confidence">
            <a:extLst>
              <a:ext uri="{FF2B5EF4-FFF2-40B4-BE49-F238E27FC236}">
                <a16:creationId xmlns:a16="http://schemas.microsoft.com/office/drawing/2014/main" id="{BD4A9F7B-8E9D-B061-AD99-D36BD0196B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A2224A32-6568-CA4C-82BA-C7D4D6FBBA8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chemeClr val="bg1"/>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5E052EFD-F327-A612-FDC3-B3F5B38EDEA6}"/>
              </a:ext>
            </a:extLst>
          </p:cNvPr>
          <p:cNvSpPr txBox="1"/>
          <p:nvPr userDrawn="1"/>
        </p:nvSpPr>
        <p:spPr>
          <a:xfrm>
            <a:off x="431798" y="4718709"/>
            <a:ext cx="1625601" cy="276999"/>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a:t>
            </a:r>
            <a:r>
              <a:rPr lang="en-NZ" sz="900" b="0" i="0" dirty="0" err="1">
                <a:solidFill>
                  <a:srgbClr val="4CB2C5"/>
                </a:solidFill>
                <a:latin typeface="Bliss Pro Regular" panose="02010006030000020004" pitchFamily="2" charset="0"/>
                <a:cs typeface="Calibri" panose="020F0502020204030204" pitchFamily="34" charset="0"/>
              </a:rPr>
              <a:t>Hononga</a:t>
            </a:r>
            <a:endParaRPr lang="en-NZ" sz="900" b="0" i="0" dirty="0">
              <a:solidFill>
                <a:srgbClr val="4CB2C5"/>
              </a:solidFill>
              <a:latin typeface="Bliss Pro Regular" panose="02010006030000020004" pitchFamily="2" charset="0"/>
              <a:cs typeface="Calibri" panose="020F0502020204030204" pitchFamily="34" charset="0"/>
            </a:endParaRPr>
          </a:p>
          <a:p>
            <a:pPr algn="l"/>
            <a:endParaRPr lang="en-NZ" sz="900" b="0" i="0" dirty="0">
              <a:solidFill>
                <a:srgbClr val="4CB2C5"/>
              </a:solidFill>
              <a:latin typeface="Bliss Pro Regular" panose="02010006030000020004" pitchFamily="2" charset="0"/>
              <a:cs typeface="Calibri" panose="020F0502020204030204" pitchFamily="34" charset="0"/>
            </a:endParaRPr>
          </a:p>
        </p:txBody>
      </p:sp>
    </p:spTree>
    <p:extLst>
      <p:ext uri="{BB962C8B-B14F-4D97-AF65-F5344CB8AC3E}">
        <p14:creationId xmlns:p14="http://schemas.microsoft.com/office/powerpoint/2010/main" val="2448328711"/>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1620">
          <p15:clr>
            <a:srgbClr val="FBAE40"/>
          </p15:clr>
        </p15:guide>
        <p15:guide id="7" orient="horz" pos="28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1">
    <p:spTree>
      <p:nvGrpSpPr>
        <p:cNvPr id="1" name=""/>
        <p:cNvGrpSpPr/>
        <p:nvPr/>
      </p:nvGrpSpPr>
      <p:grpSpPr>
        <a:xfrm>
          <a:off x="0" y="0"/>
          <a:ext cx="0" cy="0"/>
          <a:chOff x="0" y="0"/>
          <a:chExt cx="0" cy="0"/>
        </a:xfrm>
      </p:grpSpPr>
      <p:pic>
        <p:nvPicPr>
          <p:cNvPr id="11" name="Picture 10" descr="Two people sitting at a table&#10;&#10;Description automatically generated with medium confidence">
            <a:extLst>
              <a:ext uri="{FF2B5EF4-FFF2-40B4-BE49-F238E27FC236}">
                <a16:creationId xmlns:a16="http://schemas.microsoft.com/office/drawing/2014/main" id="{99FB6213-DE75-7109-7C02-E57511DC9B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A2224A32-6568-CA4C-82BA-C7D4D6FBBA8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4CB2C5"/>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Tree>
    <p:extLst>
      <p:ext uri="{BB962C8B-B14F-4D97-AF65-F5344CB8AC3E}">
        <p14:creationId xmlns:p14="http://schemas.microsoft.com/office/powerpoint/2010/main" val="4071160357"/>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1620">
          <p15:clr>
            <a:srgbClr val="FBAE40"/>
          </p15:clr>
        </p15:guide>
        <p15:guide id="7" orient="horz" pos="28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1">
    <p:spTree>
      <p:nvGrpSpPr>
        <p:cNvPr id="1" name=""/>
        <p:cNvGrpSpPr/>
        <p:nvPr/>
      </p:nvGrpSpPr>
      <p:grpSpPr>
        <a:xfrm>
          <a:off x="0" y="0"/>
          <a:ext cx="0" cy="0"/>
          <a:chOff x="0" y="0"/>
          <a:chExt cx="0" cy="0"/>
        </a:xfrm>
      </p:grpSpPr>
      <p:pic>
        <p:nvPicPr>
          <p:cNvPr id="3" name="Picture 2" descr="Two people sitting on grass under an umbrella&#10;&#10;Description automatically generated with medium confidence">
            <a:extLst>
              <a:ext uri="{FF2B5EF4-FFF2-40B4-BE49-F238E27FC236}">
                <a16:creationId xmlns:a16="http://schemas.microsoft.com/office/drawing/2014/main" id="{3DECDDE7-6577-430D-D676-39C3A8C5C7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A2224A32-6568-CA4C-82BA-C7D4D6FBBA8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4CB2C5"/>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Tree>
    <p:extLst>
      <p:ext uri="{BB962C8B-B14F-4D97-AF65-F5344CB8AC3E}">
        <p14:creationId xmlns:p14="http://schemas.microsoft.com/office/powerpoint/2010/main" val="2621799199"/>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1620">
          <p15:clr>
            <a:srgbClr val="FBAE40"/>
          </p15:clr>
        </p15:guide>
        <p15:guide id="7" orient="horz" pos="28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1">
    <p:spTree>
      <p:nvGrpSpPr>
        <p:cNvPr id="1" name=""/>
        <p:cNvGrpSpPr/>
        <p:nvPr/>
      </p:nvGrpSpPr>
      <p:grpSpPr>
        <a:xfrm>
          <a:off x="0" y="0"/>
          <a:ext cx="0" cy="0"/>
          <a:chOff x="0" y="0"/>
          <a:chExt cx="0" cy="0"/>
        </a:xfrm>
      </p:grpSpPr>
      <p:pic>
        <p:nvPicPr>
          <p:cNvPr id="3" name="Picture 2" descr="A picture containing text, person, indoor&#10;&#10;Description automatically generated">
            <a:extLst>
              <a:ext uri="{FF2B5EF4-FFF2-40B4-BE49-F238E27FC236}">
                <a16:creationId xmlns:a16="http://schemas.microsoft.com/office/drawing/2014/main" id="{1ADDAFE9-DD71-7E70-CF53-FDCB73A77C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41CC6898-730A-0B4E-8EFE-689DB06AA95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242279"/>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06D5400C-8967-3840-BF74-014545994087}"/>
              </a:ext>
            </a:extLst>
          </p:cNvPr>
          <p:cNvSpPr txBox="1"/>
          <p:nvPr userDrawn="1"/>
        </p:nvSpPr>
        <p:spPr>
          <a:xfrm>
            <a:off x="431800" y="4729184"/>
            <a:ext cx="1551112" cy="276999"/>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a:t>
            </a:r>
            <a:r>
              <a:rPr lang="en-NZ" sz="900" b="0" i="0" dirty="0" err="1">
                <a:solidFill>
                  <a:srgbClr val="4CB2C5"/>
                </a:solidFill>
                <a:latin typeface="Bliss Pro Regular" panose="02010006030000020004" pitchFamily="2" charset="0"/>
                <a:cs typeface="Calibri" panose="020F0502020204030204" pitchFamily="34" charset="0"/>
              </a:rPr>
              <a:t>Hononga</a:t>
            </a:r>
            <a:endParaRPr lang="en-NZ" sz="900" b="0" i="0" dirty="0">
              <a:solidFill>
                <a:srgbClr val="4CB2C5"/>
              </a:solidFill>
              <a:latin typeface="Bliss Pro Regular" panose="02010006030000020004" pitchFamily="2" charset="0"/>
              <a:cs typeface="Calibri" panose="020F0502020204030204" pitchFamily="34" charset="0"/>
            </a:endParaRPr>
          </a:p>
          <a:p>
            <a:pPr algn="l"/>
            <a:endParaRPr lang="en-NZ" sz="900" b="0" i="0" dirty="0">
              <a:solidFill>
                <a:srgbClr val="4CB2C5"/>
              </a:solidFill>
              <a:latin typeface="Bliss Pro Regular" panose="02010006030000020004" pitchFamily="2" charset="0"/>
              <a:cs typeface="Calibri" panose="020F0502020204030204" pitchFamily="34" charset="0"/>
            </a:endParaRPr>
          </a:p>
        </p:txBody>
      </p:sp>
    </p:spTree>
    <p:extLst>
      <p:ext uri="{BB962C8B-B14F-4D97-AF65-F5344CB8AC3E}">
        <p14:creationId xmlns:p14="http://schemas.microsoft.com/office/powerpoint/2010/main" val="28656173"/>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282">
          <p15:clr>
            <a:srgbClr val="FBAE40"/>
          </p15:clr>
        </p15:guide>
        <p15:guide id="7" orient="horz" pos="180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4" name="Picture 3" descr="Two people sitting at a table looking at a book&#10;&#10;Description automatically generated with medium confidence">
            <a:extLst>
              <a:ext uri="{FF2B5EF4-FFF2-40B4-BE49-F238E27FC236}">
                <a16:creationId xmlns:a16="http://schemas.microsoft.com/office/drawing/2014/main" id="{BF3F77BB-79AD-4495-224F-EBBD0BE566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41CC6898-730A-0B4E-8EFE-689DB06AA95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242279"/>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06D5400C-8967-3840-BF74-014545994087}"/>
              </a:ext>
            </a:extLst>
          </p:cNvPr>
          <p:cNvSpPr txBox="1"/>
          <p:nvPr userDrawn="1"/>
        </p:nvSpPr>
        <p:spPr>
          <a:xfrm>
            <a:off x="431798" y="4718709"/>
            <a:ext cx="1551113" cy="276999"/>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a:t>
            </a:r>
            <a:r>
              <a:rPr lang="en-NZ" sz="900" b="0" i="0" dirty="0" err="1">
                <a:solidFill>
                  <a:srgbClr val="4CB2C5"/>
                </a:solidFill>
                <a:latin typeface="Bliss Pro Regular" panose="02010006030000020004" pitchFamily="2" charset="0"/>
                <a:cs typeface="Calibri" panose="020F0502020204030204" pitchFamily="34" charset="0"/>
              </a:rPr>
              <a:t>Hononga</a:t>
            </a:r>
            <a:endParaRPr lang="en-NZ" sz="900" b="0" i="0" dirty="0">
              <a:solidFill>
                <a:srgbClr val="4CB2C5"/>
              </a:solidFill>
              <a:latin typeface="Bliss Pro Regular" panose="02010006030000020004" pitchFamily="2" charset="0"/>
              <a:cs typeface="Calibri" panose="020F0502020204030204" pitchFamily="34" charset="0"/>
            </a:endParaRPr>
          </a:p>
          <a:p>
            <a:pPr algn="l"/>
            <a:endParaRPr lang="en-NZ" sz="900" b="0" i="0" dirty="0">
              <a:solidFill>
                <a:srgbClr val="4CB2C5"/>
              </a:solidFill>
              <a:latin typeface="Bliss Pro Regular" panose="02010006030000020004" pitchFamily="2" charset="0"/>
              <a:cs typeface="Calibri" panose="020F0502020204030204" pitchFamily="34" charset="0"/>
            </a:endParaRPr>
          </a:p>
        </p:txBody>
      </p:sp>
    </p:spTree>
    <p:extLst>
      <p:ext uri="{BB962C8B-B14F-4D97-AF65-F5344CB8AC3E}">
        <p14:creationId xmlns:p14="http://schemas.microsoft.com/office/powerpoint/2010/main" val="106296723"/>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282">
          <p15:clr>
            <a:srgbClr val="FBAE40"/>
          </p15:clr>
        </p15:guide>
        <p15:guide id="7" orient="horz" pos="180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FC685D2-AE65-75E6-FAD2-0E01DCB503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96442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Title and Content 1">
    <p:spTree>
      <p:nvGrpSpPr>
        <p:cNvPr id="1" name=""/>
        <p:cNvGrpSpPr/>
        <p:nvPr/>
      </p:nvGrpSpPr>
      <p:grpSpPr>
        <a:xfrm>
          <a:off x="0" y="0"/>
          <a:ext cx="0" cy="0"/>
          <a:chOff x="0" y="0"/>
          <a:chExt cx="0" cy="0"/>
        </a:xfrm>
      </p:grpSpPr>
      <p:pic>
        <p:nvPicPr>
          <p:cNvPr id="6" name="Picture 5" descr="A picture containing text, person, indoor, table&#10;&#10;Description automatically generated">
            <a:extLst>
              <a:ext uri="{FF2B5EF4-FFF2-40B4-BE49-F238E27FC236}">
                <a16:creationId xmlns:a16="http://schemas.microsoft.com/office/drawing/2014/main" id="{E8320E8F-D1A4-3BBA-7955-B51395EEFC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A2224A32-6568-CA4C-82BA-C7D4D6FBBA8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4CB2C5"/>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2" name="TextBox 1">
            <a:extLst>
              <a:ext uri="{FF2B5EF4-FFF2-40B4-BE49-F238E27FC236}">
                <a16:creationId xmlns:a16="http://schemas.microsoft.com/office/drawing/2014/main" id="{7A99C5EA-E9CF-09BA-B8DA-F3FAAF2BE41F}"/>
              </a:ext>
            </a:extLst>
          </p:cNvPr>
          <p:cNvSpPr txBox="1"/>
          <p:nvPr userDrawn="1"/>
        </p:nvSpPr>
        <p:spPr>
          <a:xfrm>
            <a:off x="431798" y="4718709"/>
            <a:ext cx="1551113" cy="276999"/>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a:t>
            </a:r>
            <a:r>
              <a:rPr lang="en-NZ" sz="900" b="0" i="0" dirty="0" err="1">
                <a:solidFill>
                  <a:srgbClr val="4CB2C5"/>
                </a:solidFill>
                <a:latin typeface="Bliss Pro Regular" panose="02010006030000020004" pitchFamily="2" charset="0"/>
                <a:cs typeface="Calibri" panose="020F0502020204030204" pitchFamily="34" charset="0"/>
              </a:rPr>
              <a:t>Hononga</a:t>
            </a:r>
            <a:endParaRPr lang="en-NZ" sz="900" b="0" i="0" dirty="0">
              <a:solidFill>
                <a:srgbClr val="4CB2C5"/>
              </a:solidFill>
              <a:latin typeface="Bliss Pro Regular" panose="02010006030000020004" pitchFamily="2" charset="0"/>
              <a:cs typeface="Calibri" panose="020F0502020204030204" pitchFamily="34" charset="0"/>
            </a:endParaRPr>
          </a:p>
          <a:p>
            <a:pPr algn="l"/>
            <a:endParaRPr lang="en-NZ" sz="900" b="0" i="0" dirty="0">
              <a:solidFill>
                <a:srgbClr val="4CB2C5"/>
              </a:solidFill>
              <a:latin typeface="Bliss Pro Regular" panose="02010006030000020004" pitchFamily="2" charset="0"/>
              <a:cs typeface="Calibri" panose="020F0502020204030204" pitchFamily="34" charset="0"/>
            </a:endParaRPr>
          </a:p>
        </p:txBody>
      </p:sp>
    </p:spTree>
    <p:extLst>
      <p:ext uri="{BB962C8B-B14F-4D97-AF65-F5344CB8AC3E}">
        <p14:creationId xmlns:p14="http://schemas.microsoft.com/office/powerpoint/2010/main" val="3201542244"/>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1620">
          <p15:clr>
            <a:srgbClr val="FBAE40"/>
          </p15:clr>
        </p15:guide>
        <p15:guide id="7" orient="horz" pos="28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and Content 1">
    <p:spTree>
      <p:nvGrpSpPr>
        <p:cNvPr id="1" name=""/>
        <p:cNvGrpSpPr/>
        <p:nvPr/>
      </p:nvGrpSpPr>
      <p:grpSpPr>
        <a:xfrm>
          <a:off x="0" y="0"/>
          <a:ext cx="0" cy="0"/>
          <a:chOff x="0" y="0"/>
          <a:chExt cx="0" cy="0"/>
        </a:xfrm>
      </p:grpSpPr>
      <p:pic>
        <p:nvPicPr>
          <p:cNvPr id="4" name="Picture 3" descr="Two people looking at a book&#10;&#10;Description automatically generated with low confidence">
            <a:extLst>
              <a:ext uri="{FF2B5EF4-FFF2-40B4-BE49-F238E27FC236}">
                <a16:creationId xmlns:a16="http://schemas.microsoft.com/office/drawing/2014/main" id="{F31DFE9F-A622-84A6-7B40-A82A0BCF95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A2224A32-6568-CA4C-82BA-C7D4D6FBBA8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chemeClr val="bg1"/>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5E052EFD-F327-A612-FDC3-B3F5B38EDEA6}"/>
              </a:ext>
            </a:extLst>
          </p:cNvPr>
          <p:cNvSpPr txBox="1"/>
          <p:nvPr userDrawn="1"/>
        </p:nvSpPr>
        <p:spPr>
          <a:xfrm>
            <a:off x="431799" y="4718709"/>
            <a:ext cx="1750292" cy="276999"/>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a:t>
            </a:r>
            <a:r>
              <a:rPr lang="en-NZ" sz="900" b="0" i="0" dirty="0" err="1">
                <a:solidFill>
                  <a:srgbClr val="4CB2C5"/>
                </a:solidFill>
                <a:latin typeface="Bliss Pro Regular" panose="02010006030000020004" pitchFamily="2" charset="0"/>
                <a:cs typeface="Calibri" panose="020F0502020204030204" pitchFamily="34" charset="0"/>
              </a:rPr>
              <a:t>Hononga</a:t>
            </a:r>
            <a:endParaRPr lang="en-NZ" sz="900" b="0" i="0" dirty="0">
              <a:solidFill>
                <a:srgbClr val="4CB2C5"/>
              </a:solidFill>
              <a:latin typeface="Bliss Pro Regular" panose="02010006030000020004" pitchFamily="2" charset="0"/>
              <a:cs typeface="Calibri" panose="020F0502020204030204" pitchFamily="34" charset="0"/>
            </a:endParaRPr>
          </a:p>
          <a:p>
            <a:pPr algn="l"/>
            <a:endParaRPr lang="en-NZ" sz="900" b="0" i="0" dirty="0">
              <a:solidFill>
                <a:srgbClr val="4CB2C5"/>
              </a:solidFill>
              <a:latin typeface="Bliss Pro Regular" panose="02010006030000020004" pitchFamily="2" charset="0"/>
              <a:cs typeface="Calibri" panose="020F0502020204030204" pitchFamily="34" charset="0"/>
            </a:endParaRPr>
          </a:p>
        </p:txBody>
      </p:sp>
    </p:spTree>
    <p:extLst>
      <p:ext uri="{BB962C8B-B14F-4D97-AF65-F5344CB8AC3E}">
        <p14:creationId xmlns:p14="http://schemas.microsoft.com/office/powerpoint/2010/main" val="1396992961"/>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1620">
          <p15:clr>
            <a:srgbClr val="FBAE40"/>
          </p15:clr>
        </p15:guide>
        <p15:guide id="7" orient="horz" pos="28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irst slide">
    <p:bg>
      <p:bgPr>
        <a:solidFill>
          <a:schemeClr val="tx1">
            <a:alpha val="0"/>
          </a:schemeClr>
        </a:solidFill>
        <a:effectLst/>
      </p:bgPr>
    </p:bg>
    <p:spTree>
      <p:nvGrpSpPr>
        <p:cNvPr id="1" name=""/>
        <p:cNvGrpSpPr/>
        <p:nvPr/>
      </p:nvGrpSpPr>
      <p:grpSpPr>
        <a:xfrm>
          <a:off x="0" y="0"/>
          <a:ext cx="0" cy="0"/>
          <a:chOff x="0" y="0"/>
          <a:chExt cx="0" cy="0"/>
        </a:xfrm>
      </p:grpSpPr>
      <p:pic>
        <p:nvPicPr>
          <p:cNvPr id="5" name="Picture 4" descr="A group of people smiling&#10;&#10;Description automatically generated with low confidence">
            <a:extLst>
              <a:ext uri="{FF2B5EF4-FFF2-40B4-BE49-F238E27FC236}">
                <a16:creationId xmlns:a16="http://schemas.microsoft.com/office/drawing/2014/main" id="{B8DAA743-3FE4-E5FA-2FF4-62BAD2611D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804708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903">
          <p15:clr>
            <a:srgbClr val="FBAE40"/>
          </p15:clr>
        </p15:guide>
        <p15:guide id="2" orient="horz" pos="2958">
          <p15:clr>
            <a:srgbClr val="FBAE40"/>
          </p15:clr>
        </p15:guide>
        <p15:guide id="3" pos="5488">
          <p15:clr>
            <a:srgbClr val="FBAE40"/>
          </p15:clr>
        </p15:guide>
        <p15:guide id="4" orient="horz" pos="282">
          <p15:clr>
            <a:srgbClr val="FBAE40"/>
          </p15:clr>
        </p15:guide>
        <p15:guide id="5" orient="horz" pos="16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and Content 1">
    <p:spTree>
      <p:nvGrpSpPr>
        <p:cNvPr id="1" name=""/>
        <p:cNvGrpSpPr/>
        <p:nvPr/>
      </p:nvGrpSpPr>
      <p:grpSpPr>
        <a:xfrm>
          <a:off x="0" y="0"/>
          <a:ext cx="0" cy="0"/>
          <a:chOff x="0" y="0"/>
          <a:chExt cx="0" cy="0"/>
        </a:xfrm>
      </p:grpSpPr>
      <p:pic>
        <p:nvPicPr>
          <p:cNvPr id="4" name="Picture 3" descr="Two people looking at a computer&#10;&#10;Description automatically generated with low confidence">
            <a:extLst>
              <a:ext uri="{FF2B5EF4-FFF2-40B4-BE49-F238E27FC236}">
                <a16:creationId xmlns:a16="http://schemas.microsoft.com/office/drawing/2014/main" id="{5B8326B6-2AEB-E1DA-3E24-C4BDAE73CA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A2224A32-6568-CA4C-82BA-C7D4D6FBBA8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4CB2C5"/>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Tree>
    <p:extLst>
      <p:ext uri="{BB962C8B-B14F-4D97-AF65-F5344CB8AC3E}">
        <p14:creationId xmlns:p14="http://schemas.microsoft.com/office/powerpoint/2010/main" val="1798805330"/>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1620">
          <p15:clr>
            <a:srgbClr val="FBAE40"/>
          </p15:clr>
        </p15:guide>
        <p15:guide id="7" orient="horz" pos="28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and Content 1">
    <p:spTree>
      <p:nvGrpSpPr>
        <p:cNvPr id="1" name=""/>
        <p:cNvGrpSpPr/>
        <p:nvPr/>
      </p:nvGrpSpPr>
      <p:grpSpPr>
        <a:xfrm>
          <a:off x="0" y="0"/>
          <a:ext cx="0" cy="0"/>
          <a:chOff x="0" y="0"/>
          <a:chExt cx="0" cy="0"/>
        </a:xfrm>
      </p:grpSpPr>
      <p:pic>
        <p:nvPicPr>
          <p:cNvPr id="3" name="Picture 2" descr="Two people sitting at a table looking at a book&#10;&#10;Description automatically generated with medium confidence">
            <a:extLst>
              <a:ext uri="{FF2B5EF4-FFF2-40B4-BE49-F238E27FC236}">
                <a16:creationId xmlns:a16="http://schemas.microsoft.com/office/drawing/2014/main" id="{B739DF79-9A7E-4386-861A-87233260E6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Slide Number Placeholder 5">
            <a:extLst>
              <a:ext uri="{FF2B5EF4-FFF2-40B4-BE49-F238E27FC236}">
                <a16:creationId xmlns:a16="http://schemas.microsoft.com/office/drawing/2014/main" id="{EF6935C0-45F4-0BA6-4696-A582000317D3}"/>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chemeClr val="bg1"/>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6" name="TextBox 5">
            <a:extLst>
              <a:ext uri="{FF2B5EF4-FFF2-40B4-BE49-F238E27FC236}">
                <a16:creationId xmlns:a16="http://schemas.microsoft.com/office/drawing/2014/main" id="{4E04F321-F224-1906-048A-26C0F70DF6D6}"/>
              </a:ext>
            </a:extLst>
          </p:cNvPr>
          <p:cNvSpPr txBox="1"/>
          <p:nvPr userDrawn="1"/>
        </p:nvSpPr>
        <p:spPr>
          <a:xfrm>
            <a:off x="431799" y="4718709"/>
            <a:ext cx="1750292" cy="276999"/>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a:t>
            </a:r>
            <a:r>
              <a:rPr lang="en-NZ" sz="900" b="0" i="0" dirty="0" err="1">
                <a:solidFill>
                  <a:srgbClr val="4CB2C5"/>
                </a:solidFill>
                <a:latin typeface="Bliss Pro Regular" panose="02010006030000020004" pitchFamily="2" charset="0"/>
                <a:cs typeface="Calibri" panose="020F0502020204030204" pitchFamily="34" charset="0"/>
              </a:rPr>
              <a:t>Hononga</a:t>
            </a:r>
            <a:endParaRPr lang="en-NZ" sz="900" b="0" i="0" dirty="0">
              <a:solidFill>
                <a:srgbClr val="4CB2C5"/>
              </a:solidFill>
              <a:latin typeface="Bliss Pro Regular" panose="02010006030000020004" pitchFamily="2" charset="0"/>
              <a:cs typeface="Calibri" panose="020F0502020204030204" pitchFamily="34" charset="0"/>
            </a:endParaRPr>
          </a:p>
          <a:p>
            <a:pPr algn="l"/>
            <a:endParaRPr lang="en-NZ" sz="900" b="0" i="0" dirty="0">
              <a:solidFill>
                <a:srgbClr val="4CB2C5"/>
              </a:solidFill>
              <a:latin typeface="Bliss Pro Regular" panose="02010006030000020004" pitchFamily="2" charset="0"/>
              <a:cs typeface="Calibri" panose="020F0502020204030204" pitchFamily="34" charset="0"/>
            </a:endParaRPr>
          </a:p>
        </p:txBody>
      </p:sp>
    </p:spTree>
    <p:extLst>
      <p:ext uri="{BB962C8B-B14F-4D97-AF65-F5344CB8AC3E}">
        <p14:creationId xmlns:p14="http://schemas.microsoft.com/office/powerpoint/2010/main" val="3192743809"/>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1620">
          <p15:clr>
            <a:srgbClr val="FBAE40"/>
          </p15:clr>
        </p15:guide>
        <p15:guide id="7" orient="horz" pos="28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1">
    <p:spTree>
      <p:nvGrpSpPr>
        <p:cNvPr id="1" name=""/>
        <p:cNvGrpSpPr/>
        <p:nvPr/>
      </p:nvGrpSpPr>
      <p:grpSpPr>
        <a:xfrm>
          <a:off x="0" y="0"/>
          <a:ext cx="0" cy="0"/>
          <a:chOff x="0" y="0"/>
          <a:chExt cx="0" cy="0"/>
        </a:xfrm>
      </p:grpSpPr>
      <p:pic>
        <p:nvPicPr>
          <p:cNvPr id="3" name="Picture 2" descr="A picture containing text, person, computer, screen&#10;&#10;Description automatically generated">
            <a:extLst>
              <a:ext uri="{FF2B5EF4-FFF2-40B4-BE49-F238E27FC236}">
                <a16:creationId xmlns:a16="http://schemas.microsoft.com/office/drawing/2014/main" id="{868DA844-9B28-B7BF-79C5-CA2D3469F1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41CC6898-730A-0B4E-8EFE-689DB06AA95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chemeClr val="bg1"/>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06D5400C-8967-3840-BF74-014545994087}"/>
              </a:ext>
            </a:extLst>
          </p:cNvPr>
          <p:cNvSpPr txBox="1"/>
          <p:nvPr userDrawn="1"/>
        </p:nvSpPr>
        <p:spPr>
          <a:xfrm>
            <a:off x="431798" y="4718709"/>
            <a:ext cx="1719119" cy="276999"/>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a:t>
            </a:r>
            <a:r>
              <a:rPr lang="en-NZ" sz="900" b="0" i="0" dirty="0" err="1">
                <a:solidFill>
                  <a:srgbClr val="4CB2C5"/>
                </a:solidFill>
                <a:latin typeface="Bliss Pro Regular" panose="02010006030000020004" pitchFamily="2" charset="0"/>
                <a:cs typeface="Calibri" panose="020F0502020204030204" pitchFamily="34" charset="0"/>
              </a:rPr>
              <a:t>Hononga</a:t>
            </a:r>
            <a:endParaRPr lang="en-NZ" sz="900" b="0" i="0" dirty="0">
              <a:solidFill>
                <a:srgbClr val="4CB2C5"/>
              </a:solidFill>
              <a:latin typeface="Bliss Pro Regular" panose="02010006030000020004" pitchFamily="2" charset="0"/>
              <a:cs typeface="Calibri" panose="020F0502020204030204" pitchFamily="34" charset="0"/>
            </a:endParaRPr>
          </a:p>
          <a:p>
            <a:pPr algn="l"/>
            <a:endParaRPr lang="en-NZ" sz="900" b="0" i="0" dirty="0">
              <a:solidFill>
                <a:srgbClr val="4CB2C5"/>
              </a:solidFill>
              <a:latin typeface="Bliss Pro Regular" panose="02010006030000020004" pitchFamily="2" charset="0"/>
              <a:cs typeface="Calibri" panose="020F0502020204030204" pitchFamily="34" charset="0"/>
            </a:endParaRPr>
          </a:p>
        </p:txBody>
      </p:sp>
    </p:spTree>
    <p:extLst>
      <p:ext uri="{BB962C8B-B14F-4D97-AF65-F5344CB8AC3E}">
        <p14:creationId xmlns:p14="http://schemas.microsoft.com/office/powerpoint/2010/main" val="2448922893"/>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282">
          <p15:clr>
            <a:srgbClr val="FBAE40"/>
          </p15:clr>
        </p15:guide>
        <p15:guide id="7" orient="horz" pos="180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and Conten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8EDE16-FE93-57AF-99AE-2033314779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0"/>
            <a:ext cx="9143998" cy="5143500"/>
          </a:xfrm>
          <a:prstGeom prst="rect">
            <a:avLst/>
          </a:prstGeom>
        </p:spPr>
      </p:pic>
      <p:sp>
        <p:nvSpPr>
          <p:cNvPr id="8" name="Slide Number Placeholder 5">
            <a:extLst>
              <a:ext uri="{FF2B5EF4-FFF2-40B4-BE49-F238E27FC236}">
                <a16:creationId xmlns:a16="http://schemas.microsoft.com/office/drawing/2014/main" id="{41CC6898-730A-0B4E-8EFE-689DB06AA95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chemeClr val="tx1"/>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06D5400C-8967-3840-BF74-014545994087}"/>
              </a:ext>
            </a:extLst>
          </p:cNvPr>
          <p:cNvSpPr txBox="1"/>
          <p:nvPr userDrawn="1"/>
        </p:nvSpPr>
        <p:spPr>
          <a:xfrm>
            <a:off x="437029" y="4725939"/>
            <a:ext cx="1480130" cy="276999"/>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a:t>
            </a:r>
            <a:r>
              <a:rPr lang="en-NZ" sz="900" b="0" i="0" dirty="0" err="1">
                <a:solidFill>
                  <a:srgbClr val="4CB2C5"/>
                </a:solidFill>
                <a:latin typeface="Bliss Pro Regular" panose="02010006030000020004" pitchFamily="2" charset="0"/>
                <a:cs typeface="Calibri" panose="020F0502020204030204" pitchFamily="34" charset="0"/>
              </a:rPr>
              <a:t>Hononga</a:t>
            </a:r>
            <a:endParaRPr lang="en-NZ" sz="900" b="0" i="0" dirty="0">
              <a:solidFill>
                <a:srgbClr val="4CB2C5"/>
              </a:solidFill>
              <a:latin typeface="Bliss Pro Regular" panose="02010006030000020004" pitchFamily="2" charset="0"/>
              <a:cs typeface="Calibri" panose="020F0502020204030204" pitchFamily="34" charset="0"/>
            </a:endParaRPr>
          </a:p>
          <a:p>
            <a:pPr algn="l"/>
            <a:endParaRPr lang="en-NZ" sz="900" b="0" i="0" dirty="0">
              <a:solidFill>
                <a:srgbClr val="4CB2C5"/>
              </a:solidFill>
              <a:latin typeface="Bliss Pro Regular" panose="02010006030000020004" pitchFamily="2" charset="0"/>
              <a:cs typeface="Calibri" panose="020F0502020204030204" pitchFamily="34" charset="0"/>
            </a:endParaRPr>
          </a:p>
        </p:txBody>
      </p:sp>
    </p:spTree>
    <p:extLst>
      <p:ext uri="{BB962C8B-B14F-4D97-AF65-F5344CB8AC3E}">
        <p14:creationId xmlns:p14="http://schemas.microsoft.com/office/powerpoint/2010/main" val="2320544385"/>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282">
          <p15:clr>
            <a:srgbClr val="FBAE40"/>
          </p15:clr>
        </p15:guide>
        <p15:guide id="7" orient="horz" pos="180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1">
    <p:spTree>
      <p:nvGrpSpPr>
        <p:cNvPr id="1" name=""/>
        <p:cNvGrpSpPr/>
        <p:nvPr/>
      </p:nvGrpSpPr>
      <p:grpSpPr>
        <a:xfrm>
          <a:off x="0" y="0"/>
          <a:ext cx="0" cy="0"/>
          <a:chOff x="0" y="0"/>
          <a:chExt cx="0" cy="0"/>
        </a:xfrm>
      </p:grpSpPr>
      <p:pic>
        <p:nvPicPr>
          <p:cNvPr id="4" name="Picture 3" descr="Two people looking at a book&#10;&#10;Description automatically generated with low confidence">
            <a:extLst>
              <a:ext uri="{FF2B5EF4-FFF2-40B4-BE49-F238E27FC236}">
                <a16:creationId xmlns:a16="http://schemas.microsoft.com/office/drawing/2014/main" id="{F31DFE9F-A622-84A6-7B40-A82A0BCF95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A2224A32-6568-CA4C-82BA-C7D4D6FBBA8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chemeClr val="bg1"/>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5E052EFD-F327-A612-FDC3-B3F5B38EDEA6}"/>
              </a:ext>
            </a:extLst>
          </p:cNvPr>
          <p:cNvSpPr txBox="1"/>
          <p:nvPr userDrawn="1"/>
        </p:nvSpPr>
        <p:spPr>
          <a:xfrm>
            <a:off x="431799" y="4718709"/>
            <a:ext cx="1750292" cy="276999"/>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a:t>
            </a:r>
            <a:r>
              <a:rPr lang="en-NZ" sz="900" b="0" i="0" dirty="0" err="1">
                <a:solidFill>
                  <a:srgbClr val="4CB2C5"/>
                </a:solidFill>
                <a:latin typeface="Bliss Pro Regular" panose="02010006030000020004" pitchFamily="2" charset="0"/>
                <a:cs typeface="Calibri" panose="020F0502020204030204" pitchFamily="34" charset="0"/>
              </a:rPr>
              <a:t>Hononga</a:t>
            </a:r>
            <a:endParaRPr lang="en-NZ" sz="900" b="0" i="0" dirty="0">
              <a:solidFill>
                <a:srgbClr val="4CB2C5"/>
              </a:solidFill>
              <a:latin typeface="Bliss Pro Regular" panose="02010006030000020004" pitchFamily="2" charset="0"/>
              <a:cs typeface="Calibri" panose="020F0502020204030204" pitchFamily="34" charset="0"/>
            </a:endParaRPr>
          </a:p>
          <a:p>
            <a:pPr algn="l"/>
            <a:endParaRPr lang="en-NZ" sz="900" b="0" i="0" dirty="0">
              <a:solidFill>
                <a:srgbClr val="4CB2C5"/>
              </a:solidFill>
              <a:latin typeface="Bliss Pro Regular" panose="02010006030000020004" pitchFamily="2" charset="0"/>
              <a:cs typeface="Calibri" panose="020F0502020204030204" pitchFamily="34" charset="0"/>
            </a:endParaRPr>
          </a:p>
        </p:txBody>
      </p:sp>
    </p:spTree>
    <p:extLst>
      <p:ext uri="{BB962C8B-B14F-4D97-AF65-F5344CB8AC3E}">
        <p14:creationId xmlns:p14="http://schemas.microsoft.com/office/powerpoint/2010/main" val="470897401"/>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1620">
          <p15:clr>
            <a:srgbClr val="FBAE40"/>
          </p15:clr>
        </p15:guide>
        <p15:guide id="7" orient="horz" pos="28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Title and Conten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320E8F-D1A4-3BBA-7955-B51395EEFC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A2224A32-6568-CA4C-82BA-C7D4D6FBBA8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4CB2C5"/>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Tree>
    <p:extLst>
      <p:ext uri="{BB962C8B-B14F-4D97-AF65-F5344CB8AC3E}">
        <p14:creationId xmlns:p14="http://schemas.microsoft.com/office/powerpoint/2010/main" val="1439915537"/>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1620">
          <p15:clr>
            <a:srgbClr val="FBAE40"/>
          </p15:clr>
        </p15:guide>
        <p15:guide id="7" orient="horz" pos="28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326B6-2AEB-E1DA-3E24-C4BDAE73CA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A2224A32-6568-CA4C-82BA-C7D4D6FBBA8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4CB2C5"/>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Tree>
    <p:extLst>
      <p:ext uri="{BB962C8B-B14F-4D97-AF65-F5344CB8AC3E}">
        <p14:creationId xmlns:p14="http://schemas.microsoft.com/office/powerpoint/2010/main" val="3837344701"/>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1620">
          <p15:clr>
            <a:srgbClr val="FBAE40"/>
          </p15:clr>
        </p15:guide>
        <p15:guide id="7" orient="horz" pos="28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Title and Content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8DA844-9B28-B7BF-79C5-CA2D3469F1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Slide Number Placeholder 5">
            <a:extLst>
              <a:ext uri="{FF2B5EF4-FFF2-40B4-BE49-F238E27FC236}">
                <a16:creationId xmlns:a16="http://schemas.microsoft.com/office/drawing/2014/main" id="{D9695F80-2093-632D-AC31-1EDD1070F3AD}"/>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4CB2C5"/>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Tree>
    <p:extLst>
      <p:ext uri="{BB962C8B-B14F-4D97-AF65-F5344CB8AC3E}">
        <p14:creationId xmlns:p14="http://schemas.microsoft.com/office/powerpoint/2010/main" val="1722634757"/>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282">
          <p15:clr>
            <a:srgbClr val="FBAE40"/>
          </p15:clr>
        </p15:guide>
        <p15:guide id="7" orient="horz" pos="180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First slide">
    <p:bg>
      <p:bgPr>
        <a:solidFill>
          <a:schemeClr val="tx1">
            <a:alpha val="0"/>
          </a:schemeClr>
        </a:solidFill>
        <a:effectLst/>
      </p:bgPr>
    </p:bg>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81EB9D0B-A898-299C-9B5D-303EFF5CCDC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969179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903">
          <p15:clr>
            <a:srgbClr val="FBAE40"/>
          </p15:clr>
        </p15:guide>
        <p15:guide id="2" orient="horz" pos="2958">
          <p15:clr>
            <a:srgbClr val="FBAE40"/>
          </p15:clr>
        </p15:guide>
        <p15:guide id="3" pos="5488">
          <p15:clr>
            <a:srgbClr val="FBAE40"/>
          </p15:clr>
        </p15:guide>
        <p15:guide id="4" orient="horz" pos="282">
          <p15:clr>
            <a:srgbClr val="FBAE40"/>
          </p15:clr>
        </p15:guide>
        <p15:guide id="5" orient="horz" pos="16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41CC6898-730A-0B4E-8EFE-689DB06AA95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4CB2C5"/>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06D5400C-8967-3840-BF74-014545994087}"/>
              </a:ext>
            </a:extLst>
          </p:cNvPr>
          <p:cNvSpPr txBox="1"/>
          <p:nvPr userDrawn="1"/>
        </p:nvSpPr>
        <p:spPr>
          <a:xfrm>
            <a:off x="431800" y="4695825"/>
            <a:ext cx="1551114" cy="138499"/>
          </a:xfrm>
          <a:prstGeom prst="rect">
            <a:avLst/>
          </a:prstGeom>
          <a:noFill/>
        </p:spPr>
        <p:txBody>
          <a:bodyPr wrap="square" lIns="0" tIns="0" rIns="0" bIns="0" rtlCol="0" anchor="t" anchorCtr="0">
            <a:spAutoFit/>
          </a:bodyPr>
          <a:lstStyle/>
          <a:p>
            <a:pPr algn="l"/>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a:t>
            </a:r>
            <a:r>
              <a:rPr lang="en-NZ" sz="900" b="0" i="0" dirty="0" err="1">
                <a:solidFill>
                  <a:srgbClr val="4CB2C5"/>
                </a:solidFill>
                <a:latin typeface="Bliss Pro Regular" panose="02010006030000020004" pitchFamily="2" charset="0"/>
                <a:cs typeface="Calibri" panose="020F0502020204030204" pitchFamily="34" charset="0"/>
              </a:rPr>
              <a:t>Hononga</a:t>
            </a:r>
            <a:endParaRPr lang="en-NZ" sz="900" b="0" i="0" dirty="0">
              <a:solidFill>
                <a:srgbClr val="4CB2C5"/>
              </a:solidFill>
              <a:latin typeface="Bliss Pro Regular" panose="02010006030000020004" pitchFamily="2" charset="0"/>
              <a:cs typeface="Calibri" panose="020F0502020204030204" pitchFamily="34" charset="0"/>
            </a:endParaRPr>
          </a:p>
        </p:txBody>
      </p:sp>
      <p:pic>
        <p:nvPicPr>
          <p:cNvPr id="18" name="Picture 17">
            <a:extLst>
              <a:ext uri="{FF2B5EF4-FFF2-40B4-BE49-F238E27FC236}">
                <a16:creationId xmlns:a16="http://schemas.microsoft.com/office/drawing/2014/main" id="{51046090-0F2C-40C8-60C7-DD18F55BCE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56240" cy="1119096"/>
          </a:xfrm>
          <a:prstGeom prst="rect">
            <a:avLst/>
          </a:prstGeom>
        </p:spPr>
      </p:pic>
      <p:cxnSp>
        <p:nvCxnSpPr>
          <p:cNvPr id="3" name="Straight Connector 2">
            <a:extLst>
              <a:ext uri="{FF2B5EF4-FFF2-40B4-BE49-F238E27FC236}">
                <a16:creationId xmlns:a16="http://schemas.microsoft.com/office/drawing/2014/main" id="{C3239C53-9F6C-129A-C6DE-7064D75122D7}"/>
              </a:ext>
            </a:extLst>
          </p:cNvPr>
          <p:cNvCxnSpPr>
            <a:cxnSpLocks/>
          </p:cNvCxnSpPr>
          <p:nvPr userDrawn="1"/>
        </p:nvCxnSpPr>
        <p:spPr>
          <a:xfrm>
            <a:off x="2044794" y="4770381"/>
            <a:ext cx="6310084" cy="0"/>
          </a:xfrm>
          <a:prstGeom prst="line">
            <a:avLst/>
          </a:prstGeom>
          <a:ln w="76200">
            <a:solidFill>
              <a:srgbClr val="4CB2C5">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430939"/>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282" userDrawn="1">
          <p15:clr>
            <a:srgbClr val="FBAE40"/>
          </p15:clr>
        </p15:guide>
        <p15:guide id="7" orient="horz" pos="180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DCA45E-63A9-0333-1E3B-F07C2CA329C3}"/>
              </a:ext>
            </a:extLst>
          </p:cNvPr>
          <p:cNvSpPr/>
          <p:nvPr userDrawn="1"/>
        </p:nvSpPr>
        <p:spPr>
          <a:xfrm>
            <a:off x="-2" y="679077"/>
            <a:ext cx="9144001" cy="4474054"/>
          </a:xfrm>
          <a:prstGeom prst="rect">
            <a:avLst/>
          </a:prstGeom>
          <a:solidFill>
            <a:srgbClr val="FA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1CC6898-730A-0B4E-8EFE-689DB06AA95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4CB2C5"/>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06D5400C-8967-3840-BF74-014545994087}"/>
              </a:ext>
            </a:extLst>
          </p:cNvPr>
          <p:cNvSpPr txBox="1"/>
          <p:nvPr userDrawn="1"/>
        </p:nvSpPr>
        <p:spPr>
          <a:xfrm>
            <a:off x="431800" y="4695825"/>
            <a:ext cx="1459346" cy="138499"/>
          </a:xfrm>
          <a:prstGeom prst="rect">
            <a:avLst/>
          </a:prstGeom>
          <a:noFill/>
        </p:spPr>
        <p:txBody>
          <a:bodyPr wrap="square" lIns="0" tIns="0" rIns="0" bIns="0" rtlCol="0" anchor="t" anchorCtr="0">
            <a:spAutoFit/>
          </a:bodyPr>
          <a:lstStyle/>
          <a:p>
            <a:pPr algn="l"/>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Hononga</a:t>
            </a:r>
          </a:p>
        </p:txBody>
      </p:sp>
      <p:cxnSp>
        <p:nvCxnSpPr>
          <p:cNvPr id="10" name="Straight Connector 9">
            <a:extLst>
              <a:ext uri="{FF2B5EF4-FFF2-40B4-BE49-F238E27FC236}">
                <a16:creationId xmlns:a16="http://schemas.microsoft.com/office/drawing/2014/main" id="{1C493FF9-2DF5-AB40-B2C5-1718877E660A}"/>
              </a:ext>
            </a:extLst>
          </p:cNvPr>
          <p:cNvCxnSpPr>
            <a:cxnSpLocks/>
          </p:cNvCxnSpPr>
          <p:nvPr userDrawn="1"/>
        </p:nvCxnSpPr>
        <p:spPr>
          <a:xfrm>
            <a:off x="2044794" y="4770381"/>
            <a:ext cx="6310084" cy="0"/>
          </a:xfrm>
          <a:prstGeom prst="line">
            <a:avLst/>
          </a:prstGeom>
          <a:ln w="76200">
            <a:solidFill>
              <a:srgbClr val="4CB2C5">
                <a:alpha val="50000"/>
              </a:srgb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1046090-0F2C-40C8-60C7-DD18F55BCE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56240" cy="1119096"/>
          </a:xfrm>
          <a:prstGeom prst="rect">
            <a:avLst/>
          </a:prstGeom>
        </p:spPr>
      </p:pic>
    </p:spTree>
    <p:extLst>
      <p:ext uri="{BB962C8B-B14F-4D97-AF65-F5344CB8AC3E}">
        <p14:creationId xmlns:p14="http://schemas.microsoft.com/office/powerpoint/2010/main" val="3343183361"/>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282">
          <p15:clr>
            <a:srgbClr val="FBAE40"/>
          </p15:clr>
        </p15:guide>
        <p15:guide id="7" orient="horz" pos="180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41CC6898-730A-0B4E-8EFE-689DB06AA95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4CB2C5"/>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06D5400C-8967-3840-BF74-014545994087}"/>
              </a:ext>
            </a:extLst>
          </p:cNvPr>
          <p:cNvSpPr txBox="1"/>
          <p:nvPr userDrawn="1"/>
        </p:nvSpPr>
        <p:spPr>
          <a:xfrm>
            <a:off x="431800" y="4695825"/>
            <a:ext cx="1520291" cy="138499"/>
          </a:xfrm>
          <a:prstGeom prst="rect">
            <a:avLst/>
          </a:prstGeom>
          <a:noFill/>
        </p:spPr>
        <p:txBody>
          <a:bodyPr wrap="square" lIns="0" tIns="0" rIns="0" bIns="0" rtlCol="0" anchor="t" anchorCtr="0">
            <a:spAutoFit/>
          </a:bodyPr>
          <a:lstStyle/>
          <a:p>
            <a:pPr algn="l"/>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Hononga</a:t>
            </a:r>
          </a:p>
        </p:txBody>
      </p:sp>
      <p:pic>
        <p:nvPicPr>
          <p:cNvPr id="3" name="Picture 2" descr="Shape, rectangle&#10;&#10;Description automatically generated">
            <a:extLst>
              <a:ext uri="{FF2B5EF4-FFF2-40B4-BE49-F238E27FC236}">
                <a16:creationId xmlns:a16="http://schemas.microsoft.com/office/drawing/2014/main" id="{59983120-518A-107A-3F88-CB22D1031E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4001" cy="1333500"/>
          </a:xfrm>
          <a:prstGeom prst="rect">
            <a:avLst/>
          </a:prstGeom>
        </p:spPr>
      </p:pic>
      <p:cxnSp>
        <p:nvCxnSpPr>
          <p:cNvPr id="4" name="Straight Connector 3">
            <a:extLst>
              <a:ext uri="{FF2B5EF4-FFF2-40B4-BE49-F238E27FC236}">
                <a16:creationId xmlns:a16="http://schemas.microsoft.com/office/drawing/2014/main" id="{0A2A72BE-8A9E-C747-3843-97CF761F654E}"/>
              </a:ext>
            </a:extLst>
          </p:cNvPr>
          <p:cNvCxnSpPr>
            <a:cxnSpLocks/>
          </p:cNvCxnSpPr>
          <p:nvPr userDrawn="1"/>
        </p:nvCxnSpPr>
        <p:spPr>
          <a:xfrm>
            <a:off x="2044794" y="4770381"/>
            <a:ext cx="6310084" cy="0"/>
          </a:xfrm>
          <a:prstGeom prst="line">
            <a:avLst/>
          </a:prstGeom>
          <a:ln w="76200">
            <a:solidFill>
              <a:srgbClr val="4CB2C5">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266547"/>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282">
          <p15:clr>
            <a:srgbClr val="FBAE40"/>
          </p15:clr>
        </p15:guide>
        <p15:guide id="7" orient="horz" pos="180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Title and Content 1">
    <p:spTree>
      <p:nvGrpSpPr>
        <p:cNvPr id="1" name=""/>
        <p:cNvGrpSpPr/>
        <p:nvPr/>
      </p:nvGrpSpPr>
      <p:grpSpPr>
        <a:xfrm>
          <a:off x="0" y="0"/>
          <a:ext cx="0" cy="0"/>
          <a:chOff x="0" y="0"/>
          <a:chExt cx="0" cy="0"/>
        </a:xfrm>
      </p:grpSpPr>
      <p:pic>
        <p:nvPicPr>
          <p:cNvPr id="3" name="Picture 2" descr="A group of people sitting at a table&#10;&#10;Description automatically generated with medium confidence">
            <a:extLst>
              <a:ext uri="{FF2B5EF4-FFF2-40B4-BE49-F238E27FC236}">
                <a16:creationId xmlns:a16="http://schemas.microsoft.com/office/drawing/2014/main" id="{83282FA9-E3D8-A1B2-AE93-573F0A11B8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A2224A32-6568-CA4C-82BA-C7D4D6FBBA8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4CB2C5"/>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Tree>
    <p:extLst>
      <p:ext uri="{BB962C8B-B14F-4D97-AF65-F5344CB8AC3E}">
        <p14:creationId xmlns:p14="http://schemas.microsoft.com/office/powerpoint/2010/main" val="1546985480"/>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1620">
          <p15:clr>
            <a:srgbClr val="FBAE40"/>
          </p15:clr>
        </p15:guide>
        <p15:guide id="7" orient="horz" pos="28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le and Content 1">
    <p:spTree>
      <p:nvGrpSpPr>
        <p:cNvPr id="1" name=""/>
        <p:cNvGrpSpPr/>
        <p:nvPr/>
      </p:nvGrpSpPr>
      <p:grpSpPr>
        <a:xfrm>
          <a:off x="0" y="0"/>
          <a:ext cx="0" cy="0"/>
          <a:chOff x="0" y="0"/>
          <a:chExt cx="0" cy="0"/>
        </a:xfrm>
      </p:grpSpPr>
      <p:pic>
        <p:nvPicPr>
          <p:cNvPr id="3" name="Picture 2" descr="A few women sitting at a table&#10;&#10;Description automatically generated with low confidence">
            <a:extLst>
              <a:ext uri="{FF2B5EF4-FFF2-40B4-BE49-F238E27FC236}">
                <a16:creationId xmlns:a16="http://schemas.microsoft.com/office/drawing/2014/main" id="{83FB4B80-B954-30A0-5954-9DF254EB49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41CC6898-730A-0B4E-8EFE-689DB06AA95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rgbClr val="242279"/>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06D5400C-8967-3840-BF74-014545994087}"/>
              </a:ext>
            </a:extLst>
          </p:cNvPr>
          <p:cNvSpPr txBox="1"/>
          <p:nvPr userDrawn="1"/>
        </p:nvSpPr>
        <p:spPr>
          <a:xfrm>
            <a:off x="431799" y="4718709"/>
            <a:ext cx="2602346" cy="276999"/>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a:t>
            </a:r>
            <a:r>
              <a:rPr lang="en-NZ" sz="900" b="0" i="0" dirty="0" err="1">
                <a:solidFill>
                  <a:srgbClr val="4CB2C5"/>
                </a:solidFill>
                <a:latin typeface="Bliss Pro Regular" panose="02010006030000020004" pitchFamily="2" charset="0"/>
                <a:cs typeface="Calibri" panose="020F0502020204030204" pitchFamily="34" charset="0"/>
              </a:rPr>
              <a:t>Hononga</a:t>
            </a:r>
            <a:endParaRPr lang="en-NZ" sz="900" b="0" i="0" dirty="0">
              <a:solidFill>
                <a:srgbClr val="4CB2C5"/>
              </a:solidFill>
              <a:latin typeface="Bliss Pro Regular" panose="02010006030000020004" pitchFamily="2" charset="0"/>
              <a:cs typeface="Calibri" panose="020F0502020204030204" pitchFamily="34" charset="0"/>
            </a:endParaRPr>
          </a:p>
          <a:p>
            <a:pPr algn="l"/>
            <a:endParaRPr lang="en-NZ" sz="900" b="0" i="0" dirty="0">
              <a:solidFill>
                <a:srgbClr val="4CB2C5"/>
              </a:solidFill>
              <a:latin typeface="Bliss Pro Regular" panose="02010006030000020004" pitchFamily="2" charset="0"/>
              <a:cs typeface="Calibri" panose="020F0502020204030204" pitchFamily="34" charset="0"/>
            </a:endParaRPr>
          </a:p>
        </p:txBody>
      </p:sp>
    </p:spTree>
    <p:extLst>
      <p:ext uri="{BB962C8B-B14F-4D97-AF65-F5344CB8AC3E}">
        <p14:creationId xmlns:p14="http://schemas.microsoft.com/office/powerpoint/2010/main" val="3528279799"/>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282">
          <p15:clr>
            <a:srgbClr val="FBAE40"/>
          </p15:clr>
        </p15:guide>
        <p15:guide id="7" orient="horz" pos="180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and Content 1">
    <p:spTree>
      <p:nvGrpSpPr>
        <p:cNvPr id="1" name=""/>
        <p:cNvGrpSpPr/>
        <p:nvPr/>
      </p:nvGrpSpPr>
      <p:grpSpPr>
        <a:xfrm>
          <a:off x="0" y="0"/>
          <a:ext cx="0" cy="0"/>
          <a:chOff x="0" y="0"/>
          <a:chExt cx="0" cy="0"/>
        </a:xfrm>
      </p:grpSpPr>
      <p:pic>
        <p:nvPicPr>
          <p:cNvPr id="4" name="Picture 3" descr="A group of people standing in front of a wall with pictures on it&#10;&#10;Description automatically generated with medium confidence">
            <a:extLst>
              <a:ext uri="{FF2B5EF4-FFF2-40B4-BE49-F238E27FC236}">
                <a16:creationId xmlns:a16="http://schemas.microsoft.com/office/drawing/2014/main" id="{C34CEB1E-4590-4EF5-B31E-D8BDF794F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Slide Number Placeholder 5">
            <a:extLst>
              <a:ext uri="{FF2B5EF4-FFF2-40B4-BE49-F238E27FC236}">
                <a16:creationId xmlns:a16="http://schemas.microsoft.com/office/drawing/2014/main" id="{41CC6898-730A-0B4E-8EFE-689DB06AA955}"/>
              </a:ext>
            </a:extLst>
          </p:cNvPr>
          <p:cNvSpPr>
            <a:spLocks noGrp="1"/>
          </p:cNvSpPr>
          <p:nvPr>
            <p:ph type="sldNum" sz="quarter" idx="12"/>
          </p:nvPr>
        </p:nvSpPr>
        <p:spPr>
          <a:xfrm>
            <a:off x="7920372" y="4718709"/>
            <a:ext cx="791828" cy="138499"/>
          </a:xfrm>
          <a:prstGeom prst="rect">
            <a:avLst/>
          </a:prstGeom>
        </p:spPr>
        <p:txBody>
          <a:bodyPr wrap="square" lIns="0" tIns="0" rIns="0" bIns="0" anchor="t" anchorCtr="0">
            <a:spAutoFit/>
          </a:bodyPr>
          <a:lstStyle>
            <a:lvl1pPr algn="r">
              <a:defRPr lang="en-NZ" sz="900" b="0" kern="1200" smtClean="0">
                <a:solidFill>
                  <a:schemeClr val="bg1"/>
                </a:solidFill>
                <a:latin typeface="+mj-lt"/>
                <a:ea typeface="MS PGothic" panose="020B0600070205080204" pitchFamily="34" charset="-128"/>
                <a:cs typeface="Calibri" panose="020F0502020204030204" pitchFamily="34" charset="0"/>
              </a:defRPr>
            </a:lvl1pPr>
          </a:lstStyle>
          <a:p>
            <a:fld id="{BFD14E40-3C96-7542-94D9-B9EA8019EF86}" type="slidenum">
              <a:rPr lang="en-NZ" smtClean="0"/>
              <a:pPr/>
              <a:t>‹#›</a:t>
            </a:fld>
            <a:endParaRPr lang="en-NZ" dirty="0"/>
          </a:p>
        </p:txBody>
      </p:sp>
      <p:sp>
        <p:nvSpPr>
          <p:cNvPr id="9" name="TextBox 8">
            <a:extLst>
              <a:ext uri="{FF2B5EF4-FFF2-40B4-BE49-F238E27FC236}">
                <a16:creationId xmlns:a16="http://schemas.microsoft.com/office/drawing/2014/main" id="{06D5400C-8967-3840-BF74-014545994087}"/>
              </a:ext>
            </a:extLst>
          </p:cNvPr>
          <p:cNvSpPr txBox="1"/>
          <p:nvPr userDrawn="1"/>
        </p:nvSpPr>
        <p:spPr>
          <a:xfrm>
            <a:off x="431798" y="4718709"/>
            <a:ext cx="1719119" cy="276999"/>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900" b="0" i="0" dirty="0">
                <a:solidFill>
                  <a:srgbClr val="4CB2C5"/>
                </a:solidFill>
                <a:latin typeface="Bliss Pro Regular" panose="02010006030000020004" pitchFamily="2" charset="0"/>
                <a:cs typeface="Calibri" panose="020F0502020204030204" pitchFamily="34" charset="0"/>
              </a:rPr>
              <a:t>Check &amp; Connect: </a:t>
            </a:r>
            <a:r>
              <a:rPr lang="en-NZ" sz="900" b="0" i="0" dirty="0" err="1">
                <a:solidFill>
                  <a:srgbClr val="4CB2C5"/>
                </a:solidFill>
                <a:latin typeface="Bliss Pro Regular" panose="02010006030000020004" pitchFamily="2" charset="0"/>
                <a:cs typeface="Calibri" panose="020F0502020204030204" pitchFamily="34" charset="0"/>
              </a:rPr>
              <a:t>Te</a:t>
            </a:r>
            <a:r>
              <a:rPr lang="en-NZ" sz="900" b="0" i="0" dirty="0">
                <a:solidFill>
                  <a:srgbClr val="4CB2C5"/>
                </a:solidFill>
                <a:latin typeface="Bliss Pro Regular" panose="02010006030000020004" pitchFamily="2" charset="0"/>
                <a:cs typeface="Calibri" panose="020F0502020204030204" pitchFamily="34" charset="0"/>
              </a:rPr>
              <a:t> </a:t>
            </a:r>
            <a:r>
              <a:rPr lang="en-NZ" sz="900" b="0" i="0" dirty="0" err="1">
                <a:solidFill>
                  <a:srgbClr val="4CB2C5"/>
                </a:solidFill>
                <a:latin typeface="Bliss Pro Regular" panose="02010006030000020004" pitchFamily="2" charset="0"/>
                <a:cs typeface="Calibri" panose="020F0502020204030204" pitchFamily="34" charset="0"/>
              </a:rPr>
              <a:t>Hononga</a:t>
            </a:r>
            <a:endParaRPr lang="en-NZ" sz="900" b="0" i="0" dirty="0">
              <a:solidFill>
                <a:srgbClr val="4CB2C5"/>
              </a:solidFill>
              <a:latin typeface="Bliss Pro Regular" panose="02010006030000020004" pitchFamily="2" charset="0"/>
              <a:cs typeface="Calibri" panose="020F0502020204030204" pitchFamily="34" charset="0"/>
            </a:endParaRPr>
          </a:p>
          <a:p>
            <a:pPr algn="l"/>
            <a:endParaRPr lang="en-NZ" sz="900" b="0" i="0" dirty="0">
              <a:solidFill>
                <a:srgbClr val="4CB2C5"/>
              </a:solidFill>
              <a:latin typeface="Bliss Pro Regular" panose="02010006030000020004" pitchFamily="2" charset="0"/>
              <a:cs typeface="Calibri" panose="020F0502020204030204" pitchFamily="34" charset="0"/>
            </a:endParaRPr>
          </a:p>
        </p:txBody>
      </p:sp>
    </p:spTree>
    <p:extLst>
      <p:ext uri="{BB962C8B-B14F-4D97-AF65-F5344CB8AC3E}">
        <p14:creationId xmlns:p14="http://schemas.microsoft.com/office/powerpoint/2010/main" val="1222791905"/>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2958">
          <p15:clr>
            <a:srgbClr val="FBAE40"/>
          </p15:clr>
        </p15:guide>
        <p15:guide id="4" pos="2880">
          <p15:clr>
            <a:srgbClr val="FBAE40"/>
          </p15:clr>
        </p15:guide>
        <p15:guide id="6" orient="horz" pos="282">
          <p15:clr>
            <a:srgbClr val="FBAE40"/>
          </p15:clr>
        </p15:guide>
        <p15:guide id="7" orient="horz" pos="180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BD782FE-36DC-4CF6-B16D-D6CC50BDDC71}" type="slidenum">
              <a:rPr lang="en-NZ" smtClean="0"/>
              <a:t>‹#›</a:t>
            </a:fld>
            <a:endParaRPr lang="en-NZ"/>
          </a:p>
        </p:txBody>
      </p:sp>
    </p:spTree>
    <p:extLst>
      <p:ext uri="{BB962C8B-B14F-4D97-AF65-F5344CB8AC3E}">
        <p14:creationId xmlns:p14="http://schemas.microsoft.com/office/powerpoint/2010/main" val="4100744635"/>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92" r:id="rId3"/>
    <p:sldLayoutId id="2147483675" r:id="rId4"/>
    <p:sldLayoutId id="2147483698" r:id="rId5"/>
    <p:sldLayoutId id="2147483688" r:id="rId6"/>
    <p:sldLayoutId id="2147483701" r:id="rId7"/>
    <p:sldLayoutId id="2147483700" r:id="rId8"/>
    <p:sldLayoutId id="2147483699" r:id="rId9"/>
    <p:sldLayoutId id="2147483691" r:id="rId10"/>
    <p:sldLayoutId id="2147483684" r:id="rId11"/>
    <p:sldLayoutId id="2147483687" r:id="rId12"/>
    <p:sldLayoutId id="2147483681" r:id="rId13"/>
    <p:sldLayoutId id="2147483689" r:id="rId14"/>
    <p:sldLayoutId id="2147483690" r:id="rId15"/>
    <p:sldLayoutId id="2147483685" r:id="rId16"/>
    <p:sldLayoutId id="2147483686" r:id="rId17"/>
    <p:sldLayoutId id="2147483693" r:id="rId18"/>
    <p:sldLayoutId id="2147483694" r:id="rId19"/>
    <p:sldLayoutId id="2147483695" r:id="rId20"/>
    <p:sldLayoutId id="2147483696" r:id="rId21"/>
    <p:sldLayoutId id="2147483697" r:id="rId22"/>
    <p:sldLayoutId id="2147483702" r:id="rId23"/>
    <p:sldLayoutId id="2147483705" r:id="rId24"/>
    <p:sldLayoutId id="2147483704" r:id="rId25"/>
    <p:sldLayoutId id="2147483706" r:id="rId26"/>
    <p:sldLayoutId id="2147483710" r:id="rId27"/>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pb4l.tki.org.nz/" TargetMode="External"/><Relationship Id="rId7" Type="http://schemas.openxmlformats.org/officeDocument/2006/relationships/hyperlink" Target="chrome-extension://efaidnbmnnnibpcajpcglclefindmkaj/https:/www.childyouthwellbeing.govt.nz/sites/default/files/2019-08/strategy-on-a-page-child-youth-wellbeing-Sept-2019.pdf"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www.education.govt.nz/our-work/overall-strategies-and-policies/ka-hikitia-ka-hapaitia/" TargetMode="External"/><Relationship Id="rId5" Type="http://schemas.openxmlformats.org/officeDocument/2006/relationships/hyperlink" Target="https://www.education.govt.nz/our-work/overall-strategies-and-policies/attendance-and-engagement-strategy/" TargetMode="External"/><Relationship Id="rId4" Type="http://schemas.openxmlformats.org/officeDocument/2006/relationships/hyperlink" Target="https://assets.education.govt.nz/public/Documents/NELP-TES-documents/FULL-NELP-2020.pdf"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pb4l.tki.org.nz/Check-Connect"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hyperlink" Target="https://vimeo.com/868983328" TargetMode="Externa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868983449"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pb4l.tki.org.nz/Check-Connect"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pb4l.tki.org.nz/Check-Connect"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hyperlink" Target="https://pb4l.tki.org.nz/Check-Connect"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hyperlink" Target="https://pb4l.tki.org.nz/Check-Connect"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pb4l.tki.org.nz/Check-Connect"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vimeo.com/868983847"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vimeo.com/868983921"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vimeo.com/868983449"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vimeo.com/868983847"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hyperlink" Target="https://pb4l.tki.org.nz/Check-Connect"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hyperlink" Target="https://pb4l.tki.org.nz/Check-Connect"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hyperlink" Target="https://vimeo.com/868983747"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hyperlink" Target="https://vimeo.com/868983921"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hyperlink" Target="https://pb4l.tki.org.nz/Check-Connect"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hyperlink" Target="https://vimeo.com/868983563" TargetMode="External"/><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checkandconnect.umn.edu/model/default.html"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hyperlink" Target="https://vimeo.com/868983921" TargetMode="External"/><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educationcounts.govt.nz/publications/series/pb4l-school-wide/i-enjoy-school-now-outcomes-from-the-check-and-connect-trials-in-new-zealand"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71D-A356-C980-01D2-15A651C5DDCB}"/>
              </a:ext>
            </a:extLst>
          </p:cNvPr>
          <p:cNvSpPr txBox="1">
            <a:spLocks/>
          </p:cNvSpPr>
          <p:nvPr/>
        </p:nvSpPr>
        <p:spPr>
          <a:xfrm>
            <a:off x="458893" y="386715"/>
            <a:ext cx="7113692" cy="121879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NZ" sz="4400" b="1" spc="50" dirty="0">
                <a:cs typeface="Calibri" panose="020F0502020204030204" pitchFamily="34" charset="0"/>
              </a:rPr>
              <a:t>Check &amp; Connect</a:t>
            </a:r>
          </a:p>
          <a:p>
            <a:r>
              <a:rPr lang="en-NZ" sz="4400" b="1" spc="50" dirty="0">
                <a:solidFill>
                  <a:srgbClr val="BEBCD8"/>
                </a:solidFill>
                <a:latin typeface="+mn-lt"/>
                <a:cs typeface="Calibri" panose="020F0502020204030204" pitchFamily="34" charset="0"/>
              </a:rPr>
              <a:t>Te Hononga</a:t>
            </a:r>
          </a:p>
        </p:txBody>
      </p:sp>
    </p:spTree>
    <p:extLst>
      <p:ext uri="{BB962C8B-B14F-4D97-AF65-F5344CB8AC3E}">
        <p14:creationId xmlns:p14="http://schemas.microsoft.com/office/powerpoint/2010/main" val="3226474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4653EE-248B-BCE7-D8FF-8D4845ACAE29}"/>
              </a:ext>
            </a:extLst>
          </p:cNvPr>
          <p:cNvSpPr>
            <a:spLocks noGrp="1"/>
          </p:cNvSpPr>
          <p:nvPr>
            <p:ph type="sldNum" sz="quarter" idx="12"/>
          </p:nvPr>
        </p:nvSpPr>
        <p:spPr/>
        <p:txBody>
          <a:bodyPr/>
          <a:lstStyle/>
          <a:p>
            <a:fld id="{BFD14E40-3C96-7542-94D9-B9EA8019EF86}" type="slidenum">
              <a:rPr lang="en-NZ" smtClean="0"/>
              <a:pPr/>
              <a:t>10</a:t>
            </a:fld>
            <a:endParaRPr lang="en-NZ" dirty="0"/>
          </a:p>
        </p:txBody>
      </p:sp>
      <p:sp>
        <p:nvSpPr>
          <p:cNvPr id="3" name="Title 2">
            <a:extLst>
              <a:ext uri="{FF2B5EF4-FFF2-40B4-BE49-F238E27FC236}">
                <a16:creationId xmlns:a16="http://schemas.microsoft.com/office/drawing/2014/main" id="{8A59200F-411E-F44C-EA10-8A81193460DA}"/>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Honouring Te </a:t>
            </a:r>
            <a:r>
              <a:rPr lang="en-NZ" dirty="0" err="1"/>
              <a:t>Tiriti</a:t>
            </a:r>
            <a:r>
              <a:rPr lang="en-NZ" dirty="0"/>
              <a:t> o Waitangi</a:t>
            </a:r>
          </a:p>
        </p:txBody>
      </p:sp>
      <p:pic>
        <p:nvPicPr>
          <p:cNvPr id="6" name="Picture 5" descr="A blue and white check box&#10;&#10;Description automatically generated">
            <a:extLst>
              <a:ext uri="{FF2B5EF4-FFF2-40B4-BE49-F238E27FC236}">
                <a16:creationId xmlns:a16="http://schemas.microsoft.com/office/drawing/2014/main" id="{9BDCE10E-AF78-4E64-69EA-B6B420608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900" y="1047285"/>
            <a:ext cx="7188200" cy="1308100"/>
          </a:xfrm>
          <a:prstGeom prst="rect">
            <a:avLst/>
          </a:prstGeom>
        </p:spPr>
      </p:pic>
      <p:pic>
        <p:nvPicPr>
          <p:cNvPr id="8" name="Picture 7" descr="A blue rectangular object with black text&#10;&#10;Description automatically generated">
            <a:extLst>
              <a:ext uri="{FF2B5EF4-FFF2-40B4-BE49-F238E27FC236}">
                <a16:creationId xmlns:a16="http://schemas.microsoft.com/office/drawing/2014/main" id="{FFB2358C-8318-B446-B166-024EA349F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0" y="2279636"/>
            <a:ext cx="7188200" cy="901700"/>
          </a:xfrm>
          <a:prstGeom prst="rect">
            <a:avLst/>
          </a:prstGeom>
        </p:spPr>
      </p:pic>
      <p:pic>
        <p:nvPicPr>
          <p:cNvPr id="10" name="Picture 9" descr="A blue and black text&#10;&#10;Description automatically generated">
            <a:extLst>
              <a:ext uri="{FF2B5EF4-FFF2-40B4-BE49-F238E27FC236}">
                <a16:creationId xmlns:a16="http://schemas.microsoft.com/office/drawing/2014/main" id="{99AAB5CA-2C76-6CFC-9EC4-52D54B9C00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00" y="3111637"/>
            <a:ext cx="7188200" cy="1371600"/>
          </a:xfrm>
          <a:prstGeom prst="rect">
            <a:avLst/>
          </a:prstGeom>
        </p:spPr>
      </p:pic>
    </p:spTree>
    <p:extLst>
      <p:ext uri="{BB962C8B-B14F-4D97-AF65-F5344CB8AC3E}">
        <p14:creationId xmlns:p14="http://schemas.microsoft.com/office/powerpoint/2010/main" val="227568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1C6D38-7CA4-274F-6E18-6FB3ADFDC192}"/>
              </a:ext>
            </a:extLst>
          </p:cNvPr>
          <p:cNvSpPr>
            <a:spLocks noGrp="1"/>
          </p:cNvSpPr>
          <p:nvPr>
            <p:ph type="sldNum" sz="quarter" idx="12"/>
          </p:nvPr>
        </p:nvSpPr>
        <p:spPr/>
        <p:txBody>
          <a:bodyPr/>
          <a:lstStyle/>
          <a:p>
            <a:fld id="{BFD14E40-3C96-7542-94D9-B9EA8019EF86}" type="slidenum">
              <a:rPr lang="en-NZ" smtClean="0"/>
              <a:pPr/>
              <a:t>11</a:t>
            </a:fld>
            <a:endParaRPr lang="en-NZ" dirty="0"/>
          </a:p>
        </p:txBody>
      </p:sp>
      <p:sp>
        <p:nvSpPr>
          <p:cNvPr id="3" name="Title 2">
            <a:extLst>
              <a:ext uri="{FF2B5EF4-FFF2-40B4-BE49-F238E27FC236}">
                <a16:creationId xmlns:a16="http://schemas.microsoft.com/office/drawing/2014/main" id="{91516989-A66A-AFDD-E4D4-96230C60B763}"/>
              </a:ext>
            </a:extLst>
          </p:cNvPr>
          <p:cNvSpPr txBox="1">
            <a:spLocks/>
          </p:cNvSpPr>
          <p:nvPr/>
        </p:nvSpPr>
        <p:spPr>
          <a:xfrm>
            <a:off x="431800" y="226004"/>
            <a:ext cx="7488572"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Why do we in Aotearoa need Check &amp; Connect: Te Hononga? </a:t>
            </a:r>
          </a:p>
        </p:txBody>
      </p:sp>
      <p:sp>
        <p:nvSpPr>
          <p:cNvPr id="4" name="Text Placeholder 3">
            <a:extLst>
              <a:ext uri="{FF2B5EF4-FFF2-40B4-BE49-F238E27FC236}">
                <a16:creationId xmlns:a16="http://schemas.microsoft.com/office/drawing/2014/main" id="{401ECAA8-EE7C-1CFE-6C45-F17F50BD6BF5}"/>
              </a:ext>
            </a:extLst>
          </p:cNvPr>
          <p:cNvSpPr txBox="1">
            <a:spLocks/>
          </p:cNvSpPr>
          <p:nvPr/>
        </p:nvSpPr>
        <p:spPr>
          <a:xfrm>
            <a:off x="4976736" y="1081947"/>
            <a:ext cx="3942412" cy="5539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NZ" sz="18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Attendance is linked to ākonga wellbeing, engagement, and attainment.</a:t>
            </a:r>
            <a:endParaRPr lang="en-NZ" sz="1800" dirty="0">
              <a:solidFill>
                <a:srgbClr val="2422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Placeholder 3">
            <a:extLst>
              <a:ext uri="{FF2B5EF4-FFF2-40B4-BE49-F238E27FC236}">
                <a16:creationId xmlns:a16="http://schemas.microsoft.com/office/drawing/2014/main" id="{BC711879-A382-CB08-4317-59002804E2D6}"/>
              </a:ext>
            </a:extLst>
          </p:cNvPr>
          <p:cNvSpPr txBox="1">
            <a:spLocks/>
          </p:cNvSpPr>
          <p:nvPr/>
        </p:nvSpPr>
        <p:spPr>
          <a:xfrm>
            <a:off x="4976736" y="1968561"/>
            <a:ext cx="3835372" cy="1107996"/>
          </a:xfrm>
          <a:prstGeom prst="rect">
            <a:avLst/>
          </a:prstGeom>
        </p:spPr>
        <p:txBody>
          <a:bodyPr vert="horz" wrap="square" lIns="0" tIns="0" rIns="0" bIns="0" rtlCol="0">
            <a:spAutoFit/>
          </a:bodyPr>
          <a:lstStyle>
            <a:defPPr>
              <a:defRPr lang="en-US"/>
            </a:defPPr>
            <a:lvl1pPr indent="0" defTabSz="914400">
              <a:lnSpc>
                <a:spcPct val="100000"/>
              </a:lnSpc>
              <a:spcBef>
                <a:spcPts val="1000"/>
              </a:spcBef>
              <a:spcAft>
                <a:spcPts val="400"/>
              </a:spcAft>
              <a:buFont typeface="Arial" panose="020B0604020202020204" pitchFamily="34" charset="0"/>
              <a:buNone/>
              <a:defRPr i="1">
                <a:solidFill>
                  <a:srgbClr val="242279"/>
                </a:solidFill>
                <a:effectLst/>
                <a:latin typeface="BlissPro-Light" panose="02010006030000020004" pitchFamily="2" charset="0"/>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Ākonga wellbeing is a key priority of the education system. … Attending school regularly and being engaged predict the best outcomes for wellbeing on average. </a:t>
            </a:r>
          </a:p>
        </p:txBody>
      </p:sp>
      <p:cxnSp>
        <p:nvCxnSpPr>
          <p:cNvPr id="9" name="Straight Connector 8">
            <a:extLst>
              <a:ext uri="{FF2B5EF4-FFF2-40B4-BE49-F238E27FC236}">
                <a16:creationId xmlns:a16="http://schemas.microsoft.com/office/drawing/2014/main" id="{43B30A15-52F5-EFBA-0F01-19E3B5872AFE}"/>
              </a:ext>
            </a:extLst>
          </p:cNvPr>
          <p:cNvCxnSpPr/>
          <p:nvPr/>
        </p:nvCxnSpPr>
        <p:spPr>
          <a:xfrm>
            <a:off x="4876829" y="1802253"/>
            <a:ext cx="3835373" cy="0"/>
          </a:xfrm>
          <a:prstGeom prst="line">
            <a:avLst/>
          </a:prstGeom>
          <a:ln w="25400" cap="rnd">
            <a:solidFill>
              <a:srgbClr val="4CB2C5">
                <a:alpha val="50096"/>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6D9F5BE-D057-303B-83DE-5142AC1CB88B}"/>
              </a:ext>
            </a:extLst>
          </p:cNvPr>
          <p:cNvCxnSpPr/>
          <p:nvPr/>
        </p:nvCxnSpPr>
        <p:spPr>
          <a:xfrm>
            <a:off x="4876829" y="3242865"/>
            <a:ext cx="3835373" cy="0"/>
          </a:xfrm>
          <a:prstGeom prst="line">
            <a:avLst/>
          </a:prstGeom>
          <a:ln w="25400" cap="rnd">
            <a:solidFill>
              <a:srgbClr val="4CB2C5">
                <a:alpha val="50096"/>
              </a:srgbClr>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DEB004CE-5045-9836-1BF9-7754236B566D}"/>
              </a:ext>
            </a:extLst>
          </p:cNvPr>
          <p:cNvSpPr txBox="1">
            <a:spLocks/>
          </p:cNvSpPr>
          <p:nvPr/>
        </p:nvSpPr>
        <p:spPr>
          <a:xfrm>
            <a:off x="4976736" y="3409174"/>
            <a:ext cx="3735466" cy="1107996"/>
          </a:xfrm>
          <a:prstGeom prst="rect">
            <a:avLst/>
          </a:prstGeom>
        </p:spPr>
        <p:txBody>
          <a:bodyPr vert="horz" wrap="square" lIns="0" tIns="0" rIns="0" bIns="0" rtlCol="0">
            <a:spAutoFit/>
          </a:bodyPr>
          <a:lstStyle>
            <a:defPPr>
              <a:defRPr lang="en-US"/>
            </a:defPPr>
            <a:lvl1pPr indent="0" defTabSz="914400">
              <a:lnSpc>
                <a:spcPct val="100000"/>
              </a:lnSpc>
              <a:spcBef>
                <a:spcPts val="1000"/>
              </a:spcBef>
              <a:spcAft>
                <a:spcPts val="400"/>
              </a:spcAft>
              <a:buFont typeface="Arial" panose="020B0604020202020204" pitchFamily="34" charset="0"/>
              <a:buNone/>
              <a:defRPr i="1">
                <a:solidFill>
                  <a:srgbClr val="242279"/>
                </a:solidFill>
                <a:effectLst/>
                <a:latin typeface="BlissPro-Light" panose="02010006030000020004" pitchFamily="2" charset="0"/>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Attendance is clearly linked to engagement and attainment in NCEA … There is no “safe” level of non-attendance.</a:t>
            </a:r>
          </a:p>
        </p:txBody>
      </p:sp>
    </p:spTree>
    <p:extLst>
      <p:ext uri="{BB962C8B-B14F-4D97-AF65-F5344CB8AC3E}">
        <p14:creationId xmlns:p14="http://schemas.microsoft.com/office/powerpoint/2010/main" val="977040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B263D8-9033-ED7E-62C8-4A5387BE76F5}"/>
              </a:ext>
            </a:extLst>
          </p:cNvPr>
          <p:cNvSpPr>
            <a:spLocks noGrp="1"/>
          </p:cNvSpPr>
          <p:nvPr>
            <p:ph type="sldNum" sz="quarter" idx="12"/>
          </p:nvPr>
        </p:nvSpPr>
        <p:spPr/>
        <p:txBody>
          <a:bodyPr/>
          <a:lstStyle/>
          <a:p>
            <a:fld id="{BFD14E40-3C96-7542-94D9-B9EA8019EF86}" type="slidenum">
              <a:rPr lang="en-NZ" smtClean="0"/>
              <a:pPr/>
              <a:t>12</a:t>
            </a:fld>
            <a:endParaRPr lang="en-NZ" dirty="0"/>
          </a:p>
        </p:txBody>
      </p:sp>
      <p:sp>
        <p:nvSpPr>
          <p:cNvPr id="3" name="Title 2">
            <a:extLst>
              <a:ext uri="{FF2B5EF4-FFF2-40B4-BE49-F238E27FC236}">
                <a16:creationId xmlns:a16="http://schemas.microsoft.com/office/drawing/2014/main" id="{D56D890A-072B-C04A-8889-A44754137D8E}"/>
              </a:ext>
            </a:extLst>
          </p:cNvPr>
          <p:cNvSpPr txBox="1">
            <a:spLocks/>
          </p:cNvSpPr>
          <p:nvPr/>
        </p:nvSpPr>
        <p:spPr>
          <a:xfrm>
            <a:off x="431800" y="218255"/>
            <a:ext cx="8428736"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Where does Check &amp; Connect: Te Hononga fit within our national context?</a:t>
            </a:r>
          </a:p>
        </p:txBody>
      </p:sp>
      <p:sp>
        <p:nvSpPr>
          <p:cNvPr id="4" name="Text Placeholder 3">
            <a:extLst>
              <a:ext uri="{FF2B5EF4-FFF2-40B4-BE49-F238E27FC236}">
                <a16:creationId xmlns:a16="http://schemas.microsoft.com/office/drawing/2014/main" id="{0E1E559A-41B2-487D-D431-59F87721747D}"/>
              </a:ext>
            </a:extLst>
          </p:cNvPr>
          <p:cNvSpPr txBox="1">
            <a:spLocks/>
          </p:cNvSpPr>
          <p:nvPr/>
        </p:nvSpPr>
        <p:spPr>
          <a:xfrm>
            <a:off x="431800" y="1280569"/>
            <a:ext cx="7934960" cy="2492990"/>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spcAft>
                <a:spcPts val="0"/>
              </a:spcAft>
              <a:buNone/>
            </a:pPr>
            <a:r>
              <a:rPr lang="en-NZ" b="0" dirty="0">
                <a:solidFill>
                  <a:srgbClr val="000000"/>
                </a:solidFill>
                <a:effectLst/>
                <a:ea typeface="Times New Roman" panose="02020603050405020304" pitchFamily="18" charset="0"/>
                <a:cs typeface="Calibri" panose="020F0502020204030204" pitchFamily="34" charset="0"/>
              </a:rPr>
              <a:t>Part of </a:t>
            </a:r>
            <a:r>
              <a:rPr lang="en-NZ" b="0" dirty="0">
                <a:solidFill>
                  <a:srgbClr val="000000"/>
                </a:solidFill>
                <a:effectLst/>
                <a:ea typeface="Times New Roman" panose="02020603050405020304" pitchFamily="18" charset="0"/>
                <a:cs typeface="Calibri" panose="020F0502020204030204" pitchFamily="34" charset="0"/>
                <a:hlinkClick r:id="rId3"/>
              </a:rPr>
              <a:t>Positive Behaviour for Learning (PB4L)</a:t>
            </a:r>
            <a:endParaRPr lang="en-NZ" b="0" dirty="0">
              <a:solidFill>
                <a:srgbClr val="000000"/>
              </a:solidFill>
              <a:effectLst/>
              <a:ea typeface="Times New Roman" panose="02020603050405020304" pitchFamily="18" charset="0"/>
              <a:cs typeface="Calibri" panose="020F0502020204030204" pitchFamily="34" charset="0"/>
            </a:endParaRPr>
          </a:p>
          <a:p>
            <a:pPr marL="0" indent="0">
              <a:spcAft>
                <a:spcPts val="0"/>
              </a:spcAft>
              <a:buNone/>
            </a:pPr>
            <a:r>
              <a:rPr lang="en-NZ" b="0" dirty="0">
                <a:solidFill>
                  <a:srgbClr val="000000"/>
                </a:solidFill>
                <a:effectLst/>
                <a:ea typeface="Times New Roman" panose="02020603050405020304" pitchFamily="18" charset="0"/>
                <a:cs typeface="Calibri" panose="020F0502020204030204" pitchFamily="34" charset="0"/>
              </a:rPr>
              <a:t>An example of targeted support</a:t>
            </a:r>
          </a:p>
          <a:p>
            <a:pPr marL="0" indent="0">
              <a:spcAft>
                <a:spcPts val="0"/>
              </a:spcAft>
              <a:buNone/>
            </a:pPr>
            <a:r>
              <a:rPr lang="en-NZ" b="0" dirty="0">
                <a:solidFill>
                  <a:srgbClr val="000000"/>
                </a:solidFill>
                <a:effectLst/>
                <a:ea typeface="Times New Roman" panose="02020603050405020304" pitchFamily="18" charset="0"/>
                <a:cs typeface="Calibri" panose="020F0502020204030204" pitchFamily="34" charset="0"/>
              </a:rPr>
              <a:t>Aligned with the priorities of:</a:t>
            </a:r>
          </a:p>
          <a:p>
            <a:pPr>
              <a:spcAft>
                <a:spcPts val="0"/>
              </a:spcAft>
            </a:pPr>
            <a:r>
              <a:rPr lang="en-NZ" b="0" dirty="0">
                <a:solidFill>
                  <a:srgbClr val="000000"/>
                </a:solidFill>
                <a:effectLst/>
                <a:ea typeface="Times New Roman" panose="02020603050405020304" pitchFamily="18" charset="0"/>
                <a:cs typeface="Calibri" panose="020F0502020204030204" pitchFamily="34" charset="0"/>
              </a:rPr>
              <a:t>the </a:t>
            </a:r>
            <a:r>
              <a:rPr lang="en-NZ" b="0" dirty="0">
                <a:solidFill>
                  <a:srgbClr val="000000"/>
                </a:solidFill>
                <a:effectLst/>
                <a:ea typeface="Times New Roman" panose="02020603050405020304" pitchFamily="18" charset="0"/>
                <a:cs typeface="Calibri" panose="020F0502020204030204" pitchFamily="34" charset="0"/>
                <a:hlinkClick r:id="rId4"/>
              </a:rPr>
              <a:t>Statement of National Education and Learning Priorities </a:t>
            </a:r>
            <a:r>
              <a:rPr lang="en-NZ" b="0" dirty="0">
                <a:solidFill>
                  <a:srgbClr val="000000"/>
                </a:solidFill>
                <a:effectLst/>
                <a:ea typeface="Times New Roman" panose="02020603050405020304" pitchFamily="18" charset="0"/>
                <a:cs typeface="Calibri" panose="020F0502020204030204" pitchFamily="34" charset="0"/>
              </a:rPr>
              <a:t>(NELP) </a:t>
            </a:r>
          </a:p>
          <a:p>
            <a:pPr>
              <a:spcAft>
                <a:spcPts val="0"/>
              </a:spcAft>
            </a:pPr>
            <a:r>
              <a:rPr lang="en-NZ" b="0" dirty="0">
                <a:solidFill>
                  <a:srgbClr val="000000"/>
                </a:solidFill>
                <a:effectLst/>
                <a:ea typeface="Times New Roman" panose="02020603050405020304" pitchFamily="18" charset="0"/>
                <a:cs typeface="Calibri" panose="020F0502020204030204" pitchFamily="34" charset="0"/>
              </a:rPr>
              <a:t>the Ministry of Education’s </a:t>
            </a:r>
            <a:r>
              <a:rPr lang="en-NZ" b="0" dirty="0">
                <a:solidFill>
                  <a:srgbClr val="000000"/>
                </a:solidFill>
                <a:effectLst/>
                <a:ea typeface="Times New Roman" panose="02020603050405020304" pitchFamily="18" charset="0"/>
                <a:cs typeface="Calibri" panose="020F0502020204030204" pitchFamily="34" charset="0"/>
                <a:hlinkClick r:id="rId5"/>
              </a:rPr>
              <a:t>Attendance and Engagement Strategy</a:t>
            </a:r>
            <a:endParaRPr lang="en-NZ" b="0" dirty="0">
              <a:solidFill>
                <a:srgbClr val="000000"/>
              </a:solidFill>
              <a:effectLst/>
              <a:ea typeface="Times New Roman" panose="02020603050405020304" pitchFamily="18" charset="0"/>
              <a:cs typeface="Calibri" panose="020F0502020204030204" pitchFamily="34" charset="0"/>
            </a:endParaRPr>
          </a:p>
          <a:p>
            <a:pPr>
              <a:spcAft>
                <a:spcPts val="0"/>
              </a:spcAft>
            </a:pPr>
            <a:r>
              <a:rPr lang="en-NZ" b="0" dirty="0">
                <a:solidFill>
                  <a:srgbClr val="000000"/>
                </a:solidFill>
                <a:effectLst/>
                <a:ea typeface="Times New Roman" panose="02020603050405020304" pitchFamily="18" charset="0"/>
                <a:cs typeface="Calibri" panose="020F0502020204030204" pitchFamily="34" charset="0"/>
                <a:hlinkClick r:id="rId6"/>
              </a:rPr>
              <a:t>Ka Hikitia, the Māori Education Strategy</a:t>
            </a:r>
            <a:r>
              <a:rPr lang="en-NZ" b="0" dirty="0">
                <a:solidFill>
                  <a:srgbClr val="000000"/>
                </a:solidFill>
                <a:effectLst/>
                <a:ea typeface="Times New Roman" panose="02020603050405020304" pitchFamily="18" charset="0"/>
                <a:cs typeface="Calibri" panose="020F0502020204030204" pitchFamily="34" charset="0"/>
              </a:rPr>
              <a:t>.</a:t>
            </a:r>
          </a:p>
          <a:p>
            <a:pPr marL="0" indent="0">
              <a:spcAft>
                <a:spcPts val="0"/>
              </a:spcAft>
              <a:buNone/>
            </a:pPr>
            <a:r>
              <a:rPr lang="en-NZ" b="0" dirty="0">
                <a:solidFill>
                  <a:srgbClr val="000000"/>
                </a:solidFill>
                <a:effectLst/>
                <a:ea typeface="Times New Roman" panose="02020603050405020304" pitchFamily="18" charset="0"/>
                <a:cs typeface="Calibri" panose="020F0502020204030204" pitchFamily="34" charset="0"/>
              </a:rPr>
              <a:t>Contributes to achieving the vision of the </a:t>
            </a:r>
            <a:r>
              <a:rPr lang="en-US" b="0" dirty="0">
                <a:solidFill>
                  <a:srgbClr val="000000"/>
                </a:solidFill>
                <a:effectLst/>
                <a:ea typeface="Times New Roman" panose="02020603050405020304" pitchFamily="18" charset="0"/>
                <a:cs typeface="Calibri" panose="020F0502020204030204" pitchFamily="34" charset="0"/>
                <a:hlinkClick r:id="rId7"/>
              </a:rPr>
              <a:t>Child and Youth Wellbeing Strategy</a:t>
            </a:r>
            <a:endParaRPr lang="en-NZ" b="0" dirty="0">
              <a:solidFill>
                <a:srgbClr val="000000"/>
              </a:solidFill>
              <a:effectLs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16022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BE956C-13F5-9EA5-3BFB-67C8C418877B}"/>
              </a:ext>
            </a:extLst>
          </p:cNvPr>
          <p:cNvSpPr>
            <a:spLocks noGrp="1"/>
          </p:cNvSpPr>
          <p:nvPr>
            <p:ph type="sldNum" sz="quarter" idx="12"/>
          </p:nvPr>
        </p:nvSpPr>
        <p:spPr/>
        <p:txBody>
          <a:bodyPr/>
          <a:lstStyle/>
          <a:p>
            <a:fld id="{BFD14E40-3C96-7542-94D9-B9EA8019EF86}" type="slidenum">
              <a:rPr lang="en-NZ" smtClean="0"/>
              <a:pPr/>
              <a:t>13</a:t>
            </a:fld>
            <a:endParaRPr lang="en-NZ" dirty="0"/>
          </a:p>
        </p:txBody>
      </p:sp>
      <p:sp>
        <p:nvSpPr>
          <p:cNvPr id="3" name="Title 2">
            <a:extLst>
              <a:ext uri="{FF2B5EF4-FFF2-40B4-BE49-F238E27FC236}">
                <a16:creationId xmlns:a16="http://schemas.microsoft.com/office/drawing/2014/main" id="{19666078-FB46-2F6A-3E94-C9399F7ED37A}"/>
              </a:ext>
            </a:extLst>
          </p:cNvPr>
          <p:cNvSpPr txBox="1">
            <a:spLocks/>
          </p:cNvSpPr>
          <p:nvPr/>
        </p:nvSpPr>
        <p:spPr>
          <a:xfrm>
            <a:off x="431800" y="226004"/>
            <a:ext cx="7488572"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Educational engagement as a human right</a:t>
            </a:r>
          </a:p>
        </p:txBody>
      </p:sp>
      <p:sp>
        <p:nvSpPr>
          <p:cNvPr id="5" name="Text Placeholder 3">
            <a:extLst>
              <a:ext uri="{FF2B5EF4-FFF2-40B4-BE49-F238E27FC236}">
                <a16:creationId xmlns:a16="http://schemas.microsoft.com/office/drawing/2014/main" id="{ED8611AB-5EBF-BE55-0399-9DA61C06D3DF}"/>
              </a:ext>
            </a:extLst>
          </p:cNvPr>
          <p:cNvSpPr txBox="1">
            <a:spLocks/>
          </p:cNvSpPr>
          <p:nvPr/>
        </p:nvSpPr>
        <p:spPr>
          <a:xfrm>
            <a:off x="431800" y="1418306"/>
            <a:ext cx="7962392" cy="1661993"/>
          </a:xfrm>
          <a:prstGeom prst="rect">
            <a:avLst/>
          </a:prstGeom>
        </p:spPr>
        <p:txBody>
          <a:bodyPr vert="horz" wrap="square" lIns="0" tIns="0" rIns="0" bIns="0" rtlCol="0">
            <a:spAutoFit/>
          </a:bodyPr>
          <a:lstStyle>
            <a:defPPr>
              <a:defRPr lang="en-US"/>
            </a:defPPr>
            <a:lvl1pPr indent="0" defTabSz="914400">
              <a:lnSpc>
                <a:spcPct val="100000"/>
              </a:lnSpc>
              <a:spcBef>
                <a:spcPts val="1000"/>
              </a:spcBef>
              <a:spcAft>
                <a:spcPts val="400"/>
              </a:spcAft>
              <a:buFont typeface="Arial" panose="020B0604020202020204" pitchFamily="34" charset="0"/>
              <a:buNone/>
              <a:defRPr i="1">
                <a:solidFill>
                  <a:srgbClr val="242279"/>
                </a:solidFill>
                <a:effectLst/>
                <a:latin typeface="BlissPro-Light" panose="02010006030000020004" pitchFamily="2" charset="0"/>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The Government’s Child and Youth Wellbeing Strategy sets out a vision of Aotearoa New Zealand as a place where all children and young people are loved, safe, and nurtured, have what they need, are happy and healthy, are learning and developing, </a:t>
            </a:r>
            <a:br>
              <a:rPr lang="en-NZ" dirty="0"/>
            </a:br>
            <a:r>
              <a:rPr lang="en-NZ" dirty="0"/>
              <a:t>are accepted, respected, and connected, and are involved and empowered. Check &amp; Connect supports this strategy by helping schools to provide targeted, long-term support for young people at risk of disengaging from learning.</a:t>
            </a:r>
          </a:p>
        </p:txBody>
      </p:sp>
      <p:sp>
        <p:nvSpPr>
          <p:cNvPr id="6" name="Text Placeholder 3">
            <a:extLst>
              <a:ext uri="{FF2B5EF4-FFF2-40B4-BE49-F238E27FC236}">
                <a16:creationId xmlns:a16="http://schemas.microsoft.com/office/drawing/2014/main" id="{910CFFFC-E255-2DA9-19AC-D573C32DBB9E}"/>
              </a:ext>
            </a:extLst>
          </p:cNvPr>
          <p:cNvSpPr txBox="1">
            <a:spLocks/>
          </p:cNvSpPr>
          <p:nvPr/>
        </p:nvSpPr>
        <p:spPr>
          <a:xfrm>
            <a:off x="4658726" y="3227626"/>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a:t>
            </a:r>
            <a:r>
              <a:rPr lang="en-NZ" dirty="0" err="1"/>
              <a:t>Te</a:t>
            </a:r>
            <a:r>
              <a:rPr lang="en-NZ" dirty="0"/>
              <a:t> </a:t>
            </a:r>
            <a:r>
              <a:rPr lang="en-NZ" dirty="0" err="1"/>
              <a:t>Hononga</a:t>
            </a:r>
            <a:r>
              <a:rPr lang="en-NZ" dirty="0"/>
              <a:t> manual, p. 5)</a:t>
            </a:r>
          </a:p>
        </p:txBody>
      </p:sp>
      <p:cxnSp>
        <p:nvCxnSpPr>
          <p:cNvPr id="7" name="Straight Connector 6">
            <a:extLst>
              <a:ext uri="{FF2B5EF4-FFF2-40B4-BE49-F238E27FC236}">
                <a16:creationId xmlns:a16="http://schemas.microsoft.com/office/drawing/2014/main" id="{0B982BB4-E1B1-4A9A-5CAE-0785906E98DC}"/>
              </a:ext>
            </a:extLst>
          </p:cNvPr>
          <p:cNvCxnSpPr>
            <a:cxnSpLocks/>
          </p:cNvCxnSpPr>
          <p:nvPr/>
        </p:nvCxnSpPr>
        <p:spPr>
          <a:xfrm>
            <a:off x="431800" y="1219620"/>
            <a:ext cx="7962392" cy="0"/>
          </a:xfrm>
          <a:prstGeom prst="line">
            <a:avLst/>
          </a:prstGeom>
          <a:ln w="25400" cap="rnd">
            <a:solidFill>
              <a:srgbClr val="4CB2C5">
                <a:alpha val="50096"/>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947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71C985-3FB0-2F86-D5E1-3E84FC2B9EA1}"/>
              </a:ext>
            </a:extLst>
          </p:cNvPr>
          <p:cNvSpPr>
            <a:spLocks noGrp="1"/>
          </p:cNvSpPr>
          <p:nvPr>
            <p:ph type="sldNum" sz="quarter" idx="12"/>
          </p:nvPr>
        </p:nvSpPr>
        <p:spPr/>
        <p:txBody>
          <a:bodyPr/>
          <a:lstStyle/>
          <a:p>
            <a:fld id="{BFD14E40-3C96-7542-94D9-B9EA8019EF86}" type="slidenum">
              <a:rPr lang="en-NZ" smtClean="0"/>
              <a:pPr/>
              <a:t>14</a:t>
            </a:fld>
            <a:endParaRPr lang="en-NZ" dirty="0"/>
          </a:p>
        </p:txBody>
      </p:sp>
      <p:sp>
        <p:nvSpPr>
          <p:cNvPr id="3" name="Title 2">
            <a:extLst>
              <a:ext uri="{FF2B5EF4-FFF2-40B4-BE49-F238E27FC236}">
                <a16:creationId xmlns:a16="http://schemas.microsoft.com/office/drawing/2014/main" id="{F1F45A26-6AED-1A67-26A1-1FF3E7FFC3BC}"/>
              </a:ext>
            </a:extLst>
          </p:cNvPr>
          <p:cNvSpPr txBox="1">
            <a:spLocks/>
          </p:cNvSpPr>
          <p:nvPr/>
        </p:nvSpPr>
        <p:spPr>
          <a:xfrm>
            <a:off x="1675984"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Enabling educational success</a:t>
            </a:r>
            <a:endParaRPr lang="en-NZ" b="1" dirty="0">
              <a:solidFill>
                <a:schemeClr val="tx1"/>
              </a:solidFill>
              <a:latin typeface="Bliss Pro Bold" panose="02010006030000020004" pitchFamily="2" charset="0"/>
            </a:endParaRPr>
          </a:p>
        </p:txBody>
      </p:sp>
      <p:sp>
        <p:nvSpPr>
          <p:cNvPr id="4" name="TextBox 3">
            <a:extLst>
              <a:ext uri="{FF2B5EF4-FFF2-40B4-BE49-F238E27FC236}">
                <a16:creationId xmlns:a16="http://schemas.microsoft.com/office/drawing/2014/main" id="{1A68E26D-D2D0-D345-9430-44CFFC464205}"/>
              </a:ext>
            </a:extLst>
          </p:cNvPr>
          <p:cNvSpPr txBox="1"/>
          <p:nvPr/>
        </p:nvSpPr>
        <p:spPr>
          <a:xfrm>
            <a:off x="1257082" y="889656"/>
            <a:ext cx="7455118" cy="1785104"/>
          </a:xfrm>
          <a:prstGeom prst="rect">
            <a:avLst/>
          </a:prstGeom>
          <a:noFill/>
        </p:spPr>
        <p:txBody>
          <a:bodyPr wrap="square" rtlCol="0">
            <a:spAutoFit/>
          </a:bodyPr>
          <a:lstStyle/>
          <a:p>
            <a:pPr lvl="0">
              <a:spcBef>
                <a:spcPts val="600"/>
              </a:spcBef>
            </a:pPr>
            <a:r>
              <a:rPr lang="en-NZ" sz="1800" i="1" dirty="0">
                <a:solidFill>
                  <a:srgbClr val="242279"/>
                </a:solidFill>
                <a:effectLst/>
                <a:latin typeface="Calibri" panose="020F0502020204030204" pitchFamily="34" charset="0"/>
                <a:ea typeface="Times New Roman" panose="02020603050405020304" pitchFamily="18" charset="0"/>
                <a:cs typeface="Calibri" panose="020F0502020204030204" pitchFamily="34" charset="0"/>
              </a:rPr>
              <a:t>How is Check &amp; Connect: </a:t>
            </a:r>
            <a:r>
              <a:rPr lang="en-NZ" sz="1800" i="1" dirty="0" err="1">
                <a:solidFill>
                  <a:srgbClr val="242279"/>
                </a:solidFill>
                <a:effectLst/>
                <a:latin typeface="Calibri" panose="020F0502020204030204" pitchFamily="34" charset="0"/>
                <a:ea typeface="Times New Roman" panose="02020603050405020304" pitchFamily="18" charset="0"/>
                <a:cs typeface="Calibri" panose="020F0502020204030204" pitchFamily="34" charset="0"/>
              </a:rPr>
              <a:t>Te</a:t>
            </a:r>
            <a:r>
              <a:rPr lang="en-NZ" sz="1800" i="1" dirty="0">
                <a:solidFill>
                  <a:srgbClr val="242279"/>
                </a:solidFill>
                <a:effectLst/>
                <a:latin typeface="Calibri" panose="020F0502020204030204" pitchFamily="34" charset="0"/>
                <a:ea typeface="Times New Roman" panose="02020603050405020304" pitchFamily="18" charset="0"/>
                <a:cs typeface="Calibri" panose="020F0502020204030204" pitchFamily="34" charset="0"/>
              </a:rPr>
              <a:t> </a:t>
            </a:r>
            <a:r>
              <a:rPr lang="en-NZ" sz="1800" i="1" dirty="0" err="1">
                <a:solidFill>
                  <a:srgbClr val="242279"/>
                </a:solidFill>
                <a:effectLst/>
                <a:latin typeface="Calibri" panose="020F0502020204030204" pitchFamily="34" charset="0"/>
                <a:ea typeface="Times New Roman" panose="02020603050405020304" pitchFamily="18" charset="0"/>
                <a:cs typeface="Calibri" panose="020F0502020204030204" pitchFamily="34" charset="0"/>
              </a:rPr>
              <a:t>Hononga</a:t>
            </a:r>
            <a:r>
              <a:rPr lang="en-NZ" sz="1800" i="1" dirty="0">
                <a:solidFill>
                  <a:srgbClr val="242279"/>
                </a:solidFill>
                <a:effectLst/>
                <a:latin typeface="Calibri" panose="020F0502020204030204" pitchFamily="34" charset="0"/>
                <a:ea typeface="Times New Roman" panose="02020603050405020304" pitchFamily="18" charset="0"/>
                <a:cs typeface="Calibri" panose="020F0502020204030204" pitchFamily="34" charset="0"/>
              </a:rPr>
              <a:t> impacting on people’s lives? </a:t>
            </a:r>
          </a:p>
          <a:p>
            <a:pPr lvl="0">
              <a:spcBef>
                <a:spcPts val="600"/>
              </a:spcBef>
            </a:pPr>
            <a:r>
              <a:rPr lang="en-NZ" sz="1800" i="1" dirty="0">
                <a:solidFill>
                  <a:srgbClr val="242279"/>
                </a:solidFill>
                <a:effectLst/>
                <a:latin typeface="Calibri" panose="020F0502020204030204" pitchFamily="34" charset="0"/>
                <a:ea typeface="Times New Roman" panose="02020603050405020304" pitchFamily="18" charset="0"/>
                <a:cs typeface="Calibri" panose="020F0502020204030204" pitchFamily="34" charset="0"/>
              </a:rPr>
              <a:t>What’s enabling these gains? </a:t>
            </a:r>
          </a:p>
          <a:p>
            <a:pPr lvl="0">
              <a:spcBef>
                <a:spcPts val="600"/>
              </a:spcBef>
            </a:pPr>
            <a:r>
              <a:rPr lang="en-NZ" sz="1800" i="1" dirty="0">
                <a:solidFill>
                  <a:srgbClr val="242279"/>
                </a:solidFill>
                <a:effectLst/>
                <a:latin typeface="Calibri" panose="020F0502020204030204" pitchFamily="34" charset="0"/>
                <a:ea typeface="Times New Roman" panose="02020603050405020304" pitchFamily="18" charset="0"/>
                <a:cs typeface="Calibri" panose="020F0502020204030204" pitchFamily="34" charset="0"/>
              </a:rPr>
              <a:t>What are some issues people might face?</a:t>
            </a:r>
            <a:endParaRPr lang="en-NZ" sz="1800" dirty="0">
              <a:solidFill>
                <a:srgbClr val="242279"/>
              </a:solidFill>
              <a:effectLst/>
              <a:latin typeface="Calibri" panose="020F0502020204030204" pitchFamily="34" charset="0"/>
              <a:ea typeface="Times New Roman" panose="02020603050405020304" pitchFamily="18" charset="0"/>
              <a:cs typeface="Calibri" panose="020F0502020204030204" pitchFamily="34" charset="0"/>
            </a:endParaRPr>
          </a:p>
          <a:p>
            <a:pPr lvl="0">
              <a:spcBef>
                <a:spcPts val="600"/>
              </a:spcBef>
            </a:pPr>
            <a:r>
              <a:rPr lang="en-NZ" sz="1800" i="1" dirty="0">
                <a:solidFill>
                  <a:srgbClr val="242279"/>
                </a:solidFill>
                <a:effectLst/>
                <a:latin typeface="Calibri" panose="020F0502020204030204" pitchFamily="34" charset="0"/>
                <a:ea typeface="Times New Roman" panose="02020603050405020304" pitchFamily="18" charset="0"/>
                <a:cs typeface="Calibri" panose="020F0502020204030204" pitchFamily="34" charset="0"/>
              </a:rPr>
              <a:t>What does education success look like for the people you saw in the video?</a:t>
            </a:r>
            <a:endParaRPr lang="en-NZ" sz="1800" dirty="0">
              <a:solidFill>
                <a:srgbClr val="242279"/>
              </a:solidFill>
              <a:effectLst/>
              <a:latin typeface="Calibri" panose="020F0502020204030204" pitchFamily="34" charset="0"/>
              <a:ea typeface="Times New Roman" panose="02020603050405020304" pitchFamily="18" charset="0"/>
              <a:cs typeface="Calibri" panose="020F0502020204030204" pitchFamily="34" charset="0"/>
            </a:endParaRPr>
          </a:p>
          <a:p>
            <a:pPr lvl="0">
              <a:spcBef>
                <a:spcPts val="600"/>
              </a:spcBef>
            </a:pPr>
            <a:r>
              <a:rPr lang="en-NZ" sz="1800" i="1" dirty="0">
                <a:solidFill>
                  <a:srgbClr val="242279"/>
                </a:solidFill>
                <a:effectLst/>
                <a:latin typeface="Calibri" panose="020F0502020204030204" pitchFamily="34" charset="0"/>
                <a:ea typeface="Times New Roman" panose="02020603050405020304" pitchFamily="18" charset="0"/>
                <a:cs typeface="Calibri" panose="020F0502020204030204" pitchFamily="34" charset="0"/>
              </a:rPr>
              <a:t>What are some of the factors that make Check &amp; Connect: Te Hononga work?</a:t>
            </a:r>
            <a:r>
              <a:rPr lang="en-NZ" sz="1800" dirty="0">
                <a:solidFill>
                  <a:srgbClr val="242279"/>
                </a:solidFill>
                <a:effectLst/>
                <a:latin typeface="Calibri" panose="020F0502020204030204" pitchFamily="34" charset="0"/>
                <a:ea typeface="Times New Roman" panose="02020603050405020304" pitchFamily="18" charset="0"/>
                <a:cs typeface="Calibri" panose="020F0502020204030204" pitchFamily="34" charset="0"/>
              </a:rPr>
              <a:t> </a:t>
            </a:r>
          </a:p>
        </p:txBody>
      </p:sp>
      <p:pic>
        <p:nvPicPr>
          <p:cNvPr id="6" name="Picture 5" descr="Logo&#10;&#10;Description automatically generated">
            <a:hlinkClick r:id="rId3"/>
            <a:extLst>
              <a:ext uri="{FF2B5EF4-FFF2-40B4-BE49-F238E27FC236}">
                <a16:creationId xmlns:a16="http://schemas.microsoft.com/office/drawing/2014/main" id="{544093C1-00FE-194C-AEC4-D2A368E17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0846" y="228610"/>
            <a:ext cx="1066800" cy="1066800"/>
          </a:xfrm>
          <a:prstGeom prst="rect">
            <a:avLst/>
          </a:prstGeom>
          <a:effectLst>
            <a:outerShdw blurRad="127000" dist="50800" dir="18900000" algn="bl" rotWithShape="0">
              <a:prstClr val="black">
                <a:alpha val="30000"/>
              </a:prstClr>
            </a:outerShdw>
          </a:effectLst>
        </p:spPr>
      </p:pic>
      <p:sp>
        <p:nvSpPr>
          <p:cNvPr id="7" name="TextBox 6">
            <a:extLst>
              <a:ext uri="{FF2B5EF4-FFF2-40B4-BE49-F238E27FC236}">
                <a16:creationId xmlns:a16="http://schemas.microsoft.com/office/drawing/2014/main" id="{58249FCE-B9A5-F463-858A-18F07D2674F9}"/>
              </a:ext>
            </a:extLst>
          </p:cNvPr>
          <p:cNvSpPr txBox="1"/>
          <p:nvPr/>
        </p:nvSpPr>
        <p:spPr>
          <a:xfrm>
            <a:off x="1403262" y="3527457"/>
            <a:ext cx="3706927" cy="338554"/>
          </a:xfrm>
          <a:prstGeom prst="rect">
            <a:avLst/>
          </a:prstGeom>
          <a:noFill/>
        </p:spPr>
        <p:txBody>
          <a:bodyPr wrap="square" rtlCol="0">
            <a:spAutoFit/>
          </a:bodyPr>
          <a:lstStyle/>
          <a:p>
            <a:pPr algn="ctr"/>
            <a:r>
              <a:rPr lang="en-NZ" sz="1600" b="0" i="0" dirty="0">
                <a:solidFill>
                  <a:srgbClr val="222222"/>
                </a:solidFill>
                <a:effectLst/>
              </a:rPr>
              <a:t>Watch: </a:t>
            </a:r>
            <a:r>
              <a:rPr lang="en-NZ" sz="1600" b="0" i="0" dirty="0">
                <a:solidFill>
                  <a:srgbClr val="222222"/>
                </a:solidFill>
                <a:effectLst/>
                <a:hlinkClick r:id="rId5"/>
              </a:rPr>
              <a:t>Check &amp; Connect - And it works</a:t>
            </a:r>
            <a:endParaRPr lang="en-US" sz="1600" dirty="0"/>
          </a:p>
        </p:txBody>
      </p:sp>
      <p:pic>
        <p:nvPicPr>
          <p:cNvPr id="8" name="Picture 7">
            <a:hlinkClick r:id="rId5"/>
            <a:extLst>
              <a:ext uri="{FF2B5EF4-FFF2-40B4-BE49-F238E27FC236}">
                <a16:creationId xmlns:a16="http://schemas.microsoft.com/office/drawing/2014/main" id="{1D4BF806-8893-2022-502E-2CC9ED1A0C85}"/>
              </a:ext>
            </a:extLst>
          </p:cNvPr>
          <p:cNvPicPr>
            <a:picLocks noChangeAspect="1"/>
          </p:cNvPicPr>
          <p:nvPr/>
        </p:nvPicPr>
        <p:blipFill>
          <a:blip r:embed="rId6"/>
          <a:stretch>
            <a:fillRect/>
          </a:stretch>
        </p:blipFill>
        <p:spPr>
          <a:xfrm>
            <a:off x="5185138" y="2834341"/>
            <a:ext cx="3093789" cy="1724787"/>
          </a:xfrm>
          <a:prstGeom prst="rect">
            <a:avLst/>
          </a:prstGeom>
        </p:spPr>
      </p:pic>
    </p:spTree>
    <p:extLst>
      <p:ext uri="{BB962C8B-B14F-4D97-AF65-F5344CB8AC3E}">
        <p14:creationId xmlns:p14="http://schemas.microsoft.com/office/powerpoint/2010/main" val="1305835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E9FD7-6B08-A146-9170-F8AC4556A638}"/>
              </a:ext>
            </a:extLst>
          </p:cNvPr>
          <p:cNvSpPr>
            <a:spLocks noGrp="1"/>
          </p:cNvSpPr>
          <p:nvPr>
            <p:ph type="sldNum" sz="quarter" idx="12"/>
          </p:nvPr>
        </p:nvSpPr>
        <p:spPr/>
        <p:txBody>
          <a:bodyPr/>
          <a:lstStyle/>
          <a:p>
            <a:fld id="{BFD14E40-3C96-7542-94D9-B9EA8019EF86}" type="slidenum">
              <a:rPr lang="en-NZ" smtClean="0"/>
              <a:pPr/>
              <a:t>15</a:t>
            </a:fld>
            <a:endParaRPr lang="en-NZ" dirty="0"/>
          </a:p>
        </p:txBody>
      </p:sp>
      <p:sp>
        <p:nvSpPr>
          <p:cNvPr id="5" name="Title 2">
            <a:extLst>
              <a:ext uri="{FF2B5EF4-FFF2-40B4-BE49-F238E27FC236}">
                <a16:creationId xmlns:a16="http://schemas.microsoft.com/office/drawing/2014/main" id="{38C887C8-7189-471A-B560-02D74DB3CF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err="1"/>
              <a:t>Ngā</a:t>
            </a:r>
            <a:r>
              <a:rPr lang="en-NZ" dirty="0"/>
              <a:t> </a:t>
            </a:r>
            <a:r>
              <a:rPr lang="en-NZ" dirty="0" err="1"/>
              <a:t>tūranga</a:t>
            </a:r>
            <a:r>
              <a:rPr lang="en-NZ" dirty="0"/>
              <a:t> o Te Hononga | Check &amp; Connect roles </a:t>
            </a:r>
          </a:p>
        </p:txBody>
      </p:sp>
      <p:sp>
        <p:nvSpPr>
          <p:cNvPr id="7" name="Text Placeholder 3">
            <a:extLst>
              <a:ext uri="{FF2B5EF4-FFF2-40B4-BE49-F238E27FC236}">
                <a16:creationId xmlns:a16="http://schemas.microsoft.com/office/drawing/2014/main" id="{A2E006D4-049D-F38E-AB04-EED0C12CDDDC}"/>
              </a:ext>
            </a:extLst>
          </p:cNvPr>
          <p:cNvSpPr txBox="1">
            <a:spLocks/>
          </p:cNvSpPr>
          <p:nvPr/>
        </p:nvSpPr>
        <p:spPr>
          <a:xfrm>
            <a:off x="431800" y="1225272"/>
            <a:ext cx="7707859" cy="830997"/>
          </a:xfrm>
          <a:prstGeom prst="rect">
            <a:avLst/>
          </a:prstGeom>
        </p:spPr>
        <p:txBody>
          <a:bodyPr vert="horz" wrap="square" lIns="0" tIns="0" rIns="0" bIns="0" rtlCol="0">
            <a:spAutoFit/>
          </a:bodyPr>
          <a:lstStyle>
            <a:defPPr>
              <a:defRPr lang="en-US"/>
            </a:defPPr>
            <a:lvl1pPr indent="0" defTabSz="914400">
              <a:lnSpc>
                <a:spcPct val="100000"/>
              </a:lnSpc>
              <a:spcBef>
                <a:spcPts val="1000"/>
              </a:spcBef>
              <a:spcAft>
                <a:spcPts val="400"/>
              </a:spcAft>
              <a:buFont typeface="Arial" panose="020B0604020202020204" pitchFamily="34" charset="0"/>
              <a:buNone/>
              <a:defRPr i="1">
                <a:solidFill>
                  <a:srgbClr val="242279"/>
                </a:solidFill>
                <a:effectLst/>
                <a:latin typeface="BlissPro-Light" panose="02010006030000020004" pitchFamily="2" charset="0"/>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Everyone involved in the initiative will work towards the same goal of engagement and success for the student. Everyone needs to understand that this partnership is resolutely learning focused.</a:t>
            </a:r>
          </a:p>
        </p:txBody>
      </p:sp>
      <p:sp>
        <p:nvSpPr>
          <p:cNvPr id="8" name="Text Placeholder 3">
            <a:extLst>
              <a:ext uri="{FF2B5EF4-FFF2-40B4-BE49-F238E27FC236}">
                <a16:creationId xmlns:a16="http://schemas.microsoft.com/office/drawing/2014/main" id="{04278A1A-4622-EC3E-593F-1E3928A19BB0}"/>
              </a:ext>
            </a:extLst>
          </p:cNvPr>
          <p:cNvSpPr txBox="1">
            <a:spLocks/>
          </p:cNvSpPr>
          <p:nvPr/>
        </p:nvSpPr>
        <p:spPr>
          <a:xfrm>
            <a:off x="4713930" y="1947555"/>
            <a:ext cx="3735466" cy="215444"/>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Aft>
                <a:spcPts val="400"/>
              </a:spcAft>
              <a:buNone/>
            </a:pPr>
            <a:r>
              <a:rPr lang="en-NZ" sz="1400" dirty="0">
                <a:solidFill>
                  <a:srgbClr val="242279"/>
                </a:solidFill>
                <a:effectLst/>
                <a:ea typeface="Calibri" panose="020F0502020204030204" pitchFamily="34" charset="0"/>
                <a:cs typeface="BlissPro-Light" panose="02010006030000020004" pitchFamily="2" charset="0"/>
              </a:rPr>
              <a:t>(Check &amp; Connect: </a:t>
            </a:r>
            <a:r>
              <a:rPr lang="en-NZ" sz="1400" dirty="0" err="1">
                <a:solidFill>
                  <a:srgbClr val="242279"/>
                </a:solidFill>
                <a:effectLst/>
                <a:ea typeface="Calibri" panose="020F0502020204030204" pitchFamily="34" charset="0"/>
                <a:cs typeface="BlissPro-Light" panose="02010006030000020004" pitchFamily="2" charset="0"/>
              </a:rPr>
              <a:t>Te</a:t>
            </a:r>
            <a:r>
              <a:rPr lang="en-NZ" sz="1400" dirty="0">
                <a:solidFill>
                  <a:srgbClr val="242279"/>
                </a:solidFill>
                <a:effectLst/>
                <a:ea typeface="Calibri" panose="020F0502020204030204" pitchFamily="34" charset="0"/>
                <a:cs typeface="BlissPro-Light" panose="02010006030000020004" pitchFamily="2" charset="0"/>
              </a:rPr>
              <a:t> </a:t>
            </a:r>
            <a:r>
              <a:rPr lang="en-NZ" sz="1400" dirty="0" err="1">
                <a:solidFill>
                  <a:srgbClr val="242279"/>
                </a:solidFill>
                <a:effectLst/>
                <a:ea typeface="Calibri" panose="020F0502020204030204" pitchFamily="34" charset="0"/>
                <a:cs typeface="BlissPro-Light" panose="02010006030000020004" pitchFamily="2" charset="0"/>
              </a:rPr>
              <a:t>Hononga</a:t>
            </a:r>
            <a:r>
              <a:rPr lang="en-NZ" sz="1400" dirty="0">
                <a:solidFill>
                  <a:srgbClr val="242279"/>
                </a:solidFill>
                <a:effectLst/>
                <a:ea typeface="Calibri" panose="020F0502020204030204" pitchFamily="34" charset="0"/>
                <a:cs typeface="BlissPro-Light" panose="02010006030000020004" pitchFamily="2" charset="0"/>
              </a:rPr>
              <a:t> manual, p. 23)</a:t>
            </a:r>
            <a:endParaRPr lang="en-NZ" sz="1400" dirty="0">
              <a:solidFill>
                <a:srgbClr val="242279"/>
              </a:solidFill>
              <a:effectLst/>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A1BE7533-4F38-A42B-8D21-F90F0728DD2C}"/>
              </a:ext>
            </a:extLst>
          </p:cNvPr>
          <p:cNvGrpSpPr/>
          <p:nvPr/>
        </p:nvGrpSpPr>
        <p:grpSpPr>
          <a:xfrm>
            <a:off x="1307378" y="3240000"/>
            <a:ext cx="2871006" cy="520700"/>
            <a:chOff x="1307378" y="2872875"/>
            <a:chExt cx="2871006" cy="520700"/>
          </a:xfrm>
        </p:grpSpPr>
        <p:pic>
          <p:nvPicPr>
            <p:cNvPr id="9" name="Picture 8" descr="A blue and white background&#10;&#10;Description automatically generated">
              <a:extLst>
                <a:ext uri="{FF2B5EF4-FFF2-40B4-BE49-F238E27FC236}">
                  <a16:creationId xmlns:a16="http://schemas.microsoft.com/office/drawing/2014/main" id="{D1C66D97-619C-CACF-F1A2-536FBEE50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378" y="2872875"/>
              <a:ext cx="2870200" cy="520700"/>
            </a:xfrm>
            <a:prstGeom prst="rect">
              <a:avLst/>
            </a:prstGeom>
          </p:spPr>
        </p:pic>
        <p:sp>
          <p:nvSpPr>
            <p:cNvPr id="11" name="Title 2">
              <a:extLst>
                <a:ext uri="{FF2B5EF4-FFF2-40B4-BE49-F238E27FC236}">
                  <a16:creationId xmlns:a16="http://schemas.microsoft.com/office/drawing/2014/main" id="{8E363787-E3B1-5B3F-3591-63281F98ABC6}"/>
                </a:ext>
              </a:extLst>
            </p:cNvPr>
            <p:cNvSpPr txBox="1">
              <a:spLocks/>
            </p:cNvSpPr>
            <p:nvPr/>
          </p:nvSpPr>
          <p:spPr>
            <a:xfrm>
              <a:off x="1307378" y="3047221"/>
              <a:ext cx="1254153" cy="22159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pPr algn="r"/>
              <a:r>
                <a:rPr lang="en-NZ" sz="1600" b="0" i="0" dirty="0" err="1">
                  <a:latin typeface="Bliss Pro Medium" panose="02010006030000020004" pitchFamily="2" charset="0"/>
                </a:rPr>
                <a:t>Kaiurungi</a:t>
              </a:r>
              <a:endParaRPr lang="en-NZ" sz="1600" b="0" i="0" dirty="0">
                <a:latin typeface="Bliss Pro Medium" panose="02010006030000020004" pitchFamily="2" charset="0"/>
              </a:endParaRPr>
            </a:p>
          </p:txBody>
        </p:sp>
        <p:sp>
          <p:nvSpPr>
            <p:cNvPr id="16" name="Title 2">
              <a:extLst>
                <a:ext uri="{FF2B5EF4-FFF2-40B4-BE49-F238E27FC236}">
                  <a16:creationId xmlns:a16="http://schemas.microsoft.com/office/drawing/2014/main" id="{A1A4D82E-EAC5-6244-3DB9-63E326AA02E2}"/>
                </a:ext>
              </a:extLst>
            </p:cNvPr>
            <p:cNvSpPr txBox="1">
              <a:spLocks/>
            </p:cNvSpPr>
            <p:nvPr/>
          </p:nvSpPr>
          <p:spPr>
            <a:xfrm>
              <a:off x="2924231" y="3047221"/>
              <a:ext cx="1254153" cy="22159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sz="1600" b="0" i="0" dirty="0">
                  <a:solidFill>
                    <a:schemeClr val="tx1"/>
                  </a:solidFill>
                  <a:latin typeface="Bliss Pro Medium" panose="02010006030000020004" pitchFamily="2" charset="0"/>
                </a:rPr>
                <a:t>Coordinator</a:t>
              </a:r>
            </a:p>
          </p:txBody>
        </p:sp>
      </p:grpSp>
      <p:grpSp>
        <p:nvGrpSpPr>
          <p:cNvPr id="19" name="Group 18">
            <a:extLst>
              <a:ext uri="{FF2B5EF4-FFF2-40B4-BE49-F238E27FC236}">
                <a16:creationId xmlns:a16="http://schemas.microsoft.com/office/drawing/2014/main" id="{CA7C5C55-38F0-A064-97C0-A040194F3FCC}"/>
              </a:ext>
            </a:extLst>
          </p:cNvPr>
          <p:cNvGrpSpPr/>
          <p:nvPr/>
        </p:nvGrpSpPr>
        <p:grpSpPr>
          <a:xfrm>
            <a:off x="1307378" y="4007850"/>
            <a:ext cx="2871006" cy="520700"/>
            <a:chOff x="1307378" y="2872875"/>
            <a:chExt cx="2871006" cy="520700"/>
          </a:xfrm>
        </p:grpSpPr>
        <p:pic>
          <p:nvPicPr>
            <p:cNvPr id="20" name="Picture 19" descr="A blue and white background&#10;&#10;Description automatically generated">
              <a:extLst>
                <a:ext uri="{FF2B5EF4-FFF2-40B4-BE49-F238E27FC236}">
                  <a16:creationId xmlns:a16="http://schemas.microsoft.com/office/drawing/2014/main" id="{82912521-B16F-86A5-AD17-9428AE038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378" y="2872875"/>
              <a:ext cx="2870200" cy="520700"/>
            </a:xfrm>
            <a:prstGeom prst="rect">
              <a:avLst/>
            </a:prstGeom>
          </p:spPr>
        </p:pic>
        <p:sp>
          <p:nvSpPr>
            <p:cNvPr id="21" name="Title 2">
              <a:extLst>
                <a:ext uri="{FF2B5EF4-FFF2-40B4-BE49-F238E27FC236}">
                  <a16:creationId xmlns:a16="http://schemas.microsoft.com/office/drawing/2014/main" id="{19C8D19D-6BFC-C74C-7044-547A98C13BB1}"/>
                </a:ext>
              </a:extLst>
            </p:cNvPr>
            <p:cNvSpPr txBox="1">
              <a:spLocks/>
            </p:cNvSpPr>
            <p:nvPr/>
          </p:nvSpPr>
          <p:spPr>
            <a:xfrm>
              <a:off x="1307378" y="3047221"/>
              <a:ext cx="1254153" cy="22159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pPr algn="r"/>
              <a:r>
                <a:rPr lang="en-NZ" sz="1600" b="0" i="0" dirty="0" err="1">
                  <a:latin typeface="Bliss Pro Medium" panose="02010006030000020004" pitchFamily="2" charset="0"/>
                </a:rPr>
                <a:t>Kaihoe</a:t>
              </a:r>
              <a:endParaRPr lang="en-NZ" sz="1600" b="0" i="0" dirty="0">
                <a:latin typeface="Bliss Pro Medium" panose="02010006030000020004" pitchFamily="2" charset="0"/>
              </a:endParaRPr>
            </a:p>
          </p:txBody>
        </p:sp>
        <p:sp>
          <p:nvSpPr>
            <p:cNvPr id="22" name="Title 2">
              <a:extLst>
                <a:ext uri="{FF2B5EF4-FFF2-40B4-BE49-F238E27FC236}">
                  <a16:creationId xmlns:a16="http://schemas.microsoft.com/office/drawing/2014/main" id="{C6CC580A-28FE-86CA-4AE2-50E99BF72A31}"/>
                </a:ext>
              </a:extLst>
            </p:cNvPr>
            <p:cNvSpPr txBox="1">
              <a:spLocks/>
            </p:cNvSpPr>
            <p:nvPr/>
          </p:nvSpPr>
          <p:spPr>
            <a:xfrm>
              <a:off x="2924231" y="3047221"/>
              <a:ext cx="1254153" cy="22159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sz="1600" b="0" i="0" dirty="0">
                  <a:solidFill>
                    <a:schemeClr val="tx1"/>
                  </a:solidFill>
                  <a:latin typeface="Bliss Pro Medium" panose="02010006030000020004" pitchFamily="2" charset="0"/>
                </a:rPr>
                <a:t>Mentor</a:t>
              </a:r>
            </a:p>
          </p:txBody>
        </p:sp>
      </p:grpSp>
      <p:grpSp>
        <p:nvGrpSpPr>
          <p:cNvPr id="23" name="Group 22">
            <a:extLst>
              <a:ext uri="{FF2B5EF4-FFF2-40B4-BE49-F238E27FC236}">
                <a16:creationId xmlns:a16="http://schemas.microsoft.com/office/drawing/2014/main" id="{7AFCDA32-D714-03B4-81DE-D9032DC8A761}"/>
              </a:ext>
            </a:extLst>
          </p:cNvPr>
          <p:cNvGrpSpPr/>
          <p:nvPr/>
        </p:nvGrpSpPr>
        <p:grpSpPr>
          <a:xfrm>
            <a:off x="4966422" y="2507168"/>
            <a:ext cx="2871006" cy="520700"/>
            <a:chOff x="1307378" y="2872875"/>
            <a:chExt cx="2871006" cy="520700"/>
          </a:xfrm>
        </p:grpSpPr>
        <p:pic>
          <p:nvPicPr>
            <p:cNvPr id="24" name="Picture 23" descr="A blue and white background&#10;&#10;Description automatically generated">
              <a:extLst>
                <a:ext uri="{FF2B5EF4-FFF2-40B4-BE49-F238E27FC236}">
                  <a16:creationId xmlns:a16="http://schemas.microsoft.com/office/drawing/2014/main" id="{B3473DA6-4A76-A682-E260-2C0789586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378" y="2872875"/>
              <a:ext cx="2870200" cy="520700"/>
            </a:xfrm>
            <a:prstGeom prst="rect">
              <a:avLst/>
            </a:prstGeom>
          </p:spPr>
        </p:pic>
        <p:sp>
          <p:nvSpPr>
            <p:cNvPr id="25" name="Title 2">
              <a:extLst>
                <a:ext uri="{FF2B5EF4-FFF2-40B4-BE49-F238E27FC236}">
                  <a16:creationId xmlns:a16="http://schemas.microsoft.com/office/drawing/2014/main" id="{05DF497D-B56B-D966-83BE-AE0AF8ECEDB5}"/>
                </a:ext>
              </a:extLst>
            </p:cNvPr>
            <p:cNvSpPr txBox="1">
              <a:spLocks/>
            </p:cNvSpPr>
            <p:nvPr/>
          </p:nvSpPr>
          <p:spPr>
            <a:xfrm>
              <a:off x="1307378" y="3047221"/>
              <a:ext cx="1254153" cy="22159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pPr algn="r"/>
              <a:r>
                <a:rPr lang="en-NZ" sz="1600" b="0" i="0" dirty="0" err="1">
                  <a:latin typeface="Bliss Pro Medium" panose="02010006030000020004" pitchFamily="2" charset="0"/>
                </a:rPr>
                <a:t>Tumuaki</a:t>
              </a:r>
              <a:endParaRPr lang="en-NZ" sz="1600" b="0" i="0" dirty="0">
                <a:latin typeface="Bliss Pro Medium" panose="02010006030000020004" pitchFamily="2" charset="0"/>
              </a:endParaRPr>
            </a:p>
          </p:txBody>
        </p:sp>
        <p:sp>
          <p:nvSpPr>
            <p:cNvPr id="26" name="Title 2">
              <a:extLst>
                <a:ext uri="{FF2B5EF4-FFF2-40B4-BE49-F238E27FC236}">
                  <a16:creationId xmlns:a16="http://schemas.microsoft.com/office/drawing/2014/main" id="{FA839D34-214A-76A8-400A-0385130F271B}"/>
                </a:ext>
              </a:extLst>
            </p:cNvPr>
            <p:cNvSpPr txBox="1">
              <a:spLocks/>
            </p:cNvSpPr>
            <p:nvPr/>
          </p:nvSpPr>
          <p:spPr>
            <a:xfrm>
              <a:off x="2924231" y="3047221"/>
              <a:ext cx="1254153" cy="22159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sz="1600" b="0" i="0" dirty="0">
                  <a:solidFill>
                    <a:schemeClr val="tx1"/>
                  </a:solidFill>
                  <a:latin typeface="Bliss Pro Medium" panose="02010006030000020004" pitchFamily="2" charset="0"/>
                </a:rPr>
                <a:t>Principal</a:t>
              </a:r>
            </a:p>
          </p:txBody>
        </p:sp>
      </p:grpSp>
      <p:grpSp>
        <p:nvGrpSpPr>
          <p:cNvPr id="27" name="Group 26">
            <a:extLst>
              <a:ext uri="{FF2B5EF4-FFF2-40B4-BE49-F238E27FC236}">
                <a16:creationId xmlns:a16="http://schemas.microsoft.com/office/drawing/2014/main" id="{22FC451D-59CA-B1B2-EB5C-9D9B0C04A794}"/>
              </a:ext>
            </a:extLst>
          </p:cNvPr>
          <p:cNvGrpSpPr/>
          <p:nvPr/>
        </p:nvGrpSpPr>
        <p:grpSpPr>
          <a:xfrm>
            <a:off x="4976734" y="3240000"/>
            <a:ext cx="2871006" cy="520700"/>
            <a:chOff x="1307378" y="2872875"/>
            <a:chExt cx="2871006" cy="520700"/>
          </a:xfrm>
        </p:grpSpPr>
        <p:pic>
          <p:nvPicPr>
            <p:cNvPr id="28" name="Picture 27" descr="A blue and white background&#10;&#10;Description automatically generated">
              <a:extLst>
                <a:ext uri="{FF2B5EF4-FFF2-40B4-BE49-F238E27FC236}">
                  <a16:creationId xmlns:a16="http://schemas.microsoft.com/office/drawing/2014/main" id="{88EC3AFB-FB01-74EF-C1A6-64BFB1E27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378" y="2872875"/>
              <a:ext cx="2870200" cy="520700"/>
            </a:xfrm>
            <a:prstGeom prst="rect">
              <a:avLst/>
            </a:prstGeom>
          </p:spPr>
        </p:pic>
        <p:sp>
          <p:nvSpPr>
            <p:cNvPr id="29" name="Title 2">
              <a:extLst>
                <a:ext uri="{FF2B5EF4-FFF2-40B4-BE49-F238E27FC236}">
                  <a16:creationId xmlns:a16="http://schemas.microsoft.com/office/drawing/2014/main" id="{DF5CC41E-89E4-BED9-E548-89A1457A245C}"/>
                </a:ext>
              </a:extLst>
            </p:cNvPr>
            <p:cNvSpPr txBox="1">
              <a:spLocks/>
            </p:cNvSpPr>
            <p:nvPr/>
          </p:nvSpPr>
          <p:spPr>
            <a:xfrm>
              <a:off x="1307378" y="3047221"/>
              <a:ext cx="1254153" cy="22159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pPr algn="r"/>
              <a:r>
                <a:rPr lang="en-NZ" sz="1600" b="0" i="0" dirty="0" err="1">
                  <a:latin typeface="Bliss Pro Medium" panose="02010006030000020004" pitchFamily="2" charset="0"/>
                </a:rPr>
                <a:t>Kaimahi</a:t>
              </a:r>
              <a:endParaRPr lang="en-NZ" sz="1600" b="0" i="0" dirty="0">
                <a:latin typeface="Bliss Pro Medium" panose="02010006030000020004" pitchFamily="2" charset="0"/>
              </a:endParaRPr>
            </a:p>
          </p:txBody>
        </p:sp>
        <p:sp>
          <p:nvSpPr>
            <p:cNvPr id="30" name="Title 2">
              <a:extLst>
                <a:ext uri="{FF2B5EF4-FFF2-40B4-BE49-F238E27FC236}">
                  <a16:creationId xmlns:a16="http://schemas.microsoft.com/office/drawing/2014/main" id="{8132B9A3-D3FC-8728-4DF3-B20EEE463EF3}"/>
                </a:ext>
              </a:extLst>
            </p:cNvPr>
            <p:cNvSpPr txBox="1">
              <a:spLocks/>
            </p:cNvSpPr>
            <p:nvPr/>
          </p:nvSpPr>
          <p:spPr>
            <a:xfrm>
              <a:off x="2924231" y="3047221"/>
              <a:ext cx="1254153" cy="22159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sz="1600" b="0" i="0" dirty="0">
                  <a:solidFill>
                    <a:schemeClr val="tx1"/>
                  </a:solidFill>
                  <a:latin typeface="Bliss Pro Medium" panose="02010006030000020004" pitchFamily="2" charset="0"/>
                </a:rPr>
                <a:t>Staff</a:t>
              </a:r>
            </a:p>
          </p:txBody>
        </p:sp>
      </p:grpSp>
      <p:grpSp>
        <p:nvGrpSpPr>
          <p:cNvPr id="31" name="Group 30">
            <a:extLst>
              <a:ext uri="{FF2B5EF4-FFF2-40B4-BE49-F238E27FC236}">
                <a16:creationId xmlns:a16="http://schemas.microsoft.com/office/drawing/2014/main" id="{8CEB6B36-2F99-625D-41EF-8E5A1121515E}"/>
              </a:ext>
            </a:extLst>
          </p:cNvPr>
          <p:cNvGrpSpPr/>
          <p:nvPr/>
        </p:nvGrpSpPr>
        <p:grpSpPr>
          <a:xfrm>
            <a:off x="4964810" y="4015258"/>
            <a:ext cx="2871006" cy="520700"/>
            <a:chOff x="1307378" y="2872875"/>
            <a:chExt cx="2871006" cy="520700"/>
          </a:xfrm>
        </p:grpSpPr>
        <p:pic>
          <p:nvPicPr>
            <p:cNvPr id="32" name="Picture 31" descr="A blue and white background&#10;&#10;Description automatically generated">
              <a:extLst>
                <a:ext uri="{FF2B5EF4-FFF2-40B4-BE49-F238E27FC236}">
                  <a16:creationId xmlns:a16="http://schemas.microsoft.com/office/drawing/2014/main" id="{1F285C54-642B-0F90-96DC-72C9C8AD3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378" y="2872875"/>
              <a:ext cx="2870200" cy="520700"/>
            </a:xfrm>
            <a:prstGeom prst="rect">
              <a:avLst/>
            </a:prstGeom>
          </p:spPr>
        </p:pic>
        <p:sp>
          <p:nvSpPr>
            <p:cNvPr id="33" name="Title 2">
              <a:extLst>
                <a:ext uri="{FF2B5EF4-FFF2-40B4-BE49-F238E27FC236}">
                  <a16:creationId xmlns:a16="http://schemas.microsoft.com/office/drawing/2014/main" id="{677F0D0E-8491-18ED-EFA5-ADB397B92178}"/>
                </a:ext>
              </a:extLst>
            </p:cNvPr>
            <p:cNvSpPr txBox="1">
              <a:spLocks/>
            </p:cNvSpPr>
            <p:nvPr/>
          </p:nvSpPr>
          <p:spPr>
            <a:xfrm>
              <a:off x="1307378" y="3047221"/>
              <a:ext cx="1254153" cy="22159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pPr algn="r"/>
              <a:r>
                <a:rPr lang="en-NZ" sz="1600" b="0" i="0" dirty="0" err="1">
                  <a:latin typeface="Bliss Pro Medium" panose="02010006030000020004" pitchFamily="2" charset="0"/>
                </a:rPr>
                <a:t>Kaiārahi</a:t>
              </a:r>
              <a:endParaRPr lang="en-NZ" sz="1600" b="0" i="0" dirty="0">
                <a:latin typeface="Bliss Pro Medium" panose="02010006030000020004" pitchFamily="2" charset="0"/>
              </a:endParaRPr>
            </a:p>
          </p:txBody>
        </p:sp>
        <p:sp>
          <p:nvSpPr>
            <p:cNvPr id="34" name="Title 2">
              <a:extLst>
                <a:ext uri="{FF2B5EF4-FFF2-40B4-BE49-F238E27FC236}">
                  <a16:creationId xmlns:a16="http://schemas.microsoft.com/office/drawing/2014/main" id="{002F46D0-95C7-EF02-20AD-5FC590AEE891}"/>
                </a:ext>
              </a:extLst>
            </p:cNvPr>
            <p:cNvSpPr txBox="1">
              <a:spLocks/>
            </p:cNvSpPr>
            <p:nvPr/>
          </p:nvSpPr>
          <p:spPr>
            <a:xfrm>
              <a:off x="2924231" y="3047221"/>
              <a:ext cx="1254153" cy="22159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sz="1600" b="0" i="0" dirty="0">
                  <a:solidFill>
                    <a:schemeClr val="tx1"/>
                  </a:solidFill>
                  <a:latin typeface="Bliss Pro Medium" panose="02010006030000020004" pitchFamily="2" charset="0"/>
                </a:rPr>
                <a:t>Supervisor</a:t>
              </a:r>
            </a:p>
          </p:txBody>
        </p:sp>
      </p:grpSp>
      <p:grpSp>
        <p:nvGrpSpPr>
          <p:cNvPr id="42" name="Group 41">
            <a:extLst>
              <a:ext uri="{FF2B5EF4-FFF2-40B4-BE49-F238E27FC236}">
                <a16:creationId xmlns:a16="http://schemas.microsoft.com/office/drawing/2014/main" id="{982A3769-D661-74B5-E105-F7C124F4769C}"/>
              </a:ext>
            </a:extLst>
          </p:cNvPr>
          <p:cNvGrpSpPr/>
          <p:nvPr/>
        </p:nvGrpSpPr>
        <p:grpSpPr>
          <a:xfrm>
            <a:off x="1306573" y="2576413"/>
            <a:ext cx="2871006" cy="431800"/>
            <a:chOff x="1306573" y="2892300"/>
            <a:chExt cx="2871006" cy="431800"/>
          </a:xfrm>
        </p:grpSpPr>
        <p:pic>
          <p:nvPicPr>
            <p:cNvPr id="36" name="Picture 35" descr="A blue square with white lines&#10;&#10;Description automatically generated">
              <a:extLst>
                <a:ext uri="{FF2B5EF4-FFF2-40B4-BE49-F238E27FC236}">
                  <a16:creationId xmlns:a16="http://schemas.microsoft.com/office/drawing/2014/main" id="{40DFE926-D042-DF2A-85D3-717968B51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378" y="2892300"/>
              <a:ext cx="2870200" cy="431800"/>
            </a:xfrm>
            <a:prstGeom prst="rect">
              <a:avLst/>
            </a:prstGeom>
          </p:spPr>
        </p:pic>
        <p:sp>
          <p:nvSpPr>
            <p:cNvPr id="40" name="Title 2">
              <a:extLst>
                <a:ext uri="{FF2B5EF4-FFF2-40B4-BE49-F238E27FC236}">
                  <a16:creationId xmlns:a16="http://schemas.microsoft.com/office/drawing/2014/main" id="{E1D442B8-339D-A333-4884-2B55740EF8D0}"/>
                </a:ext>
              </a:extLst>
            </p:cNvPr>
            <p:cNvSpPr txBox="1">
              <a:spLocks/>
            </p:cNvSpPr>
            <p:nvPr/>
          </p:nvSpPr>
          <p:spPr>
            <a:xfrm>
              <a:off x="1306573" y="2985476"/>
              <a:ext cx="2871006" cy="22159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pPr algn="ctr"/>
              <a:r>
                <a:rPr lang="en-NZ" sz="1600" b="0" i="0" dirty="0">
                  <a:latin typeface="Bliss Pro Medium" panose="02010006030000020004" pitchFamily="2" charset="0"/>
                </a:rPr>
                <a:t>Ākonga, </a:t>
              </a:r>
              <a:r>
                <a:rPr lang="en-NZ" sz="1600" b="0" i="0" dirty="0" err="1">
                  <a:latin typeface="Bliss Pro Medium" panose="02010006030000020004" pitchFamily="2" charset="0"/>
                </a:rPr>
                <a:t>whānau</a:t>
              </a:r>
              <a:r>
                <a:rPr lang="en-NZ" sz="1600" b="0" i="0" dirty="0">
                  <a:latin typeface="Bliss Pro Medium" panose="02010006030000020004" pitchFamily="2" charset="0"/>
                </a:rPr>
                <a:t>, and iwi</a:t>
              </a:r>
            </a:p>
          </p:txBody>
        </p:sp>
      </p:grpSp>
    </p:spTree>
    <p:extLst>
      <p:ext uri="{BB962C8B-B14F-4D97-AF65-F5344CB8AC3E}">
        <p14:creationId xmlns:p14="http://schemas.microsoft.com/office/powerpoint/2010/main" val="370463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68F737-4845-80C3-3042-433A60816734}"/>
              </a:ext>
            </a:extLst>
          </p:cNvPr>
          <p:cNvSpPr>
            <a:spLocks noGrp="1"/>
          </p:cNvSpPr>
          <p:nvPr>
            <p:ph type="sldNum" sz="quarter" idx="12"/>
          </p:nvPr>
        </p:nvSpPr>
        <p:spPr/>
        <p:txBody>
          <a:bodyPr/>
          <a:lstStyle/>
          <a:p>
            <a:fld id="{BFD14E40-3C96-7542-94D9-B9EA8019EF86}" type="slidenum">
              <a:rPr lang="en-NZ" smtClean="0"/>
              <a:pPr/>
              <a:t>16</a:t>
            </a:fld>
            <a:endParaRPr lang="en-NZ" dirty="0"/>
          </a:p>
        </p:txBody>
      </p:sp>
      <p:sp>
        <p:nvSpPr>
          <p:cNvPr id="3" name="Title 2">
            <a:extLst>
              <a:ext uri="{FF2B5EF4-FFF2-40B4-BE49-F238E27FC236}">
                <a16:creationId xmlns:a16="http://schemas.microsoft.com/office/drawing/2014/main" id="{3E128361-AEBF-15E2-F441-568FA1A6C6FC}"/>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err="1"/>
              <a:t>Kaiurungi</a:t>
            </a:r>
            <a:r>
              <a:rPr lang="en-NZ" dirty="0"/>
              <a:t> | Coordinator role</a:t>
            </a:r>
          </a:p>
        </p:txBody>
      </p:sp>
      <p:pic>
        <p:nvPicPr>
          <p:cNvPr id="5" name="Picture 4">
            <a:extLst>
              <a:ext uri="{FF2B5EF4-FFF2-40B4-BE49-F238E27FC236}">
                <a16:creationId xmlns:a16="http://schemas.microsoft.com/office/drawing/2014/main" id="{96EE159C-F396-3BDD-B503-755F83CA5C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350" y="1140016"/>
            <a:ext cx="7772400" cy="502255"/>
          </a:xfrm>
          <a:prstGeom prst="rect">
            <a:avLst/>
          </a:prstGeom>
        </p:spPr>
      </p:pic>
      <p:pic>
        <p:nvPicPr>
          <p:cNvPr id="7" name="Picture 6">
            <a:extLst>
              <a:ext uri="{FF2B5EF4-FFF2-40B4-BE49-F238E27FC236}">
                <a16:creationId xmlns:a16="http://schemas.microsoft.com/office/drawing/2014/main" id="{B21EC3E8-DFAF-04CE-C2E8-AD24DE7B3C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1350" y="1565544"/>
            <a:ext cx="7772400" cy="502255"/>
          </a:xfrm>
          <a:prstGeom prst="rect">
            <a:avLst/>
          </a:prstGeom>
        </p:spPr>
      </p:pic>
      <p:pic>
        <p:nvPicPr>
          <p:cNvPr id="11" name="Picture 10">
            <a:extLst>
              <a:ext uri="{FF2B5EF4-FFF2-40B4-BE49-F238E27FC236}">
                <a16:creationId xmlns:a16="http://schemas.microsoft.com/office/drawing/2014/main" id="{EE799795-C29F-5A9E-7F4C-43C09C1DCA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1350" y="2416600"/>
            <a:ext cx="7772400" cy="502255"/>
          </a:xfrm>
          <a:prstGeom prst="rect">
            <a:avLst/>
          </a:prstGeom>
        </p:spPr>
      </p:pic>
      <p:pic>
        <p:nvPicPr>
          <p:cNvPr id="13" name="Picture 12">
            <a:extLst>
              <a:ext uri="{FF2B5EF4-FFF2-40B4-BE49-F238E27FC236}">
                <a16:creationId xmlns:a16="http://schemas.microsoft.com/office/drawing/2014/main" id="{50860BA4-81DC-0886-4801-C56DFE7926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1350" y="2842128"/>
            <a:ext cx="7772400" cy="502255"/>
          </a:xfrm>
          <a:prstGeom prst="rect">
            <a:avLst/>
          </a:prstGeom>
        </p:spPr>
      </p:pic>
      <p:pic>
        <p:nvPicPr>
          <p:cNvPr id="15" name="Picture 14">
            <a:extLst>
              <a:ext uri="{FF2B5EF4-FFF2-40B4-BE49-F238E27FC236}">
                <a16:creationId xmlns:a16="http://schemas.microsoft.com/office/drawing/2014/main" id="{86CADFA4-3BAF-F0F6-D46F-52A1B8F0F6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1350" y="3267656"/>
            <a:ext cx="7772400" cy="502255"/>
          </a:xfrm>
          <a:prstGeom prst="rect">
            <a:avLst/>
          </a:prstGeom>
        </p:spPr>
      </p:pic>
      <p:pic>
        <p:nvPicPr>
          <p:cNvPr id="19" name="Picture 18">
            <a:extLst>
              <a:ext uri="{FF2B5EF4-FFF2-40B4-BE49-F238E27FC236}">
                <a16:creationId xmlns:a16="http://schemas.microsoft.com/office/drawing/2014/main" id="{A72B6E7E-B939-E821-C236-EFA37A44735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1350" y="4118709"/>
            <a:ext cx="7772400" cy="401804"/>
          </a:xfrm>
          <a:prstGeom prst="rect">
            <a:avLst/>
          </a:prstGeom>
        </p:spPr>
      </p:pic>
      <p:pic>
        <p:nvPicPr>
          <p:cNvPr id="8" name="Picture 7">
            <a:extLst>
              <a:ext uri="{FF2B5EF4-FFF2-40B4-BE49-F238E27FC236}">
                <a16:creationId xmlns:a16="http://schemas.microsoft.com/office/drawing/2014/main" id="{BB686982-612C-92E9-F653-0D141CEB4C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350" y="3693181"/>
            <a:ext cx="7772400" cy="502255"/>
          </a:xfrm>
          <a:prstGeom prst="rect">
            <a:avLst/>
          </a:prstGeom>
        </p:spPr>
      </p:pic>
      <p:pic>
        <p:nvPicPr>
          <p:cNvPr id="12" name="Picture 11">
            <a:extLst>
              <a:ext uri="{FF2B5EF4-FFF2-40B4-BE49-F238E27FC236}">
                <a16:creationId xmlns:a16="http://schemas.microsoft.com/office/drawing/2014/main" id="{3A7815AF-F2CC-660B-9396-CF067D6B7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1350" y="1993215"/>
            <a:ext cx="7772400" cy="502255"/>
          </a:xfrm>
          <a:prstGeom prst="rect">
            <a:avLst/>
          </a:prstGeom>
        </p:spPr>
      </p:pic>
    </p:spTree>
    <p:extLst>
      <p:ext uri="{BB962C8B-B14F-4D97-AF65-F5344CB8AC3E}">
        <p14:creationId xmlns:p14="http://schemas.microsoft.com/office/powerpoint/2010/main" val="185002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ppt_x"/>
                                          </p:val>
                                        </p:tav>
                                        <p:tav tm="100000">
                                          <p:val>
                                            <p:strVal val="#ppt_x"/>
                                          </p:val>
                                        </p:tav>
                                      </p:tavLst>
                                    </p:anim>
                                    <p:anim calcmode="lin" valueType="num">
                                      <p:cBhvr additive="base">
                                        <p:cTn id="32"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1000" fill="hold"/>
                                        <p:tgtEl>
                                          <p:spTgt spid="15"/>
                                        </p:tgtEl>
                                        <p:attrNameLst>
                                          <p:attrName>ppt_x</p:attrName>
                                        </p:attrNameLst>
                                      </p:cBhvr>
                                      <p:tavLst>
                                        <p:tav tm="0">
                                          <p:val>
                                            <p:strVal val="#ppt_x"/>
                                          </p:val>
                                        </p:tav>
                                        <p:tav tm="100000">
                                          <p:val>
                                            <p:strVal val="#ppt_x"/>
                                          </p:val>
                                        </p:tav>
                                      </p:tavLst>
                                    </p:anim>
                                    <p:anim calcmode="lin" valueType="num">
                                      <p:cBhvr additive="base">
                                        <p:cTn id="3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1000" fill="hold"/>
                                        <p:tgtEl>
                                          <p:spTgt spid="8"/>
                                        </p:tgtEl>
                                        <p:attrNameLst>
                                          <p:attrName>ppt_x</p:attrName>
                                        </p:attrNameLst>
                                      </p:cBhvr>
                                      <p:tavLst>
                                        <p:tav tm="0">
                                          <p:val>
                                            <p:strVal val="#ppt_x"/>
                                          </p:val>
                                        </p:tav>
                                        <p:tav tm="100000">
                                          <p:val>
                                            <p:strVal val="#ppt_x"/>
                                          </p:val>
                                        </p:tav>
                                      </p:tavLst>
                                    </p:anim>
                                    <p:anim calcmode="lin" valueType="num">
                                      <p:cBhvr additive="base">
                                        <p:cTn id="44"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ppt_x"/>
                                          </p:val>
                                        </p:tav>
                                        <p:tav tm="100000">
                                          <p:val>
                                            <p:strVal val="#ppt_x"/>
                                          </p:val>
                                        </p:tav>
                                      </p:tavLst>
                                    </p:anim>
                                    <p:anim calcmode="lin" valueType="num">
                                      <p:cBhvr additive="base">
                                        <p:cTn id="50"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99577A-F0CF-0002-1868-8914E049E113}"/>
              </a:ext>
            </a:extLst>
          </p:cNvPr>
          <p:cNvSpPr>
            <a:spLocks noGrp="1"/>
          </p:cNvSpPr>
          <p:nvPr>
            <p:ph type="sldNum" sz="quarter" idx="12"/>
          </p:nvPr>
        </p:nvSpPr>
        <p:spPr/>
        <p:txBody>
          <a:bodyPr/>
          <a:lstStyle/>
          <a:p>
            <a:fld id="{BFD14E40-3C96-7542-94D9-B9EA8019EF86}" type="slidenum">
              <a:rPr lang="en-NZ" smtClean="0"/>
              <a:pPr/>
              <a:t>17</a:t>
            </a:fld>
            <a:endParaRPr lang="en-NZ" dirty="0"/>
          </a:p>
        </p:txBody>
      </p:sp>
      <p:sp>
        <p:nvSpPr>
          <p:cNvPr id="4" name="TextBox 3">
            <a:extLst>
              <a:ext uri="{FF2B5EF4-FFF2-40B4-BE49-F238E27FC236}">
                <a16:creationId xmlns:a16="http://schemas.microsoft.com/office/drawing/2014/main" id="{3DE62EE6-5118-816F-C158-7D53FB7EB4C9}"/>
              </a:ext>
            </a:extLst>
          </p:cNvPr>
          <p:cNvSpPr txBox="1"/>
          <p:nvPr/>
        </p:nvSpPr>
        <p:spPr>
          <a:xfrm>
            <a:off x="1394851" y="4154506"/>
            <a:ext cx="6354297" cy="338554"/>
          </a:xfrm>
          <a:prstGeom prst="rect">
            <a:avLst/>
          </a:prstGeom>
          <a:noFill/>
        </p:spPr>
        <p:txBody>
          <a:bodyPr wrap="square" rtlCol="0">
            <a:spAutoFit/>
          </a:bodyPr>
          <a:lstStyle/>
          <a:p>
            <a:pPr algn="ctr"/>
            <a:r>
              <a:rPr lang="en-US" sz="1600" dirty="0"/>
              <a:t>Watch: </a:t>
            </a:r>
            <a:r>
              <a:rPr lang="en-NZ" sz="1600" b="0" i="0" dirty="0">
                <a:solidFill>
                  <a:srgbClr val="222222"/>
                </a:solidFill>
                <a:effectLst/>
                <a:hlinkClick r:id="rId3"/>
              </a:rPr>
              <a:t>Check &amp; Connect - Continuity of support</a:t>
            </a:r>
            <a:endParaRPr lang="en-US" sz="1600" dirty="0"/>
          </a:p>
        </p:txBody>
      </p:sp>
      <p:sp>
        <p:nvSpPr>
          <p:cNvPr id="5" name="Title 2">
            <a:extLst>
              <a:ext uri="{FF2B5EF4-FFF2-40B4-BE49-F238E27FC236}">
                <a16:creationId xmlns:a16="http://schemas.microsoft.com/office/drawing/2014/main" id="{8A2C3827-408B-A185-1B5B-9BC457F09195}"/>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err="1"/>
              <a:t>Kaihoe</a:t>
            </a:r>
            <a:r>
              <a:rPr lang="en-NZ" dirty="0"/>
              <a:t> | Mentor role</a:t>
            </a:r>
          </a:p>
        </p:txBody>
      </p:sp>
      <p:pic>
        <p:nvPicPr>
          <p:cNvPr id="3" name="Picture 2">
            <a:hlinkClick r:id="rId3"/>
            <a:extLst>
              <a:ext uri="{FF2B5EF4-FFF2-40B4-BE49-F238E27FC236}">
                <a16:creationId xmlns:a16="http://schemas.microsoft.com/office/drawing/2014/main" id="{A2A0AD66-F83C-BFE7-E809-787418E644CD}"/>
              </a:ext>
            </a:extLst>
          </p:cNvPr>
          <p:cNvPicPr>
            <a:picLocks noChangeAspect="1"/>
          </p:cNvPicPr>
          <p:nvPr/>
        </p:nvPicPr>
        <p:blipFill>
          <a:blip r:embed="rId4"/>
          <a:stretch>
            <a:fillRect/>
          </a:stretch>
        </p:blipFill>
        <p:spPr>
          <a:xfrm>
            <a:off x="2032000" y="1162050"/>
            <a:ext cx="5080000" cy="2819400"/>
          </a:xfrm>
          <a:prstGeom prst="rect">
            <a:avLst/>
          </a:prstGeom>
        </p:spPr>
      </p:pic>
    </p:spTree>
    <p:extLst>
      <p:ext uri="{BB962C8B-B14F-4D97-AF65-F5344CB8AC3E}">
        <p14:creationId xmlns:p14="http://schemas.microsoft.com/office/powerpoint/2010/main" val="1132792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015A97-190F-0519-4B13-5CF0E814D540}"/>
              </a:ext>
            </a:extLst>
          </p:cNvPr>
          <p:cNvSpPr>
            <a:spLocks noGrp="1"/>
          </p:cNvSpPr>
          <p:nvPr>
            <p:ph type="sldNum" sz="quarter" idx="12"/>
          </p:nvPr>
        </p:nvSpPr>
        <p:spPr/>
        <p:txBody>
          <a:bodyPr/>
          <a:lstStyle/>
          <a:p>
            <a:fld id="{BFD14E40-3C96-7542-94D9-B9EA8019EF86}" type="slidenum">
              <a:rPr lang="en-NZ" smtClean="0"/>
              <a:pPr/>
              <a:t>18</a:t>
            </a:fld>
            <a:endParaRPr lang="en-NZ" dirty="0"/>
          </a:p>
        </p:txBody>
      </p:sp>
      <p:sp>
        <p:nvSpPr>
          <p:cNvPr id="3" name="Text Placeholder 3">
            <a:extLst>
              <a:ext uri="{FF2B5EF4-FFF2-40B4-BE49-F238E27FC236}">
                <a16:creationId xmlns:a16="http://schemas.microsoft.com/office/drawing/2014/main" id="{32402ABB-A0A9-2E10-3B56-041714798108}"/>
              </a:ext>
            </a:extLst>
          </p:cNvPr>
          <p:cNvSpPr txBox="1">
            <a:spLocks/>
          </p:cNvSpPr>
          <p:nvPr/>
        </p:nvSpPr>
        <p:spPr>
          <a:xfrm>
            <a:off x="1675984" y="1376345"/>
            <a:ext cx="6373735" cy="2892074"/>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0"/>
              </a:spcAft>
              <a:buNone/>
            </a:pPr>
            <a:r>
              <a:rPr lang="en-NZ" b="0" dirty="0"/>
              <a:t>Working in pairs or small groups, discuss what you learnt from the video. </a:t>
            </a:r>
          </a:p>
          <a:p>
            <a:pPr marL="0" indent="0">
              <a:lnSpc>
                <a:spcPct val="90000"/>
              </a:lnSpc>
              <a:spcAft>
                <a:spcPts val="0"/>
              </a:spcAft>
              <a:buNone/>
            </a:pPr>
            <a:r>
              <a:rPr lang="en-NZ" b="0" dirty="0"/>
              <a:t>Then choose </a:t>
            </a:r>
            <a:r>
              <a:rPr lang="en-NZ" u="sng" dirty="0"/>
              <a:t>two</a:t>
            </a:r>
            <a:r>
              <a:rPr lang="en-NZ" b="0" dirty="0"/>
              <a:t> of the following key mentor tasks and briefly discuss what each might involve:</a:t>
            </a:r>
          </a:p>
          <a:p>
            <a:pPr>
              <a:lnSpc>
                <a:spcPct val="90000"/>
              </a:lnSpc>
              <a:spcAft>
                <a:spcPts val="0"/>
              </a:spcAft>
            </a:pPr>
            <a:r>
              <a:rPr lang="en-NZ" b="0" dirty="0"/>
              <a:t>Collaborates</a:t>
            </a:r>
          </a:p>
          <a:p>
            <a:pPr>
              <a:lnSpc>
                <a:spcPct val="90000"/>
              </a:lnSpc>
              <a:spcAft>
                <a:spcPts val="0"/>
              </a:spcAft>
            </a:pPr>
            <a:r>
              <a:rPr lang="en-NZ" b="0" dirty="0"/>
              <a:t>Monitors</a:t>
            </a:r>
          </a:p>
          <a:p>
            <a:pPr>
              <a:lnSpc>
                <a:spcPct val="90000"/>
              </a:lnSpc>
              <a:spcAft>
                <a:spcPts val="0"/>
              </a:spcAft>
            </a:pPr>
            <a:r>
              <a:rPr lang="en-NZ" b="0" dirty="0"/>
              <a:t>Liaises</a:t>
            </a:r>
          </a:p>
          <a:p>
            <a:pPr>
              <a:lnSpc>
                <a:spcPct val="90000"/>
              </a:lnSpc>
              <a:spcAft>
                <a:spcPts val="0"/>
              </a:spcAft>
            </a:pPr>
            <a:r>
              <a:rPr lang="en-NZ" b="0" dirty="0"/>
              <a:t>Ensures alignment</a:t>
            </a:r>
          </a:p>
          <a:p>
            <a:pPr>
              <a:lnSpc>
                <a:spcPct val="90000"/>
              </a:lnSpc>
              <a:spcAft>
                <a:spcPts val="0"/>
              </a:spcAft>
            </a:pPr>
            <a:r>
              <a:rPr lang="en-NZ" b="0" dirty="0"/>
              <a:t>Problem solves</a:t>
            </a:r>
          </a:p>
          <a:p>
            <a:pPr>
              <a:lnSpc>
                <a:spcPct val="90000"/>
              </a:lnSpc>
              <a:spcAft>
                <a:spcPts val="0"/>
              </a:spcAft>
            </a:pPr>
            <a:r>
              <a:rPr lang="en-NZ" b="0" dirty="0"/>
              <a:t>Records</a:t>
            </a:r>
          </a:p>
        </p:txBody>
      </p:sp>
      <p:sp>
        <p:nvSpPr>
          <p:cNvPr id="6" name="Title 2">
            <a:extLst>
              <a:ext uri="{FF2B5EF4-FFF2-40B4-BE49-F238E27FC236}">
                <a16:creationId xmlns:a16="http://schemas.microsoft.com/office/drawing/2014/main" id="{9051D7CD-1483-8612-AD84-905314CF981B}"/>
              </a:ext>
            </a:extLst>
          </p:cNvPr>
          <p:cNvSpPr txBox="1">
            <a:spLocks/>
          </p:cNvSpPr>
          <p:nvPr/>
        </p:nvSpPr>
        <p:spPr>
          <a:xfrm>
            <a:off x="1675984"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a:t>
            </a:r>
            <a:r>
              <a:rPr lang="en-NZ" b="1" dirty="0" err="1">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Kaihoe</a:t>
            </a:r>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 | Mentor role</a:t>
            </a:r>
            <a:endParaRPr lang="en-NZ" b="1" dirty="0">
              <a:solidFill>
                <a:schemeClr val="tx1"/>
              </a:solidFill>
              <a:latin typeface="Bliss Pro Bold" panose="02010006030000020004" pitchFamily="2" charset="0"/>
            </a:endParaRPr>
          </a:p>
        </p:txBody>
      </p:sp>
    </p:spTree>
    <p:extLst>
      <p:ext uri="{BB962C8B-B14F-4D97-AF65-F5344CB8AC3E}">
        <p14:creationId xmlns:p14="http://schemas.microsoft.com/office/powerpoint/2010/main" val="3154768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CBAD1E-B96D-D7E0-74EF-0675AD29BEF4}"/>
              </a:ext>
            </a:extLst>
          </p:cNvPr>
          <p:cNvSpPr>
            <a:spLocks noGrp="1"/>
          </p:cNvSpPr>
          <p:nvPr>
            <p:ph type="sldNum" sz="quarter" idx="12"/>
          </p:nvPr>
        </p:nvSpPr>
        <p:spPr/>
        <p:txBody>
          <a:bodyPr/>
          <a:lstStyle/>
          <a:p>
            <a:fld id="{BFD14E40-3C96-7542-94D9-B9EA8019EF86}" type="slidenum">
              <a:rPr lang="en-NZ" smtClean="0"/>
              <a:pPr/>
              <a:t>19</a:t>
            </a:fld>
            <a:endParaRPr lang="en-NZ" dirty="0"/>
          </a:p>
        </p:txBody>
      </p:sp>
      <p:sp>
        <p:nvSpPr>
          <p:cNvPr id="3" name="Title 2">
            <a:extLst>
              <a:ext uri="{FF2B5EF4-FFF2-40B4-BE49-F238E27FC236}">
                <a16:creationId xmlns:a16="http://schemas.microsoft.com/office/drawing/2014/main" id="{00E3B9A0-E2FF-6389-9DA5-9F4642E304CE}"/>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Training overview</a:t>
            </a:r>
          </a:p>
        </p:txBody>
      </p:sp>
      <p:sp>
        <p:nvSpPr>
          <p:cNvPr id="4" name="Text Placeholder 3">
            <a:extLst>
              <a:ext uri="{FF2B5EF4-FFF2-40B4-BE49-F238E27FC236}">
                <a16:creationId xmlns:a16="http://schemas.microsoft.com/office/drawing/2014/main" id="{DF3A50A4-9EEA-FD4B-79E4-0D85F05A7DE6}"/>
              </a:ext>
            </a:extLst>
          </p:cNvPr>
          <p:cNvSpPr txBox="1">
            <a:spLocks/>
          </p:cNvSpPr>
          <p:nvPr/>
        </p:nvSpPr>
        <p:spPr>
          <a:xfrm>
            <a:off x="431800" y="1121512"/>
            <a:ext cx="3808307" cy="2728952"/>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0"/>
              </a:spcAft>
              <a:buNone/>
            </a:pPr>
            <a:r>
              <a:rPr lang="en-NZ" b="0" dirty="0"/>
              <a:t>There will be:</a:t>
            </a:r>
          </a:p>
          <a:p>
            <a:pPr>
              <a:lnSpc>
                <a:spcPct val="90000"/>
              </a:lnSpc>
              <a:spcAft>
                <a:spcPts val="0"/>
              </a:spcAft>
            </a:pPr>
            <a:r>
              <a:rPr lang="en-NZ" b="0" dirty="0"/>
              <a:t>One more session for </a:t>
            </a:r>
            <a:r>
              <a:rPr lang="en-NZ" b="0" dirty="0" err="1"/>
              <a:t>kaiurungi</a:t>
            </a:r>
            <a:r>
              <a:rPr lang="en-NZ" b="0" dirty="0"/>
              <a:t> (coordinators)</a:t>
            </a:r>
          </a:p>
          <a:p>
            <a:pPr>
              <a:lnSpc>
                <a:spcPct val="90000"/>
              </a:lnSpc>
              <a:spcAft>
                <a:spcPts val="0"/>
              </a:spcAft>
            </a:pPr>
            <a:r>
              <a:rPr lang="en-NZ" b="0" dirty="0"/>
              <a:t>Two more sessions for </a:t>
            </a:r>
            <a:r>
              <a:rPr lang="en-NZ" b="0" dirty="0" err="1"/>
              <a:t>kaihoe</a:t>
            </a:r>
            <a:r>
              <a:rPr lang="en-NZ" b="0" dirty="0"/>
              <a:t> (mentors)</a:t>
            </a:r>
          </a:p>
          <a:p>
            <a:pPr>
              <a:lnSpc>
                <a:spcPct val="90000"/>
              </a:lnSpc>
              <a:spcAft>
                <a:spcPts val="0"/>
              </a:spcAft>
            </a:pPr>
            <a:r>
              <a:rPr lang="en-NZ" b="0" dirty="0"/>
              <a:t>Ongoing support for </a:t>
            </a:r>
            <a:r>
              <a:rPr lang="en-NZ" b="0" dirty="0" err="1"/>
              <a:t>kaihoe</a:t>
            </a:r>
            <a:r>
              <a:rPr lang="en-NZ" b="0" dirty="0"/>
              <a:t> from their </a:t>
            </a:r>
            <a:r>
              <a:rPr lang="en-NZ" b="0" dirty="0" err="1"/>
              <a:t>kaiārahi</a:t>
            </a:r>
            <a:r>
              <a:rPr lang="en-NZ" b="0" dirty="0"/>
              <a:t> (supervisors).</a:t>
            </a:r>
          </a:p>
          <a:p>
            <a:pPr marL="0" indent="0">
              <a:lnSpc>
                <a:spcPct val="90000"/>
              </a:lnSpc>
              <a:spcAft>
                <a:spcPts val="0"/>
              </a:spcAft>
              <a:buNone/>
            </a:pPr>
            <a:r>
              <a:rPr lang="en-NZ" b="0" dirty="0"/>
              <a:t>Your manual is your main information source of information, and there is additional support material (e.g., videos) on the PB4L website at </a:t>
            </a:r>
            <a:r>
              <a:rPr lang="en-NZ" b="0" dirty="0">
                <a:hlinkClick r:id="rId3"/>
              </a:rPr>
              <a:t>Check &amp; Connect: Te Hononga</a:t>
            </a:r>
            <a:r>
              <a:rPr lang="en-NZ" b="0" dirty="0"/>
              <a:t>.</a:t>
            </a:r>
          </a:p>
        </p:txBody>
      </p:sp>
    </p:spTree>
    <p:extLst>
      <p:ext uri="{BB962C8B-B14F-4D97-AF65-F5344CB8AC3E}">
        <p14:creationId xmlns:p14="http://schemas.microsoft.com/office/powerpoint/2010/main" val="411196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FC2D0C-8E02-5440-BB89-1A2B2A69B265}"/>
              </a:ext>
            </a:extLst>
          </p:cNvPr>
          <p:cNvSpPr txBox="1">
            <a:spLocks/>
          </p:cNvSpPr>
          <p:nvPr/>
        </p:nvSpPr>
        <p:spPr>
          <a:xfrm>
            <a:off x="431800" y="447675"/>
            <a:ext cx="7113692" cy="4431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NZ" sz="3200" b="1" spc="50" dirty="0">
                <a:cs typeface="Calibri" panose="020F0502020204030204" pitchFamily="34" charset="0"/>
              </a:rPr>
              <a:t>Check &amp; Connect: </a:t>
            </a:r>
            <a:r>
              <a:rPr lang="en-NZ" sz="3200" b="1" spc="50" dirty="0">
                <a:solidFill>
                  <a:srgbClr val="BEBCD8"/>
                </a:solidFill>
                <a:latin typeface="+mn-lt"/>
                <a:cs typeface="Calibri" panose="020F0502020204030204" pitchFamily="34" charset="0"/>
              </a:rPr>
              <a:t>Te Hononga</a:t>
            </a:r>
          </a:p>
        </p:txBody>
      </p:sp>
      <p:sp>
        <p:nvSpPr>
          <p:cNvPr id="2" name="Title 1">
            <a:extLst>
              <a:ext uri="{FF2B5EF4-FFF2-40B4-BE49-F238E27FC236}">
                <a16:creationId xmlns:a16="http://schemas.microsoft.com/office/drawing/2014/main" id="{BB151900-A43B-419D-14C4-5609796AD0CF}"/>
              </a:ext>
            </a:extLst>
          </p:cNvPr>
          <p:cNvSpPr txBox="1">
            <a:spLocks/>
          </p:cNvSpPr>
          <p:nvPr/>
        </p:nvSpPr>
        <p:spPr>
          <a:xfrm>
            <a:off x="736600" y="1646555"/>
            <a:ext cx="3130973" cy="110799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NZ" sz="4000" b="1" spc="50" dirty="0">
                <a:solidFill>
                  <a:srgbClr val="242279"/>
                </a:solidFill>
                <a:cs typeface="Calibri" panose="020F0502020204030204" pitchFamily="34" charset="0"/>
              </a:rPr>
              <a:t>Section 1:</a:t>
            </a:r>
          </a:p>
          <a:p>
            <a:r>
              <a:rPr lang="en-NZ" sz="4000" b="1" spc="50" dirty="0">
                <a:solidFill>
                  <a:srgbClr val="242279"/>
                </a:solidFill>
                <a:latin typeface="+mn-lt"/>
                <a:cs typeface="Calibri" panose="020F0502020204030204" pitchFamily="34" charset="0"/>
              </a:rPr>
              <a:t>Introduction</a:t>
            </a:r>
          </a:p>
        </p:txBody>
      </p:sp>
    </p:spTree>
    <p:extLst>
      <p:ext uri="{BB962C8B-B14F-4D97-AF65-F5344CB8AC3E}">
        <p14:creationId xmlns:p14="http://schemas.microsoft.com/office/powerpoint/2010/main" val="1465245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E9FD7-6B08-A146-9170-F8AC4556A638}"/>
              </a:ext>
            </a:extLst>
          </p:cNvPr>
          <p:cNvSpPr>
            <a:spLocks noGrp="1"/>
          </p:cNvSpPr>
          <p:nvPr>
            <p:ph type="sldNum" sz="quarter" idx="12"/>
          </p:nvPr>
        </p:nvSpPr>
        <p:spPr/>
        <p:txBody>
          <a:bodyPr/>
          <a:lstStyle/>
          <a:p>
            <a:fld id="{BFD14E40-3C96-7542-94D9-B9EA8019EF86}" type="slidenum">
              <a:rPr lang="en-NZ" smtClean="0"/>
              <a:pPr/>
              <a:t>20</a:t>
            </a:fld>
            <a:endParaRPr lang="en-NZ" dirty="0"/>
          </a:p>
        </p:txBody>
      </p:sp>
      <p:sp>
        <p:nvSpPr>
          <p:cNvPr id="5" name="Title 2">
            <a:extLst>
              <a:ext uri="{FF2B5EF4-FFF2-40B4-BE49-F238E27FC236}">
                <a16:creationId xmlns:a16="http://schemas.microsoft.com/office/drawing/2014/main" id="{38C887C8-7189-471A-B560-02D74DB3CF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Purpose of this session</a:t>
            </a:r>
            <a:endParaRPr lang="en-NZ" b="1" dirty="0">
              <a:latin typeface="Bliss Pro Bold" panose="02010006030000020004" pitchFamily="2" charset="0"/>
            </a:endParaRPr>
          </a:p>
        </p:txBody>
      </p:sp>
      <p:sp>
        <p:nvSpPr>
          <p:cNvPr id="3" name="Text Placeholder 3">
            <a:extLst>
              <a:ext uri="{FF2B5EF4-FFF2-40B4-BE49-F238E27FC236}">
                <a16:creationId xmlns:a16="http://schemas.microsoft.com/office/drawing/2014/main" id="{2AD9954E-A28C-8591-D6FF-EE0269B6A292}"/>
              </a:ext>
            </a:extLst>
          </p:cNvPr>
          <p:cNvSpPr txBox="1">
            <a:spLocks/>
          </p:cNvSpPr>
          <p:nvPr/>
        </p:nvSpPr>
        <p:spPr>
          <a:xfrm>
            <a:off x="431800" y="1004474"/>
            <a:ext cx="7488572" cy="2406813"/>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1000"/>
              </a:spcAft>
              <a:buNone/>
            </a:pPr>
            <a:r>
              <a:rPr lang="en-NZ" b="0" dirty="0">
                <a:effectLst/>
              </a:rPr>
              <a:t>The purpose of this session was for you to learn about:</a:t>
            </a:r>
          </a:p>
          <a:p>
            <a:pPr marL="287550" indent="-285750">
              <a:lnSpc>
                <a:spcPct val="90000"/>
              </a:lnSpc>
              <a:spcAft>
                <a:spcPts val="600"/>
              </a:spcAft>
            </a:pPr>
            <a:r>
              <a:rPr lang="en-NZ" b="0" dirty="0">
                <a:solidFill>
                  <a:srgbClr val="000000"/>
                </a:solidFill>
                <a:effectLst/>
                <a:ea typeface="Times New Roman" panose="02020603050405020304" pitchFamily="18" charset="0"/>
                <a:cs typeface="Calibri" panose="020F0502020204030204" pitchFamily="34" charset="0"/>
              </a:rPr>
              <a:t>why it is important to address </a:t>
            </a:r>
            <a:r>
              <a:rPr lang="en-NZ"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ā</a:t>
            </a:r>
            <a:r>
              <a:rPr lang="en-NZ" b="0" dirty="0"/>
              <a:t>konga</a:t>
            </a:r>
            <a:r>
              <a:rPr lang="en-NZ" b="0" dirty="0">
                <a:solidFill>
                  <a:srgbClr val="000000"/>
                </a:solidFill>
                <a:effectLst/>
                <a:ea typeface="Times New Roman" panose="02020603050405020304" pitchFamily="18" charset="0"/>
                <a:cs typeface="Calibri" panose="020F0502020204030204" pitchFamily="34" charset="0"/>
              </a:rPr>
              <a:t> attendance and engagement </a:t>
            </a:r>
          </a:p>
          <a:p>
            <a:pPr marL="287550" indent="-285750">
              <a:lnSpc>
                <a:spcPct val="90000"/>
              </a:lnSpc>
              <a:spcAft>
                <a:spcPts val="600"/>
              </a:spcAft>
            </a:pPr>
            <a:r>
              <a:rPr lang="en-NZ" b="0" dirty="0">
                <a:solidFill>
                  <a:srgbClr val="000000"/>
                </a:solidFill>
                <a:effectLst/>
                <a:ea typeface="Times New Roman" panose="02020603050405020304" pitchFamily="18" charset="0"/>
                <a:cs typeface="Calibri" panose="020F0502020204030204" pitchFamily="34" charset="0"/>
              </a:rPr>
              <a:t>the origins and development of Check &amp; Connect: </a:t>
            </a:r>
            <a:r>
              <a:rPr lang="en-NZ" b="0" dirty="0" err="1">
                <a:solidFill>
                  <a:srgbClr val="000000"/>
                </a:solidFill>
                <a:effectLst/>
                <a:ea typeface="Times New Roman" panose="02020603050405020304" pitchFamily="18" charset="0"/>
                <a:cs typeface="Calibri" panose="020F0502020204030204" pitchFamily="34" charset="0"/>
              </a:rPr>
              <a:t>Te</a:t>
            </a:r>
            <a:r>
              <a:rPr lang="en-NZ" b="0" dirty="0">
                <a:solidFill>
                  <a:srgbClr val="000000"/>
                </a:solidFill>
                <a:effectLst/>
                <a:ea typeface="Times New Roman" panose="02020603050405020304" pitchFamily="18" charset="0"/>
                <a:cs typeface="Calibri" panose="020F0502020204030204" pitchFamily="34" charset="0"/>
              </a:rPr>
              <a:t> </a:t>
            </a:r>
            <a:r>
              <a:rPr lang="en-NZ" b="0" dirty="0" err="1">
                <a:solidFill>
                  <a:srgbClr val="000000"/>
                </a:solidFill>
                <a:effectLst/>
                <a:ea typeface="Times New Roman" panose="02020603050405020304" pitchFamily="18" charset="0"/>
                <a:cs typeface="Calibri" panose="020F0502020204030204" pitchFamily="34" charset="0"/>
              </a:rPr>
              <a:t>Hononga</a:t>
            </a:r>
            <a:endParaRPr lang="en-NZ" b="0" dirty="0">
              <a:solidFill>
                <a:srgbClr val="000000"/>
              </a:solidFill>
              <a:effectLst/>
              <a:ea typeface="Times New Roman" panose="02020603050405020304" pitchFamily="18" charset="0"/>
              <a:cs typeface="Calibri" panose="020F0502020204030204" pitchFamily="34" charset="0"/>
            </a:endParaRPr>
          </a:p>
          <a:p>
            <a:pPr marL="287550" indent="-285750">
              <a:lnSpc>
                <a:spcPct val="90000"/>
              </a:lnSpc>
              <a:spcAft>
                <a:spcPts val="600"/>
              </a:spcAft>
            </a:pPr>
            <a:r>
              <a:rPr lang="en-NZ" b="0" dirty="0">
                <a:solidFill>
                  <a:srgbClr val="000000"/>
                </a:solidFill>
                <a:effectLst/>
                <a:ea typeface="Times New Roman" panose="02020603050405020304" pitchFamily="18" charset="0"/>
                <a:cs typeface="Calibri" panose="020F0502020204030204" pitchFamily="34" charset="0"/>
              </a:rPr>
              <a:t>how Check &amp; Connect: </a:t>
            </a:r>
            <a:r>
              <a:rPr lang="en-NZ" b="0" dirty="0" err="1">
                <a:solidFill>
                  <a:srgbClr val="000000"/>
                </a:solidFill>
                <a:effectLst/>
                <a:ea typeface="Times New Roman" panose="02020603050405020304" pitchFamily="18" charset="0"/>
                <a:cs typeface="Calibri" panose="020F0502020204030204" pitchFamily="34" charset="0"/>
              </a:rPr>
              <a:t>Te</a:t>
            </a:r>
            <a:r>
              <a:rPr lang="en-NZ" b="0" dirty="0">
                <a:solidFill>
                  <a:srgbClr val="000000"/>
                </a:solidFill>
                <a:effectLst/>
                <a:ea typeface="Times New Roman" panose="02020603050405020304" pitchFamily="18" charset="0"/>
                <a:cs typeface="Calibri" panose="020F0502020204030204" pitchFamily="34" charset="0"/>
              </a:rPr>
              <a:t> </a:t>
            </a:r>
            <a:r>
              <a:rPr lang="en-NZ" b="0" dirty="0" err="1">
                <a:solidFill>
                  <a:srgbClr val="000000"/>
                </a:solidFill>
                <a:effectLst/>
                <a:ea typeface="Times New Roman" panose="02020603050405020304" pitchFamily="18" charset="0"/>
                <a:cs typeface="Calibri" panose="020F0502020204030204" pitchFamily="34" charset="0"/>
              </a:rPr>
              <a:t>Hononga</a:t>
            </a:r>
            <a:r>
              <a:rPr lang="en-NZ" b="0" dirty="0">
                <a:solidFill>
                  <a:srgbClr val="000000"/>
                </a:solidFill>
                <a:ea typeface="Times New Roman" panose="02020603050405020304" pitchFamily="18" charset="0"/>
                <a:cs typeface="Calibri" panose="020F0502020204030204" pitchFamily="34" charset="0"/>
              </a:rPr>
              <a:t> </a:t>
            </a:r>
            <a:r>
              <a:rPr lang="en-NZ" b="0" dirty="0">
                <a:solidFill>
                  <a:srgbClr val="000000"/>
                </a:solidFill>
                <a:effectLst/>
                <a:ea typeface="Times New Roman" panose="02020603050405020304" pitchFamily="18" charset="0"/>
                <a:cs typeface="Calibri" panose="020F0502020204030204" pitchFamily="34" charset="0"/>
              </a:rPr>
              <a:t>works, and what makes it distinctive</a:t>
            </a:r>
          </a:p>
          <a:p>
            <a:pPr marL="287550" indent="-285750">
              <a:lnSpc>
                <a:spcPct val="90000"/>
              </a:lnSpc>
              <a:spcAft>
                <a:spcPts val="600"/>
              </a:spcAft>
            </a:pPr>
            <a:r>
              <a:rPr lang="en-NZ" b="0" dirty="0">
                <a:solidFill>
                  <a:srgbClr val="000000"/>
                </a:solidFill>
                <a:effectLst/>
                <a:ea typeface="Times New Roman" panose="02020603050405020304" pitchFamily="18" charset="0"/>
                <a:cs typeface="Calibri" panose="020F0502020204030204" pitchFamily="34" charset="0"/>
              </a:rPr>
              <a:t>who is involved and what their roles and responsibilities are.</a:t>
            </a:r>
          </a:p>
          <a:p>
            <a:pPr marL="1800" indent="0">
              <a:lnSpc>
                <a:spcPct val="90000"/>
              </a:lnSpc>
              <a:spcAft>
                <a:spcPts val="600"/>
              </a:spcAft>
              <a:buNone/>
            </a:pPr>
            <a:r>
              <a:rPr lang="en-NZ" b="0" dirty="0">
                <a:solidFill>
                  <a:srgbClr val="000000"/>
                </a:solidFill>
                <a:ea typeface="Times New Roman" panose="02020603050405020304" pitchFamily="18" charset="0"/>
                <a:cs typeface="Calibri" panose="020F0502020204030204" pitchFamily="34" charset="0"/>
              </a:rPr>
              <a:t>Have we achieved our purpose for today? Do you have any questions?</a:t>
            </a:r>
            <a:endParaRPr lang="en-NZ" b="0" dirty="0"/>
          </a:p>
        </p:txBody>
      </p:sp>
    </p:spTree>
    <p:extLst>
      <p:ext uri="{BB962C8B-B14F-4D97-AF65-F5344CB8AC3E}">
        <p14:creationId xmlns:p14="http://schemas.microsoft.com/office/powerpoint/2010/main" val="288253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FC2D0C-8E02-5440-BB89-1A2B2A69B265}"/>
              </a:ext>
            </a:extLst>
          </p:cNvPr>
          <p:cNvSpPr txBox="1">
            <a:spLocks/>
          </p:cNvSpPr>
          <p:nvPr/>
        </p:nvSpPr>
        <p:spPr>
          <a:xfrm>
            <a:off x="431800" y="447675"/>
            <a:ext cx="7113692" cy="4431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NZ" sz="3200" b="1" spc="50" dirty="0">
                <a:cs typeface="Calibri" panose="020F0502020204030204" pitchFamily="34" charset="0"/>
              </a:rPr>
              <a:t>Check &amp; Connect: </a:t>
            </a:r>
            <a:r>
              <a:rPr lang="en-NZ" sz="3200" b="1" spc="50" dirty="0">
                <a:solidFill>
                  <a:srgbClr val="BEBCD8"/>
                </a:solidFill>
                <a:latin typeface="+mn-lt"/>
                <a:cs typeface="Calibri" panose="020F0502020204030204" pitchFamily="34" charset="0"/>
              </a:rPr>
              <a:t>Te Hononga</a:t>
            </a:r>
          </a:p>
        </p:txBody>
      </p:sp>
      <p:sp>
        <p:nvSpPr>
          <p:cNvPr id="2" name="Title 1">
            <a:extLst>
              <a:ext uri="{FF2B5EF4-FFF2-40B4-BE49-F238E27FC236}">
                <a16:creationId xmlns:a16="http://schemas.microsoft.com/office/drawing/2014/main" id="{BB151900-A43B-419D-14C4-5609796AD0CF}"/>
              </a:ext>
            </a:extLst>
          </p:cNvPr>
          <p:cNvSpPr txBox="1">
            <a:spLocks/>
          </p:cNvSpPr>
          <p:nvPr/>
        </p:nvSpPr>
        <p:spPr>
          <a:xfrm>
            <a:off x="736600" y="1375622"/>
            <a:ext cx="3130973" cy="1661993"/>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NZ" sz="4000" b="1" spc="50" dirty="0">
                <a:solidFill>
                  <a:srgbClr val="242279"/>
                </a:solidFill>
                <a:cs typeface="Calibri" panose="020F0502020204030204" pitchFamily="34" charset="0"/>
              </a:rPr>
              <a:t>Section 2</a:t>
            </a:r>
          </a:p>
          <a:p>
            <a:r>
              <a:rPr lang="en-NZ" sz="4000" b="1" spc="50" dirty="0">
                <a:solidFill>
                  <a:srgbClr val="242279"/>
                </a:solidFill>
                <a:latin typeface="+mn-lt"/>
                <a:cs typeface="Calibri" panose="020F0502020204030204" pitchFamily="34" charset="0"/>
              </a:rPr>
              <a:t>The role of the </a:t>
            </a:r>
            <a:r>
              <a:rPr lang="en-NZ" sz="4000" b="1" spc="50" dirty="0" err="1">
                <a:solidFill>
                  <a:srgbClr val="242279"/>
                </a:solidFill>
                <a:latin typeface="+mn-lt"/>
                <a:cs typeface="Calibri" panose="020F0502020204030204" pitchFamily="34" charset="0"/>
              </a:rPr>
              <a:t>kaiurungi</a:t>
            </a:r>
            <a:endParaRPr lang="en-NZ" sz="4000" b="1" spc="50" dirty="0">
              <a:solidFill>
                <a:srgbClr val="242279"/>
              </a:solidFill>
              <a:latin typeface="+mn-lt"/>
              <a:cs typeface="Calibri" panose="020F0502020204030204" pitchFamily="34" charset="0"/>
            </a:endParaRPr>
          </a:p>
        </p:txBody>
      </p:sp>
    </p:spTree>
    <p:extLst>
      <p:ext uri="{BB962C8B-B14F-4D97-AF65-F5344CB8AC3E}">
        <p14:creationId xmlns:p14="http://schemas.microsoft.com/office/powerpoint/2010/main" val="421304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E9FD7-6B08-A146-9170-F8AC4556A638}"/>
              </a:ext>
            </a:extLst>
          </p:cNvPr>
          <p:cNvSpPr>
            <a:spLocks noGrp="1"/>
          </p:cNvSpPr>
          <p:nvPr>
            <p:ph type="sldNum" sz="quarter" idx="12"/>
          </p:nvPr>
        </p:nvSpPr>
        <p:spPr/>
        <p:txBody>
          <a:bodyPr/>
          <a:lstStyle/>
          <a:p>
            <a:fld id="{BFD14E40-3C96-7542-94D9-B9EA8019EF86}" type="slidenum">
              <a:rPr lang="en-NZ" smtClean="0"/>
              <a:pPr/>
              <a:t>22</a:t>
            </a:fld>
            <a:endParaRPr lang="en-NZ" dirty="0"/>
          </a:p>
        </p:txBody>
      </p:sp>
      <p:sp>
        <p:nvSpPr>
          <p:cNvPr id="5" name="Title 2">
            <a:extLst>
              <a:ext uri="{FF2B5EF4-FFF2-40B4-BE49-F238E27FC236}">
                <a16:creationId xmlns:a16="http://schemas.microsoft.com/office/drawing/2014/main" id="{38C887C8-7189-471A-B560-02D74DB3CF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Purpose of this session</a:t>
            </a:r>
            <a:endParaRPr lang="en-NZ" b="1" dirty="0">
              <a:latin typeface="Bliss Pro Bold" panose="02010006030000020004" pitchFamily="2" charset="0"/>
            </a:endParaRPr>
          </a:p>
        </p:txBody>
      </p:sp>
      <p:sp>
        <p:nvSpPr>
          <p:cNvPr id="3" name="Text Placeholder 3">
            <a:extLst>
              <a:ext uri="{FF2B5EF4-FFF2-40B4-BE49-F238E27FC236}">
                <a16:creationId xmlns:a16="http://schemas.microsoft.com/office/drawing/2014/main" id="{2AD9954E-A28C-8591-D6FF-EE0269B6A292}"/>
              </a:ext>
            </a:extLst>
          </p:cNvPr>
          <p:cNvSpPr txBox="1">
            <a:spLocks/>
          </p:cNvSpPr>
          <p:nvPr/>
        </p:nvSpPr>
        <p:spPr>
          <a:xfrm>
            <a:off x="431800" y="1343678"/>
            <a:ext cx="7488572" cy="2355517"/>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b="0" dirty="0"/>
              <a:t>The purpose of this session is for you to learn about:</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your role and responsibilities as </a:t>
            </a:r>
            <a:r>
              <a:rPr lang="en-NZ" b="0" dirty="0" err="1">
                <a:solidFill>
                  <a:srgbClr val="000000"/>
                </a:solidFill>
                <a:ea typeface="Times New Roman" panose="02020603050405020304" pitchFamily="18" charset="0"/>
                <a:cs typeface="Calibri" panose="020F0502020204030204" pitchFamily="34" charset="0"/>
              </a:rPr>
              <a:t>kaiurungi</a:t>
            </a:r>
            <a:r>
              <a:rPr lang="en-NZ" b="0" dirty="0">
                <a:solidFill>
                  <a:srgbClr val="000000"/>
                </a:solidFill>
                <a:ea typeface="Times New Roman" panose="02020603050405020304" pitchFamily="18" charset="0"/>
                <a:cs typeface="Calibri" panose="020F0502020204030204" pitchFamily="34" charset="0"/>
              </a:rPr>
              <a:t> (coordinator)</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the typical steps involved in implementing Check &amp; Connect: Te Hononga </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the risks and possible indicators of disengagement</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how to support </a:t>
            </a:r>
            <a:r>
              <a:rPr lang="en-NZ" b="0" dirty="0" err="1">
                <a:solidFill>
                  <a:srgbClr val="000000"/>
                </a:solidFill>
                <a:ea typeface="Times New Roman" panose="02020603050405020304" pitchFamily="18" charset="0"/>
                <a:cs typeface="Calibri" panose="020F0502020204030204" pitchFamily="34" charset="0"/>
              </a:rPr>
              <a:t>kaihoe</a:t>
            </a:r>
            <a:r>
              <a:rPr lang="en-NZ" b="0" dirty="0">
                <a:solidFill>
                  <a:srgbClr val="000000"/>
                </a:solidFill>
                <a:ea typeface="Times New Roman" panose="02020603050405020304" pitchFamily="18" charset="0"/>
                <a:cs typeface="Calibri" panose="020F0502020204030204" pitchFamily="34" charset="0"/>
              </a:rPr>
              <a:t> (mentors)</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monitoring and evaluation of Check &amp; Connect: </a:t>
            </a:r>
            <a:r>
              <a:rPr lang="en-NZ" b="0" dirty="0" err="1">
                <a:solidFill>
                  <a:srgbClr val="000000"/>
                </a:solidFill>
                <a:ea typeface="Times New Roman" panose="02020603050405020304" pitchFamily="18" charset="0"/>
                <a:cs typeface="Calibri" panose="020F0502020204030204" pitchFamily="34" charset="0"/>
              </a:rPr>
              <a:t>Te</a:t>
            </a:r>
            <a:r>
              <a:rPr lang="en-NZ" b="0" dirty="0">
                <a:solidFill>
                  <a:srgbClr val="000000"/>
                </a:solidFill>
                <a:ea typeface="Times New Roman" panose="02020603050405020304" pitchFamily="18" charset="0"/>
                <a:cs typeface="Calibri" panose="020F0502020204030204" pitchFamily="34" charset="0"/>
              </a:rPr>
              <a:t> </a:t>
            </a:r>
            <a:r>
              <a:rPr lang="en-NZ" b="0" dirty="0" err="1">
                <a:solidFill>
                  <a:srgbClr val="000000"/>
                </a:solidFill>
                <a:ea typeface="Times New Roman" panose="02020603050405020304" pitchFamily="18" charset="0"/>
                <a:cs typeface="Calibri" panose="020F0502020204030204" pitchFamily="34" charset="0"/>
              </a:rPr>
              <a:t>Hononga</a:t>
            </a:r>
            <a:r>
              <a:rPr lang="en-NZ" b="0" dirty="0">
                <a:solidFill>
                  <a:srgbClr val="000000"/>
                </a:solidFill>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125161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2203F952-253C-5720-5DE5-6BF8562A6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50" y="1116012"/>
            <a:ext cx="7772400" cy="3427892"/>
          </a:xfrm>
          <a:prstGeom prst="rect">
            <a:avLst/>
          </a:prstGeom>
        </p:spPr>
      </p:pic>
      <p:sp>
        <p:nvSpPr>
          <p:cNvPr id="2" name="Slide Number Placeholder 1">
            <a:extLst>
              <a:ext uri="{FF2B5EF4-FFF2-40B4-BE49-F238E27FC236}">
                <a16:creationId xmlns:a16="http://schemas.microsoft.com/office/drawing/2014/main" id="{6968F737-4845-80C3-3042-433A60816734}"/>
              </a:ext>
            </a:extLst>
          </p:cNvPr>
          <p:cNvSpPr>
            <a:spLocks noGrp="1"/>
          </p:cNvSpPr>
          <p:nvPr>
            <p:ph type="sldNum" sz="quarter" idx="12"/>
          </p:nvPr>
        </p:nvSpPr>
        <p:spPr/>
        <p:txBody>
          <a:bodyPr/>
          <a:lstStyle/>
          <a:p>
            <a:fld id="{BFD14E40-3C96-7542-94D9-B9EA8019EF86}" type="slidenum">
              <a:rPr lang="en-NZ" smtClean="0"/>
              <a:pPr/>
              <a:t>23</a:t>
            </a:fld>
            <a:endParaRPr lang="en-NZ" dirty="0"/>
          </a:p>
        </p:txBody>
      </p:sp>
      <p:sp>
        <p:nvSpPr>
          <p:cNvPr id="3" name="Title 2">
            <a:extLst>
              <a:ext uri="{FF2B5EF4-FFF2-40B4-BE49-F238E27FC236}">
                <a16:creationId xmlns:a16="http://schemas.microsoft.com/office/drawing/2014/main" id="{3E128361-AEBF-15E2-F441-568FA1A6C6FC}"/>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Overview of the </a:t>
            </a:r>
            <a:r>
              <a:rPr lang="en-NZ" dirty="0" err="1"/>
              <a:t>kaiurungi</a:t>
            </a:r>
            <a:r>
              <a:rPr lang="en-NZ" dirty="0"/>
              <a:t> (coordinator) role </a:t>
            </a:r>
          </a:p>
        </p:txBody>
      </p:sp>
    </p:spTree>
    <p:extLst>
      <p:ext uri="{BB962C8B-B14F-4D97-AF65-F5344CB8AC3E}">
        <p14:creationId xmlns:p14="http://schemas.microsoft.com/office/powerpoint/2010/main" val="2871344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68F737-4845-80C3-3042-433A60816734}"/>
              </a:ext>
            </a:extLst>
          </p:cNvPr>
          <p:cNvSpPr>
            <a:spLocks noGrp="1"/>
          </p:cNvSpPr>
          <p:nvPr>
            <p:ph type="sldNum" sz="quarter" idx="12"/>
          </p:nvPr>
        </p:nvSpPr>
        <p:spPr/>
        <p:txBody>
          <a:bodyPr/>
          <a:lstStyle/>
          <a:p>
            <a:fld id="{BFD14E40-3C96-7542-94D9-B9EA8019EF86}" type="slidenum">
              <a:rPr lang="en-NZ" smtClean="0"/>
              <a:pPr/>
              <a:t>24</a:t>
            </a:fld>
            <a:endParaRPr lang="en-NZ" dirty="0"/>
          </a:p>
        </p:txBody>
      </p:sp>
      <p:sp>
        <p:nvSpPr>
          <p:cNvPr id="3" name="Title 2">
            <a:extLst>
              <a:ext uri="{FF2B5EF4-FFF2-40B4-BE49-F238E27FC236}">
                <a16:creationId xmlns:a16="http://schemas.microsoft.com/office/drawing/2014/main" id="{3E128361-AEBF-15E2-F441-568FA1A6C6FC}"/>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Implementation overview</a:t>
            </a:r>
          </a:p>
        </p:txBody>
      </p:sp>
      <p:sp>
        <p:nvSpPr>
          <p:cNvPr id="7" name="Text Placeholder 3">
            <a:extLst>
              <a:ext uri="{FF2B5EF4-FFF2-40B4-BE49-F238E27FC236}">
                <a16:creationId xmlns:a16="http://schemas.microsoft.com/office/drawing/2014/main" id="{439C4AA9-2303-4742-B362-BD3293C81A34}"/>
              </a:ext>
            </a:extLst>
          </p:cNvPr>
          <p:cNvSpPr txBox="1">
            <a:spLocks/>
          </p:cNvSpPr>
          <p:nvPr/>
        </p:nvSpPr>
        <p:spPr>
          <a:xfrm>
            <a:off x="431799" y="1102699"/>
            <a:ext cx="2690685" cy="664797"/>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1200"/>
              </a:spcAft>
              <a:buNone/>
            </a:pPr>
            <a:r>
              <a:rPr lang="en-NZ" b="0" dirty="0"/>
              <a:t>Key steps in the implementation of Check &amp; Connect: </a:t>
            </a:r>
            <a:r>
              <a:rPr lang="en-NZ" b="0" dirty="0" err="1"/>
              <a:t>Te</a:t>
            </a:r>
            <a:r>
              <a:rPr lang="en-NZ" b="0" dirty="0"/>
              <a:t> Hononga</a:t>
            </a:r>
          </a:p>
        </p:txBody>
      </p:sp>
      <p:pic>
        <p:nvPicPr>
          <p:cNvPr id="5" name="Picture 4" descr="A diagram of a customer service&#10;&#10;Description automatically generated">
            <a:extLst>
              <a:ext uri="{FF2B5EF4-FFF2-40B4-BE49-F238E27FC236}">
                <a16:creationId xmlns:a16="http://schemas.microsoft.com/office/drawing/2014/main" id="{6169B91D-0950-FE36-E1AB-4E16B9E16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636" y="806470"/>
            <a:ext cx="2913619" cy="3912239"/>
          </a:xfrm>
          <a:prstGeom prst="rect">
            <a:avLst/>
          </a:prstGeom>
        </p:spPr>
      </p:pic>
    </p:spTree>
    <p:extLst>
      <p:ext uri="{BB962C8B-B14F-4D97-AF65-F5344CB8AC3E}">
        <p14:creationId xmlns:p14="http://schemas.microsoft.com/office/powerpoint/2010/main" val="3851322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68F737-4845-80C3-3042-433A60816734}"/>
              </a:ext>
            </a:extLst>
          </p:cNvPr>
          <p:cNvSpPr>
            <a:spLocks noGrp="1"/>
          </p:cNvSpPr>
          <p:nvPr>
            <p:ph type="sldNum" sz="quarter" idx="12"/>
          </p:nvPr>
        </p:nvSpPr>
        <p:spPr/>
        <p:txBody>
          <a:bodyPr/>
          <a:lstStyle/>
          <a:p>
            <a:fld id="{BFD14E40-3C96-7542-94D9-B9EA8019EF86}" type="slidenum">
              <a:rPr lang="en-NZ" smtClean="0"/>
              <a:pPr/>
              <a:t>25</a:t>
            </a:fld>
            <a:endParaRPr lang="en-NZ" dirty="0"/>
          </a:p>
        </p:txBody>
      </p:sp>
      <p:sp>
        <p:nvSpPr>
          <p:cNvPr id="6" name="Title 2">
            <a:extLst>
              <a:ext uri="{FF2B5EF4-FFF2-40B4-BE49-F238E27FC236}">
                <a16:creationId xmlns:a16="http://schemas.microsoft.com/office/drawing/2014/main" id="{143AF582-0202-4743-28D8-296F3895880F}"/>
              </a:ext>
            </a:extLst>
          </p:cNvPr>
          <p:cNvSpPr txBox="1">
            <a:spLocks/>
          </p:cNvSpPr>
          <p:nvPr/>
        </p:nvSpPr>
        <p:spPr>
          <a:xfrm>
            <a:off x="1675984"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a:t>
            </a:r>
            <a:r>
              <a:rPr lang="en-NZ" b="1" dirty="0" err="1">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Kaiurungi</a:t>
            </a:r>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 areas of responsibility and tasks</a:t>
            </a:r>
            <a:endParaRPr lang="en-NZ" b="1" dirty="0">
              <a:solidFill>
                <a:schemeClr val="tx1"/>
              </a:solidFill>
              <a:latin typeface="Bliss Pro Bold" panose="02010006030000020004" pitchFamily="2" charset="0"/>
            </a:endParaRPr>
          </a:p>
        </p:txBody>
      </p:sp>
      <p:cxnSp>
        <p:nvCxnSpPr>
          <p:cNvPr id="9" name="Straight Connector 8">
            <a:extLst>
              <a:ext uri="{FF2B5EF4-FFF2-40B4-BE49-F238E27FC236}">
                <a16:creationId xmlns:a16="http://schemas.microsoft.com/office/drawing/2014/main" id="{D2D4B798-8C5B-2DC8-4981-2FEC8FC92B5B}"/>
              </a:ext>
            </a:extLst>
          </p:cNvPr>
          <p:cNvCxnSpPr/>
          <p:nvPr/>
        </p:nvCxnSpPr>
        <p:spPr>
          <a:xfrm>
            <a:off x="4505604" y="2770293"/>
            <a:ext cx="1036320" cy="0"/>
          </a:xfrm>
          <a:prstGeom prst="line">
            <a:avLst/>
          </a:prstGeom>
          <a:ln w="19050">
            <a:solidFill>
              <a:srgbClr val="24227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E35AF43-F81D-2441-27FE-03AE07536D7C}"/>
              </a:ext>
            </a:extLst>
          </p:cNvPr>
          <p:cNvSpPr/>
          <p:nvPr/>
        </p:nvSpPr>
        <p:spPr>
          <a:xfrm>
            <a:off x="5541924" y="2282613"/>
            <a:ext cx="2136571" cy="975360"/>
          </a:xfrm>
          <a:prstGeom prst="rect">
            <a:avLst/>
          </a:prstGeom>
          <a:solidFill>
            <a:srgbClr val="4C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931AF32A-4874-A34D-E52E-02F4E3BD7775}"/>
              </a:ext>
            </a:extLst>
          </p:cNvPr>
          <p:cNvSpPr txBox="1">
            <a:spLocks/>
          </p:cNvSpPr>
          <p:nvPr/>
        </p:nvSpPr>
        <p:spPr>
          <a:xfrm>
            <a:off x="5698346" y="2548694"/>
            <a:ext cx="1918548" cy="443198"/>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1200"/>
              </a:spcAft>
              <a:buNone/>
            </a:pPr>
            <a:r>
              <a:rPr lang="en-NZ" b="0" dirty="0"/>
              <a:t>Areas of responsibility and related tasks?</a:t>
            </a:r>
          </a:p>
        </p:txBody>
      </p:sp>
      <p:pic>
        <p:nvPicPr>
          <p:cNvPr id="8" name="Picture 7" descr="Logo&#10;&#10;Description automatically generated">
            <a:hlinkClick r:id="rId3"/>
            <a:extLst>
              <a:ext uri="{FF2B5EF4-FFF2-40B4-BE49-F238E27FC236}">
                <a16:creationId xmlns:a16="http://schemas.microsoft.com/office/drawing/2014/main" id="{84B37C43-E590-FD4C-415A-A99CA4ED3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400" y="229259"/>
            <a:ext cx="1066800" cy="1066800"/>
          </a:xfrm>
          <a:prstGeom prst="rect">
            <a:avLst/>
          </a:prstGeom>
          <a:effectLst>
            <a:outerShdw blurRad="127000" dist="50800" dir="18900000" algn="bl" rotWithShape="0">
              <a:prstClr val="black">
                <a:alpha val="30000"/>
              </a:prstClr>
            </a:outerShdw>
          </a:effectLst>
        </p:spPr>
      </p:pic>
      <p:pic>
        <p:nvPicPr>
          <p:cNvPr id="3" name="Picture 2" descr="A diagram of a customer service&#10;&#10;Description automatically generated">
            <a:extLst>
              <a:ext uri="{FF2B5EF4-FFF2-40B4-BE49-F238E27FC236}">
                <a16:creationId xmlns:a16="http://schemas.microsoft.com/office/drawing/2014/main" id="{5AA3C900-BD51-6BF1-1E38-FA76BF10E773}"/>
              </a:ext>
            </a:extLst>
          </p:cNvPr>
          <p:cNvPicPr>
            <a:picLocks noChangeAspect="1"/>
          </p:cNvPicPr>
          <p:nvPr/>
        </p:nvPicPr>
        <p:blipFill rotWithShape="1">
          <a:blip r:embed="rId5">
            <a:extLst>
              <a:ext uri="{28A0092B-C50C-407E-A947-70E740481C1C}">
                <a14:useLocalDpi xmlns:a14="http://schemas.microsoft.com/office/drawing/2010/main" val="0"/>
              </a:ext>
            </a:extLst>
          </a:blip>
          <a:srcRect l="-1" r="-3800"/>
          <a:stretch/>
        </p:blipFill>
        <p:spPr>
          <a:xfrm>
            <a:off x="1609589" y="897166"/>
            <a:ext cx="2896015" cy="3746253"/>
          </a:xfrm>
          <a:prstGeom prst="rect">
            <a:avLst/>
          </a:prstGeom>
          <a:ln w="15875">
            <a:solidFill>
              <a:srgbClr val="242279"/>
            </a:solidFill>
          </a:ln>
        </p:spPr>
      </p:pic>
    </p:spTree>
    <p:extLst>
      <p:ext uri="{BB962C8B-B14F-4D97-AF65-F5344CB8AC3E}">
        <p14:creationId xmlns:p14="http://schemas.microsoft.com/office/powerpoint/2010/main" val="636096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68F737-4845-80C3-3042-433A60816734}"/>
              </a:ext>
            </a:extLst>
          </p:cNvPr>
          <p:cNvSpPr>
            <a:spLocks noGrp="1"/>
          </p:cNvSpPr>
          <p:nvPr>
            <p:ph type="sldNum" sz="quarter" idx="12"/>
          </p:nvPr>
        </p:nvSpPr>
        <p:spPr/>
        <p:txBody>
          <a:bodyPr/>
          <a:lstStyle/>
          <a:p>
            <a:fld id="{BFD14E40-3C96-7542-94D9-B9EA8019EF86}" type="slidenum">
              <a:rPr lang="en-NZ" smtClean="0"/>
              <a:pPr/>
              <a:t>26</a:t>
            </a:fld>
            <a:endParaRPr lang="en-NZ" dirty="0"/>
          </a:p>
        </p:txBody>
      </p:sp>
      <p:sp>
        <p:nvSpPr>
          <p:cNvPr id="6" name="Title 2">
            <a:extLst>
              <a:ext uri="{FF2B5EF4-FFF2-40B4-BE49-F238E27FC236}">
                <a16:creationId xmlns:a16="http://schemas.microsoft.com/office/drawing/2014/main" id="{143AF582-0202-4743-28D8-296F3895880F}"/>
              </a:ext>
            </a:extLst>
          </p:cNvPr>
          <p:cNvSpPr txBox="1">
            <a:spLocks/>
          </p:cNvSpPr>
          <p:nvPr/>
        </p:nvSpPr>
        <p:spPr>
          <a:xfrm>
            <a:off x="1675983" y="235064"/>
            <a:ext cx="5749219"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Requisite knowledge, skills, and qualities</a:t>
            </a:r>
            <a:endParaRPr lang="en-NZ" b="1" dirty="0">
              <a:solidFill>
                <a:schemeClr val="tx1"/>
              </a:solidFill>
              <a:latin typeface="Bliss Pro Bold" panose="02010006030000020004" pitchFamily="2" charset="0"/>
            </a:endParaRPr>
          </a:p>
        </p:txBody>
      </p:sp>
      <p:sp>
        <p:nvSpPr>
          <p:cNvPr id="3" name="Text Placeholder 3">
            <a:extLst>
              <a:ext uri="{FF2B5EF4-FFF2-40B4-BE49-F238E27FC236}">
                <a16:creationId xmlns:a16="http://schemas.microsoft.com/office/drawing/2014/main" id="{61B57084-BE6B-EBF7-0A2A-AF93E78E2CB4}"/>
              </a:ext>
            </a:extLst>
          </p:cNvPr>
          <p:cNvSpPr txBox="1">
            <a:spLocks/>
          </p:cNvSpPr>
          <p:nvPr/>
        </p:nvSpPr>
        <p:spPr>
          <a:xfrm>
            <a:off x="431800" y="1445907"/>
            <a:ext cx="8280400" cy="2754600"/>
          </a:xfrm>
          <a:prstGeom prst="rect">
            <a:avLst/>
          </a:prstGeom>
        </p:spPr>
        <p:txBody>
          <a:bodyPr vert="horz" wrap="square" lIns="0" tIns="0" rIns="0" bIns="0" rtlCol="0">
            <a:spAutoFit/>
          </a:bodyPr>
          <a:lstStyle>
            <a:defPPr>
              <a:defRPr lang="en-US"/>
            </a:defPPr>
            <a:lvl1pPr indent="0" defTabSz="914400">
              <a:lnSpc>
                <a:spcPct val="100000"/>
              </a:lnSpc>
              <a:spcBef>
                <a:spcPts val="1000"/>
              </a:spcBef>
              <a:spcAft>
                <a:spcPts val="400"/>
              </a:spcAft>
              <a:buFont typeface="Arial" panose="020B0604020202020204" pitchFamily="34" charset="0"/>
              <a:buNone/>
              <a:defRPr i="1">
                <a:solidFill>
                  <a:srgbClr val="242279"/>
                </a:solidFill>
                <a:effectLst/>
                <a:latin typeface="BlissPro-Light" panose="02010006030000020004" pitchFamily="2" charset="0"/>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Coordinators require a good understanding of the aims and structures of Check &amp; Connect, so they can fully support mentors and ensure that the initiative is implemented with fidelity. They ensure that mentors are:</a:t>
            </a:r>
          </a:p>
          <a:p>
            <a:pPr marL="285750" indent="-285750">
              <a:buFont typeface="Arial" panose="020B0604020202020204" pitchFamily="34" charset="0"/>
              <a:buChar char="•"/>
            </a:pPr>
            <a:r>
              <a:rPr lang="en-NZ" dirty="0"/>
              <a:t>building positive, [mana-sustaining] relationships with students and whānau</a:t>
            </a:r>
          </a:p>
          <a:p>
            <a:pPr marL="285750" indent="-285750">
              <a:buFont typeface="Arial" panose="020B0604020202020204" pitchFamily="34" charset="0"/>
              <a:buChar char="•"/>
            </a:pPr>
            <a:r>
              <a:rPr lang="en-NZ" dirty="0"/>
              <a:t>checking on student progress by systematically monitoring data and ‘alterable risk factors’ (see page 27, Predictors of dropout)</a:t>
            </a:r>
          </a:p>
          <a:p>
            <a:pPr marL="285750" indent="-285750">
              <a:buFont typeface="Arial" panose="020B0604020202020204" pitchFamily="34" charset="0"/>
              <a:buChar char="•"/>
            </a:pPr>
            <a:r>
              <a:rPr lang="en-NZ" dirty="0"/>
              <a:t>connecting with the student through personalised timely responses, problem solving, and skills building.</a:t>
            </a:r>
          </a:p>
        </p:txBody>
      </p:sp>
      <p:sp>
        <p:nvSpPr>
          <p:cNvPr id="5" name="Text Placeholder 3">
            <a:extLst>
              <a:ext uri="{FF2B5EF4-FFF2-40B4-BE49-F238E27FC236}">
                <a16:creationId xmlns:a16="http://schemas.microsoft.com/office/drawing/2014/main" id="{B3FDEA40-3890-13D3-23B1-2B92CCB740AC}"/>
              </a:ext>
            </a:extLst>
          </p:cNvPr>
          <p:cNvSpPr txBox="1">
            <a:spLocks/>
          </p:cNvSpPr>
          <p:nvPr/>
        </p:nvSpPr>
        <p:spPr>
          <a:xfrm>
            <a:off x="4699977" y="4350355"/>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a:t>
            </a:r>
            <a:r>
              <a:rPr lang="en-NZ" dirty="0" err="1"/>
              <a:t>Te</a:t>
            </a:r>
            <a:r>
              <a:rPr lang="en-NZ" dirty="0"/>
              <a:t> </a:t>
            </a:r>
            <a:r>
              <a:rPr lang="en-NZ" dirty="0" err="1"/>
              <a:t>Hononga</a:t>
            </a:r>
            <a:r>
              <a:rPr lang="en-NZ" dirty="0"/>
              <a:t> manual, p. 16)</a:t>
            </a:r>
          </a:p>
        </p:txBody>
      </p:sp>
      <p:pic>
        <p:nvPicPr>
          <p:cNvPr id="4" name="Picture 3" descr="Logo&#10;&#10;Description automatically generated">
            <a:hlinkClick r:id="rId3"/>
            <a:extLst>
              <a:ext uri="{FF2B5EF4-FFF2-40B4-BE49-F238E27FC236}">
                <a16:creationId xmlns:a16="http://schemas.microsoft.com/office/drawing/2014/main" id="{14C66BBA-8A31-3A54-F114-E7F59334A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400" y="229259"/>
            <a:ext cx="1066800" cy="1066800"/>
          </a:xfrm>
          <a:prstGeom prst="rect">
            <a:avLst/>
          </a:prstGeom>
          <a:effectLst>
            <a:outerShdw blurRad="127000" dist="50800" dir="18900000" algn="bl" rotWithShape="0">
              <a:prstClr val="black">
                <a:alpha val="30000"/>
              </a:prstClr>
            </a:outerShdw>
          </a:effectLst>
        </p:spPr>
      </p:pic>
    </p:spTree>
    <p:extLst>
      <p:ext uri="{BB962C8B-B14F-4D97-AF65-F5344CB8AC3E}">
        <p14:creationId xmlns:p14="http://schemas.microsoft.com/office/powerpoint/2010/main" val="735135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18B3B00-E780-AA40-904A-5CEF5ACAF617}"/>
              </a:ext>
            </a:extLst>
          </p:cNvPr>
          <p:cNvSpPr txBox="1">
            <a:spLocks/>
          </p:cNvSpPr>
          <p:nvPr/>
        </p:nvSpPr>
        <p:spPr>
          <a:xfrm>
            <a:off x="431800" y="233753"/>
            <a:ext cx="5261511"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Staff and community engagement</a:t>
            </a:r>
            <a:endParaRPr lang="en-NZ" b="1" dirty="0">
              <a:latin typeface="Bliss Pro Bold" panose="02010006030000020004" pitchFamily="2" charset="0"/>
            </a:endParaRPr>
          </a:p>
        </p:txBody>
      </p:sp>
      <p:sp>
        <p:nvSpPr>
          <p:cNvPr id="6" name="Slide Number Placeholder 5">
            <a:extLst>
              <a:ext uri="{FF2B5EF4-FFF2-40B4-BE49-F238E27FC236}">
                <a16:creationId xmlns:a16="http://schemas.microsoft.com/office/drawing/2014/main" id="{ED1CE55C-F7D9-114B-B0A6-C71215D9C802}"/>
              </a:ext>
            </a:extLst>
          </p:cNvPr>
          <p:cNvSpPr>
            <a:spLocks noGrp="1"/>
          </p:cNvSpPr>
          <p:nvPr>
            <p:ph type="sldNum" sz="quarter" idx="12"/>
          </p:nvPr>
        </p:nvSpPr>
        <p:spPr/>
        <p:txBody>
          <a:bodyPr/>
          <a:lstStyle/>
          <a:p>
            <a:fld id="{BFD14E40-3C96-7542-94D9-B9EA8019EF86}" type="slidenum">
              <a:rPr lang="en-NZ" smtClean="0"/>
              <a:pPr/>
              <a:t>27</a:t>
            </a:fld>
            <a:endParaRPr lang="en-NZ" dirty="0"/>
          </a:p>
        </p:txBody>
      </p:sp>
      <p:sp>
        <p:nvSpPr>
          <p:cNvPr id="4" name="Text Placeholder 3">
            <a:extLst>
              <a:ext uri="{FF2B5EF4-FFF2-40B4-BE49-F238E27FC236}">
                <a16:creationId xmlns:a16="http://schemas.microsoft.com/office/drawing/2014/main" id="{9B3654AA-DAC1-0EFA-301A-65324707D3C2}"/>
              </a:ext>
            </a:extLst>
          </p:cNvPr>
          <p:cNvSpPr txBox="1">
            <a:spLocks/>
          </p:cNvSpPr>
          <p:nvPr/>
        </p:nvSpPr>
        <p:spPr>
          <a:xfrm>
            <a:off x="431800" y="1429513"/>
            <a:ext cx="3709894" cy="2654060"/>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b="0" dirty="0"/>
              <a:t>Success requires broad support from across the school and its community, from:</a:t>
            </a:r>
          </a:p>
          <a:p>
            <a:pPr>
              <a:lnSpc>
                <a:spcPct val="90000"/>
              </a:lnSpc>
              <a:spcAft>
                <a:spcPts val="600"/>
              </a:spcAft>
            </a:pPr>
            <a:r>
              <a:rPr lang="en-NZ" b="0" dirty="0"/>
              <a:t>staff </a:t>
            </a:r>
          </a:p>
          <a:p>
            <a:pPr>
              <a:lnSpc>
                <a:spcPct val="90000"/>
              </a:lnSpc>
              <a:spcAft>
                <a:spcPts val="600"/>
              </a:spcAft>
            </a:pPr>
            <a:r>
              <a:rPr lang="en-NZ" b="0" dirty="0" err="1"/>
              <a:t>whānau</a:t>
            </a:r>
            <a:endParaRPr lang="en-NZ" b="0" dirty="0"/>
          </a:p>
          <a:p>
            <a:pPr>
              <a:lnSpc>
                <a:spcPct val="90000"/>
              </a:lnSpc>
              <a:spcAft>
                <a:spcPts val="600"/>
              </a:spcAft>
            </a:pPr>
            <a:r>
              <a:rPr lang="en-NZ" b="0" dirty="0"/>
              <a:t>community groups </a:t>
            </a:r>
          </a:p>
          <a:p>
            <a:pPr>
              <a:lnSpc>
                <a:spcPct val="90000"/>
              </a:lnSpc>
              <a:spcAft>
                <a:spcPts val="600"/>
              </a:spcAft>
            </a:pPr>
            <a:r>
              <a:rPr lang="en-NZ" b="0" dirty="0"/>
              <a:t>contributing schools.</a:t>
            </a:r>
          </a:p>
          <a:p>
            <a:pPr marL="0" indent="0">
              <a:lnSpc>
                <a:spcPct val="90000"/>
              </a:lnSpc>
              <a:spcAft>
                <a:spcPts val="600"/>
              </a:spcAft>
              <a:buNone/>
            </a:pPr>
            <a:r>
              <a:rPr lang="en-NZ" b="0" dirty="0"/>
              <a:t>See the manual, pages 22–25.</a:t>
            </a:r>
          </a:p>
        </p:txBody>
      </p:sp>
    </p:spTree>
    <p:extLst>
      <p:ext uri="{BB962C8B-B14F-4D97-AF65-F5344CB8AC3E}">
        <p14:creationId xmlns:p14="http://schemas.microsoft.com/office/powerpoint/2010/main" val="704948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E9FD7-6B08-A146-9170-F8AC4556A638}"/>
              </a:ext>
            </a:extLst>
          </p:cNvPr>
          <p:cNvSpPr>
            <a:spLocks noGrp="1"/>
          </p:cNvSpPr>
          <p:nvPr>
            <p:ph type="sldNum" sz="quarter" idx="12"/>
          </p:nvPr>
        </p:nvSpPr>
        <p:spPr/>
        <p:txBody>
          <a:bodyPr/>
          <a:lstStyle/>
          <a:p>
            <a:fld id="{BFD14E40-3C96-7542-94D9-B9EA8019EF86}" type="slidenum">
              <a:rPr lang="en-NZ" smtClean="0"/>
              <a:pPr/>
              <a:t>28</a:t>
            </a:fld>
            <a:endParaRPr lang="en-NZ" dirty="0"/>
          </a:p>
        </p:txBody>
      </p:sp>
      <p:sp>
        <p:nvSpPr>
          <p:cNvPr id="5" name="Title 2">
            <a:extLst>
              <a:ext uri="{FF2B5EF4-FFF2-40B4-BE49-F238E27FC236}">
                <a16:creationId xmlns:a16="http://schemas.microsoft.com/office/drawing/2014/main" id="{38C887C8-7189-471A-B560-02D74DB3CF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latin typeface="Bliss Pro Bold" panose="02010006030000020004" pitchFamily="2" charset="0"/>
                <a:ea typeface="Times New Roman" panose="02020603050405020304" pitchFamily="18" charset="0"/>
                <a:cs typeface="Times New Roman" panose="02020603050405020304" pitchFamily="18" charset="0"/>
              </a:rPr>
              <a:t>Gaining staff buy-in and support</a:t>
            </a:r>
            <a:endParaRPr lang="en-NZ" b="1" dirty="0">
              <a:latin typeface="Bliss Pro Bold" panose="02010006030000020004" pitchFamily="2" charset="0"/>
            </a:endParaRPr>
          </a:p>
        </p:txBody>
      </p:sp>
      <p:sp>
        <p:nvSpPr>
          <p:cNvPr id="3" name="Text Placeholder 3">
            <a:extLst>
              <a:ext uri="{FF2B5EF4-FFF2-40B4-BE49-F238E27FC236}">
                <a16:creationId xmlns:a16="http://schemas.microsoft.com/office/drawing/2014/main" id="{2AD9954E-A28C-8591-D6FF-EE0269B6A292}"/>
              </a:ext>
            </a:extLst>
          </p:cNvPr>
          <p:cNvSpPr txBox="1">
            <a:spLocks/>
          </p:cNvSpPr>
          <p:nvPr/>
        </p:nvSpPr>
        <p:spPr>
          <a:xfrm>
            <a:off x="431800" y="2656538"/>
            <a:ext cx="7488572" cy="1842556"/>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0"/>
              </a:spcAft>
              <a:buNone/>
            </a:pPr>
            <a:r>
              <a:rPr lang="en-NZ" b="0" dirty="0"/>
              <a:t>It is important that staff:</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understand and support the intent of Check &amp; Connect: Te Hononga</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understand why </a:t>
            </a:r>
            <a:r>
              <a:rPr lang="en-NZ" b="0" dirty="0" err="1">
                <a:solidFill>
                  <a:srgbClr val="000000"/>
                </a:solidFill>
                <a:ea typeface="Times New Roman" panose="02020603050405020304" pitchFamily="18" charset="0"/>
                <a:cs typeface="Calibri" panose="020F0502020204030204" pitchFamily="34" charset="0"/>
              </a:rPr>
              <a:t>kaihoe</a:t>
            </a:r>
            <a:r>
              <a:rPr lang="en-NZ" b="0" dirty="0">
                <a:solidFill>
                  <a:srgbClr val="000000"/>
                </a:solidFill>
                <a:ea typeface="Times New Roman" panose="02020603050405020304" pitchFamily="18" charset="0"/>
                <a:cs typeface="Calibri" panose="020F0502020204030204" pitchFamily="34" charset="0"/>
              </a:rPr>
              <a:t> (mentors) need access to student data and help them to source the information they need</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are available to discuss progress and data with </a:t>
            </a:r>
            <a:r>
              <a:rPr lang="en-NZ" b="0" dirty="0" err="1">
                <a:solidFill>
                  <a:srgbClr val="000000"/>
                </a:solidFill>
                <a:ea typeface="Times New Roman" panose="02020603050405020304" pitchFamily="18" charset="0"/>
                <a:cs typeface="Calibri" panose="020F0502020204030204" pitchFamily="34" charset="0"/>
              </a:rPr>
              <a:t>kaihoe</a:t>
            </a:r>
            <a:r>
              <a:rPr lang="en-NZ" b="0" dirty="0">
                <a:solidFill>
                  <a:srgbClr val="000000"/>
                </a:solidFill>
                <a:ea typeface="Times New Roman" panose="02020603050405020304" pitchFamily="18" charset="0"/>
                <a:cs typeface="Calibri" panose="020F0502020204030204" pitchFamily="34" charset="0"/>
              </a:rPr>
              <a:t> when required</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recognise that the </a:t>
            </a:r>
            <a:r>
              <a:rPr lang="en-NZ" b="0" dirty="0" err="1">
                <a:solidFill>
                  <a:srgbClr val="000000"/>
                </a:solidFill>
                <a:ea typeface="Times New Roman" panose="02020603050405020304" pitchFamily="18" charset="0"/>
                <a:cs typeface="Calibri" panose="020F0502020204030204" pitchFamily="34" charset="0"/>
              </a:rPr>
              <a:t>kaihoe</a:t>
            </a:r>
            <a:r>
              <a:rPr lang="en-NZ" b="0" dirty="0">
                <a:solidFill>
                  <a:srgbClr val="000000"/>
                </a:solidFill>
                <a:ea typeface="Times New Roman" panose="02020603050405020304" pitchFamily="18" charset="0"/>
                <a:cs typeface="Calibri" panose="020F0502020204030204" pitchFamily="34" charset="0"/>
              </a:rPr>
              <a:t> is not a ‘magic wand’ or ‘fix-it’ for the ākonga.  </a:t>
            </a:r>
          </a:p>
        </p:txBody>
      </p:sp>
      <p:sp>
        <p:nvSpPr>
          <p:cNvPr id="4" name="Text Placeholder 3">
            <a:extLst>
              <a:ext uri="{FF2B5EF4-FFF2-40B4-BE49-F238E27FC236}">
                <a16:creationId xmlns:a16="http://schemas.microsoft.com/office/drawing/2014/main" id="{AC0095DB-D5EF-2233-A27A-FBE836B79DB5}"/>
              </a:ext>
            </a:extLst>
          </p:cNvPr>
          <p:cNvSpPr txBox="1">
            <a:spLocks/>
          </p:cNvSpPr>
          <p:nvPr/>
        </p:nvSpPr>
        <p:spPr>
          <a:xfrm>
            <a:off x="431800" y="993337"/>
            <a:ext cx="8086558" cy="984885"/>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NZ" sz="16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School leadership is crucial to the success of Check &amp; Connect. The principal and the senior management team need to understand the transformative aims of Check &amp; Connect and champion its implementation. It’s also important that staff understand and support the life-changing potential of the student–mentor relationship.</a:t>
            </a:r>
            <a:endParaRPr lang="en-NZ" sz="1600" dirty="0">
              <a:solidFill>
                <a:srgbClr val="242279"/>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97C08A65-7F0F-EAFA-3D1C-07A8A4E32938}"/>
              </a:ext>
            </a:extLst>
          </p:cNvPr>
          <p:cNvCxnSpPr>
            <a:cxnSpLocks/>
          </p:cNvCxnSpPr>
          <p:nvPr/>
        </p:nvCxnSpPr>
        <p:spPr>
          <a:xfrm>
            <a:off x="431800" y="2379246"/>
            <a:ext cx="7962392" cy="0"/>
          </a:xfrm>
          <a:prstGeom prst="line">
            <a:avLst/>
          </a:prstGeom>
          <a:ln w="25400" cap="rnd">
            <a:solidFill>
              <a:srgbClr val="4CB2C5">
                <a:alpha val="50096"/>
              </a:srgbClr>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4027E16F-1387-A641-789B-4CC005A3F0C5}"/>
              </a:ext>
            </a:extLst>
          </p:cNvPr>
          <p:cNvSpPr txBox="1">
            <a:spLocks/>
          </p:cNvSpPr>
          <p:nvPr/>
        </p:nvSpPr>
        <p:spPr>
          <a:xfrm>
            <a:off x="4658726" y="1944188"/>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a:t>
            </a:r>
            <a:r>
              <a:rPr lang="en-NZ" dirty="0" err="1"/>
              <a:t>Te</a:t>
            </a:r>
            <a:r>
              <a:rPr lang="en-NZ" dirty="0"/>
              <a:t> </a:t>
            </a:r>
            <a:r>
              <a:rPr lang="en-NZ" dirty="0" err="1"/>
              <a:t>Hononga</a:t>
            </a:r>
            <a:r>
              <a:rPr lang="en-NZ" dirty="0"/>
              <a:t> manual, p. 22)</a:t>
            </a:r>
          </a:p>
        </p:txBody>
      </p:sp>
    </p:spTree>
    <p:extLst>
      <p:ext uri="{BB962C8B-B14F-4D97-AF65-F5344CB8AC3E}">
        <p14:creationId xmlns:p14="http://schemas.microsoft.com/office/powerpoint/2010/main" val="335212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1DB72-645E-E647-8D70-FFCDC75881F5}"/>
              </a:ext>
            </a:extLst>
          </p:cNvPr>
          <p:cNvSpPr>
            <a:spLocks noGrp="1"/>
          </p:cNvSpPr>
          <p:nvPr>
            <p:ph type="sldNum" sz="quarter" idx="12"/>
          </p:nvPr>
        </p:nvSpPr>
        <p:spPr/>
        <p:txBody>
          <a:bodyPr/>
          <a:lstStyle/>
          <a:p>
            <a:fld id="{BFD14E40-3C96-7542-94D9-B9EA8019EF86}" type="slidenum">
              <a:rPr lang="en-NZ" smtClean="0"/>
              <a:pPr/>
              <a:t>29</a:t>
            </a:fld>
            <a:endParaRPr lang="en-NZ" dirty="0"/>
          </a:p>
        </p:txBody>
      </p:sp>
      <p:sp>
        <p:nvSpPr>
          <p:cNvPr id="3" name="TextBox 2">
            <a:extLst>
              <a:ext uri="{FF2B5EF4-FFF2-40B4-BE49-F238E27FC236}">
                <a16:creationId xmlns:a16="http://schemas.microsoft.com/office/drawing/2014/main" id="{40281562-4C55-8C46-8A41-A326FFE709BE}"/>
              </a:ext>
            </a:extLst>
          </p:cNvPr>
          <p:cNvSpPr txBox="1"/>
          <p:nvPr/>
        </p:nvSpPr>
        <p:spPr>
          <a:xfrm>
            <a:off x="2861953" y="344384"/>
            <a:ext cx="184731" cy="369332"/>
          </a:xfrm>
          <a:prstGeom prst="rect">
            <a:avLst/>
          </a:prstGeom>
          <a:noFill/>
        </p:spPr>
        <p:txBody>
          <a:bodyPr wrap="none" rtlCol="0">
            <a:spAutoFit/>
          </a:bodyPr>
          <a:lstStyle/>
          <a:p>
            <a:endParaRPr lang="en-US" dirty="0"/>
          </a:p>
        </p:txBody>
      </p:sp>
      <p:sp>
        <p:nvSpPr>
          <p:cNvPr id="4" name="Title 2">
            <a:extLst>
              <a:ext uri="{FF2B5EF4-FFF2-40B4-BE49-F238E27FC236}">
                <a16:creationId xmlns:a16="http://schemas.microsoft.com/office/drawing/2014/main" id="{86B7F03A-3973-D14B-A086-A60D347F3604}"/>
              </a:ext>
            </a:extLst>
          </p:cNvPr>
          <p:cNvSpPr txBox="1">
            <a:spLocks/>
          </p:cNvSpPr>
          <p:nvPr/>
        </p:nvSpPr>
        <p:spPr>
          <a:xfrm>
            <a:off x="1675983" y="235064"/>
            <a:ext cx="5749219" cy="581698"/>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a:t>
            </a:r>
            <a:r>
              <a:rPr lang="en-NZ" b="1" dirty="0">
                <a:solidFill>
                  <a:schemeClr val="tx1"/>
                </a:solidFill>
                <a:latin typeface="Bliss Pro Bold" panose="02010006030000020004" pitchFamily="2" charset="0"/>
                <a:ea typeface="Times New Roman" panose="02020603050405020304" pitchFamily="18" charset="0"/>
                <a:cs typeface="Times New Roman" panose="02020603050405020304" pitchFamily="18" charset="0"/>
              </a:rPr>
              <a:t>The risks associated with disengagement </a:t>
            </a:r>
            <a:endParaRPr lang="en-NZ" b="1" dirty="0">
              <a:solidFill>
                <a:schemeClr val="tx1"/>
              </a:solidFill>
              <a:latin typeface="Bliss Pro Bold" panose="02010006030000020004" pitchFamily="2" charset="0"/>
            </a:endParaRPr>
          </a:p>
          <a:p>
            <a:endParaRPr lang="en-NZ" b="1" dirty="0">
              <a:solidFill>
                <a:schemeClr val="tx1"/>
              </a:solidFill>
              <a:latin typeface="Bliss Pro Bold" panose="02010006030000020004" pitchFamily="2" charset="0"/>
            </a:endParaRPr>
          </a:p>
        </p:txBody>
      </p:sp>
      <p:sp>
        <p:nvSpPr>
          <p:cNvPr id="6" name="TextBox 5">
            <a:extLst>
              <a:ext uri="{FF2B5EF4-FFF2-40B4-BE49-F238E27FC236}">
                <a16:creationId xmlns:a16="http://schemas.microsoft.com/office/drawing/2014/main" id="{4854C6B6-504C-5C4B-AA39-B9D8FDE0E880}"/>
              </a:ext>
            </a:extLst>
          </p:cNvPr>
          <p:cNvSpPr txBox="1"/>
          <p:nvPr/>
        </p:nvSpPr>
        <p:spPr>
          <a:xfrm>
            <a:off x="1057946" y="2039296"/>
            <a:ext cx="7258340" cy="1064907"/>
          </a:xfrm>
          <a:prstGeom prst="rect">
            <a:avLst/>
          </a:prstGeom>
          <a:noFill/>
        </p:spPr>
        <p:txBody>
          <a:bodyPr wrap="square">
            <a:spAutoFit/>
          </a:bodyPr>
          <a:lstStyle/>
          <a:p>
            <a:pPr marL="0" indent="0">
              <a:lnSpc>
                <a:spcPct val="90000"/>
              </a:lnSpc>
              <a:spcBef>
                <a:spcPts val="0"/>
              </a:spcBef>
              <a:spcAft>
                <a:spcPts val="1200"/>
              </a:spcAft>
              <a:buNone/>
            </a:pPr>
            <a:r>
              <a:rPr lang="en-NZ" sz="1600" dirty="0"/>
              <a:t>What are some of the r</a:t>
            </a:r>
            <a:r>
              <a:rPr lang="en-NZ" sz="1600" b="0" dirty="0"/>
              <a:t>isks of disengagement?</a:t>
            </a:r>
          </a:p>
          <a:p>
            <a:pPr>
              <a:lnSpc>
                <a:spcPct val="90000"/>
              </a:lnSpc>
              <a:spcAft>
                <a:spcPts val="1200"/>
              </a:spcAft>
            </a:pPr>
            <a:r>
              <a:rPr lang="en-NZ" sz="1600" dirty="0">
                <a:latin typeface="Calibri" panose="020F0502020204030204" pitchFamily="34" charset="0"/>
                <a:ea typeface="Calibri" panose="020F0502020204030204" pitchFamily="34" charset="0"/>
                <a:cs typeface="Times New Roman" panose="02020603050405020304" pitchFamily="18" charset="0"/>
              </a:rPr>
              <a:t>Can you provide an example or story to illustrate each risk you identify?</a:t>
            </a:r>
          </a:p>
          <a:p>
            <a:pPr>
              <a:lnSpc>
                <a:spcPct val="90000"/>
              </a:lnSpc>
              <a:spcAft>
                <a:spcPts val="1200"/>
              </a:spcAft>
            </a:pPr>
            <a:r>
              <a:rPr lang="en-NZ" sz="1600" dirty="0">
                <a:latin typeface="Calibri" panose="020F0502020204030204" pitchFamily="34" charset="0"/>
                <a:ea typeface="Calibri" panose="020F0502020204030204" pitchFamily="34" charset="0"/>
                <a:cs typeface="Times New Roman" panose="02020603050405020304" pitchFamily="18" charset="0"/>
              </a:rPr>
              <a:t>How was the risk addressed so that there were positive outcomes for the ākonga?</a:t>
            </a:r>
          </a:p>
        </p:txBody>
      </p:sp>
    </p:spTree>
    <p:extLst>
      <p:ext uri="{BB962C8B-B14F-4D97-AF65-F5344CB8AC3E}">
        <p14:creationId xmlns:p14="http://schemas.microsoft.com/office/powerpoint/2010/main" val="3311863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E9FD7-6B08-A146-9170-F8AC4556A638}"/>
              </a:ext>
            </a:extLst>
          </p:cNvPr>
          <p:cNvSpPr>
            <a:spLocks noGrp="1"/>
          </p:cNvSpPr>
          <p:nvPr>
            <p:ph type="sldNum" sz="quarter" idx="12"/>
          </p:nvPr>
        </p:nvSpPr>
        <p:spPr/>
        <p:txBody>
          <a:bodyPr/>
          <a:lstStyle/>
          <a:p>
            <a:fld id="{BFD14E40-3C96-7542-94D9-B9EA8019EF86}" type="slidenum">
              <a:rPr lang="en-NZ" smtClean="0"/>
              <a:pPr/>
              <a:t>3</a:t>
            </a:fld>
            <a:endParaRPr lang="en-NZ" dirty="0"/>
          </a:p>
        </p:txBody>
      </p:sp>
      <p:sp>
        <p:nvSpPr>
          <p:cNvPr id="5" name="Title 2">
            <a:extLst>
              <a:ext uri="{FF2B5EF4-FFF2-40B4-BE49-F238E27FC236}">
                <a16:creationId xmlns:a16="http://schemas.microsoft.com/office/drawing/2014/main" id="{38C887C8-7189-471A-B560-02D74DB3CF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Purpose of this session</a:t>
            </a:r>
            <a:endParaRPr lang="en-NZ" b="1" dirty="0">
              <a:latin typeface="Bliss Pro Bold" panose="02010006030000020004" pitchFamily="2" charset="0"/>
            </a:endParaRPr>
          </a:p>
        </p:txBody>
      </p:sp>
      <p:sp>
        <p:nvSpPr>
          <p:cNvPr id="3" name="Text Placeholder 3">
            <a:extLst>
              <a:ext uri="{FF2B5EF4-FFF2-40B4-BE49-F238E27FC236}">
                <a16:creationId xmlns:a16="http://schemas.microsoft.com/office/drawing/2014/main" id="{2AD9954E-A28C-8591-D6FF-EE0269B6A292}"/>
              </a:ext>
            </a:extLst>
          </p:cNvPr>
          <p:cNvSpPr txBox="1">
            <a:spLocks/>
          </p:cNvSpPr>
          <p:nvPr/>
        </p:nvSpPr>
        <p:spPr>
          <a:xfrm>
            <a:off x="431800" y="1004474"/>
            <a:ext cx="7488572" cy="2406813"/>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1000"/>
              </a:spcAft>
              <a:buNone/>
            </a:pPr>
            <a:r>
              <a:rPr lang="en-NZ" b="0" dirty="0">
                <a:effectLst/>
              </a:rPr>
              <a:t>The purpose of this session is for you to learn about:</a:t>
            </a:r>
          </a:p>
          <a:p>
            <a:pPr marL="287550" indent="-285750">
              <a:lnSpc>
                <a:spcPct val="90000"/>
              </a:lnSpc>
              <a:spcAft>
                <a:spcPts val="600"/>
              </a:spcAft>
            </a:pPr>
            <a:r>
              <a:rPr lang="en-NZ" b="0" dirty="0">
                <a:solidFill>
                  <a:srgbClr val="000000"/>
                </a:solidFill>
                <a:effectLst/>
                <a:ea typeface="Times New Roman" panose="02020603050405020304" pitchFamily="18" charset="0"/>
                <a:cs typeface="Calibri" panose="020F0502020204030204" pitchFamily="34" charset="0"/>
              </a:rPr>
              <a:t>why it is important to address </a:t>
            </a:r>
            <a:r>
              <a:rPr lang="en-NZ"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ā</a:t>
            </a:r>
            <a:r>
              <a:rPr lang="en-NZ" b="0" dirty="0"/>
              <a:t>konga</a:t>
            </a:r>
            <a:r>
              <a:rPr lang="en-NZ" b="0" dirty="0">
                <a:solidFill>
                  <a:srgbClr val="000000"/>
                </a:solidFill>
                <a:effectLst/>
                <a:ea typeface="Times New Roman" panose="02020603050405020304" pitchFamily="18" charset="0"/>
                <a:cs typeface="Calibri" panose="020F0502020204030204" pitchFamily="34" charset="0"/>
              </a:rPr>
              <a:t> attendance and engagement </a:t>
            </a:r>
          </a:p>
          <a:p>
            <a:pPr marL="287550" indent="-285750">
              <a:lnSpc>
                <a:spcPct val="90000"/>
              </a:lnSpc>
              <a:spcAft>
                <a:spcPts val="600"/>
              </a:spcAft>
            </a:pPr>
            <a:r>
              <a:rPr lang="en-NZ" b="0" dirty="0">
                <a:solidFill>
                  <a:srgbClr val="000000"/>
                </a:solidFill>
                <a:effectLst/>
                <a:ea typeface="Times New Roman" panose="02020603050405020304" pitchFamily="18" charset="0"/>
                <a:cs typeface="Calibri" panose="020F0502020204030204" pitchFamily="34" charset="0"/>
              </a:rPr>
              <a:t>the origins and development of Check &amp; Connect: </a:t>
            </a:r>
            <a:r>
              <a:rPr lang="en-NZ" b="0" dirty="0" err="1">
                <a:solidFill>
                  <a:srgbClr val="000000"/>
                </a:solidFill>
                <a:effectLst/>
                <a:ea typeface="Times New Roman" panose="02020603050405020304" pitchFamily="18" charset="0"/>
                <a:cs typeface="Calibri" panose="020F0502020204030204" pitchFamily="34" charset="0"/>
              </a:rPr>
              <a:t>Te</a:t>
            </a:r>
            <a:r>
              <a:rPr lang="en-NZ" b="0" dirty="0">
                <a:solidFill>
                  <a:srgbClr val="000000"/>
                </a:solidFill>
                <a:effectLst/>
                <a:ea typeface="Times New Roman" panose="02020603050405020304" pitchFamily="18" charset="0"/>
                <a:cs typeface="Calibri" panose="020F0502020204030204" pitchFamily="34" charset="0"/>
              </a:rPr>
              <a:t> </a:t>
            </a:r>
            <a:r>
              <a:rPr lang="en-NZ" b="0" dirty="0" err="1">
                <a:solidFill>
                  <a:srgbClr val="000000"/>
                </a:solidFill>
                <a:effectLst/>
                <a:ea typeface="Times New Roman" panose="02020603050405020304" pitchFamily="18" charset="0"/>
                <a:cs typeface="Calibri" panose="020F0502020204030204" pitchFamily="34" charset="0"/>
              </a:rPr>
              <a:t>Hononga</a:t>
            </a:r>
            <a:endParaRPr lang="en-NZ" b="0" dirty="0">
              <a:solidFill>
                <a:srgbClr val="000000"/>
              </a:solidFill>
              <a:effectLst/>
              <a:ea typeface="Times New Roman" panose="02020603050405020304" pitchFamily="18" charset="0"/>
              <a:cs typeface="Calibri" panose="020F0502020204030204" pitchFamily="34" charset="0"/>
            </a:endParaRPr>
          </a:p>
          <a:p>
            <a:pPr marL="287550" indent="-285750">
              <a:lnSpc>
                <a:spcPct val="90000"/>
              </a:lnSpc>
              <a:spcAft>
                <a:spcPts val="600"/>
              </a:spcAft>
            </a:pPr>
            <a:r>
              <a:rPr lang="en-NZ" b="0" dirty="0">
                <a:solidFill>
                  <a:srgbClr val="000000"/>
                </a:solidFill>
                <a:effectLst/>
                <a:ea typeface="Times New Roman" panose="02020603050405020304" pitchFamily="18" charset="0"/>
                <a:cs typeface="Calibri" panose="020F0502020204030204" pitchFamily="34" charset="0"/>
              </a:rPr>
              <a:t>how Check &amp; Connect: </a:t>
            </a:r>
            <a:r>
              <a:rPr lang="en-NZ" b="0" dirty="0" err="1">
                <a:solidFill>
                  <a:srgbClr val="000000"/>
                </a:solidFill>
                <a:effectLst/>
                <a:ea typeface="Times New Roman" panose="02020603050405020304" pitchFamily="18" charset="0"/>
                <a:cs typeface="Calibri" panose="020F0502020204030204" pitchFamily="34" charset="0"/>
              </a:rPr>
              <a:t>Te</a:t>
            </a:r>
            <a:r>
              <a:rPr lang="en-NZ" b="0" dirty="0">
                <a:solidFill>
                  <a:srgbClr val="000000"/>
                </a:solidFill>
                <a:effectLst/>
                <a:ea typeface="Times New Roman" panose="02020603050405020304" pitchFamily="18" charset="0"/>
                <a:cs typeface="Calibri" panose="020F0502020204030204" pitchFamily="34" charset="0"/>
              </a:rPr>
              <a:t> </a:t>
            </a:r>
            <a:r>
              <a:rPr lang="en-NZ" b="0" dirty="0" err="1">
                <a:solidFill>
                  <a:srgbClr val="000000"/>
                </a:solidFill>
                <a:effectLst/>
                <a:ea typeface="Times New Roman" panose="02020603050405020304" pitchFamily="18" charset="0"/>
                <a:cs typeface="Calibri" panose="020F0502020204030204" pitchFamily="34" charset="0"/>
              </a:rPr>
              <a:t>Hononga</a:t>
            </a:r>
            <a:r>
              <a:rPr lang="en-NZ" b="0" dirty="0">
                <a:solidFill>
                  <a:srgbClr val="000000"/>
                </a:solidFill>
                <a:ea typeface="Times New Roman" panose="02020603050405020304" pitchFamily="18" charset="0"/>
                <a:cs typeface="Calibri" panose="020F0502020204030204" pitchFamily="34" charset="0"/>
              </a:rPr>
              <a:t> </a:t>
            </a:r>
            <a:r>
              <a:rPr lang="en-NZ" b="0" dirty="0">
                <a:solidFill>
                  <a:srgbClr val="000000"/>
                </a:solidFill>
                <a:effectLst/>
                <a:ea typeface="Times New Roman" panose="02020603050405020304" pitchFamily="18" charset="0"/>
                <a:cs typeface="Calibri" panose="020F0502020204030204" pitchFamily="34" charset="0"/>
              </a:rPr>
              <a:t>works, and what makes it distinctive</a:t>
            </a:r>
          </a:p>
          <a:p>
            <a:pPr marL="287550" indent="-285750">
              <a:lnSpc>
                <a:spcPct val="90000"/>
              </a:lnSpc>
              <a:spcAft>
                <a:spcPts val="600"/>
              </a:spcAft>
            </a:pPr>
            <a:r>
              <a:rPr lang="en-NZ" b="0" dirty="0">
                <a:solidFill>
                  <a:srgbClr val="000000"/>
                </a:solidFill>
                <a:effectLst/>
                <a:ea typeface="Times New Roman" panose="02020603050405020304" pitchFamily="18" charset="0"/>
                <a:cs typeface="Calibri" panose="020F0502020204030204" pitchFamily="34" charset="0"/>
              </a:rPr>
              <a:t>who is involved and what their roles and responsibilities are.</a:t>
            </a:r>
          </a:p>
          <a:p>
            <a:pPr marL="1800" indent="0">
              <a:lnSpc>
                <a:spcPct val="90000"/>
              </a:lnSpc>
              <a:spcAft>
                <a:spcPts val="600"/>
              </a:spcAft>
              <a:buNone/>
            </a:pPr>
            <a:r>
              <a:rPr lang="en-NZ" b="0" dirty="0">
                <a:solidFill>
                  <a:srgbClr val="000000"/>
                </a:solidFill>
                <a:ea typeface="Times New Roman" panose="02020603050405020304" pitchFamily="18" charset="0"/>
                <a:cs typeface="Calibri" panose="020F0502020204030204" pitchFamily="34" charset="0"/>
              </a:rPr>
              <a:t>You will also </a:t>
            </a:r>
            <a:r>
              <a:rPr lang="en-NZ" b="0" dirty="0">
                <a:effectLst/>
                <a:ea typeface="Calibri" panose="020F0502020204030204" pitchFamily="34" charset="0"/>
                <a:cs typeface="Times New Roman" panose="02020603050405020304" pitchFamily="18" charset="0"/>
              </a:rPr>
              <a:t>begin to build relationships with some of the people you will be working with.</a:t>
            </a:r>
            <a:r>
              <a:rPr lang="en-NZ" b="0" dirty="0">
                <a:effectLst/>
              </a:rPr>
              <a:t> </a:t>
            </a:r>
            <a:endParaRPr lang="en-NZ" b="0" dirty="0"/>
          </a:p>
        </p:txBody>
      </p:sp>
    </p:spTree>
    <p:extLst>
      <p:ext uri="{BB962C8B-B14F-4D97-AF65-F5344CB8AC3E}">
        <p14:creationId xmlns:p14="http://schemas.microsoft.com/office/powerpoint/2010/main" val="10328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curved line on a black background&#10;&#10;Description automatically generated">
            <a:extLst>
              <a:ext uri="{FF2B5EF4-FFF2-40B4-BE49-F238E27FC236}">
                <a16:creationId xmlns:a16="http://schemas.microsoft.com/office/drawing/2014/main" id="{6987DFD4-83D1-AD37-A260-48B499D493AA}"/>
              </a:ext>
            </a:extLst>
          </p:cNvPr>
          <p:cNvPicPr>
            <a:picLocks noChangeAspect="1"/>
          </p:cNvPicPr>
          <p:nvPr/>
        </p:nvPicPr>
        <p:blipFill>
          <a:blip r:embed="rId3"/>
          <a:stretch>
            <a:fillRect/>
          </a:stretch>
        </p:blipFill>
        <p:spPr>
          <a:xfrm>
            <a:off x="447431" y="991426"/>
            <a:ext cx="7675031" cy="3695385"/>
          </a:xfrm>
          <a:prstGeom prst="rect">
            <a:avLst/>
          </a:prstGeom>
        </p:spPr>
      </p:pic>
      <p:pic>
        <p:nvPicPr>
          <p:cNvPr id="8" name="Picture 7" descr="A blue circle with white text&#10;&#10;Description automatically generated">
            <a:extLst>
              <a:ext uri="{FF2B5EF4-FFF2-40B4-BE49-F238E27FC236}">
                <a16:creationId xmlns:a16="http://schemas.microsoft.com/office/drawing/2014/main" id="{36354665-C92D-3940-4417-B9476540649E}"/>
              </a:ext>
            </a:extLst>
          </p:cNvPr>
          <p:cNvPicPr>
            <a:picLocks noChangeAspect="1"/>
          </p:cNvPicPr>
          <p:nvPr/>
        </p:nvPicPr>
        <p:blipFill>
          <a:blip r:embed="rId4"/>
          <a:stretch>
            <a:fillRect/>
          </a:stretch>
        </p:blipFill>
        <p:spPr>
          <a:xfrm>
            <a:off x="2273489" y="1972475"/>
            <a:ext cx="2674583" cy="1787281"/>
          </a:xfrm>
          <a:prstGeom prst="rect">
            <a:avLst/>
          </a:prstGeom>
        </p:spPr>
      </p:pic>
      <p:sp>
        <p:nvSpPr>
          <p:cNvPr id="2" name="Slide Number Placeholder 1">
            <a:extLst>
              <a:ext uri="{FF2B5EF4-FFF2-40B4-BE49-F238E27FC236}">
                <a16:creationId xmlns:a16="http://schemas.microsoft.com/office/drawing/2014/main" id="{950587DF-0973-5E07-8311-09FF7388BBA3}"/>
              </a:ext>
            </a:extLst>
          </p:cNvPr>
          <p:cNvSpPr>
            <a:spLocks noGrp="1"/>
          </p:cNvSpPr>
          <p:nvPr>
            <p:ph type="sldNum" sz="quarter" idx="12"/>
          </p:nvPr>
        </p:nvSpPr>
        <p:spPr/>
        <p:txBody>
          <a:bodyPr/>
          <a:lstStyle/>
          <a:p>
            <a:fld id="{BFD14E40-3C96-7542-94D9-B9EA8019EF86}" type="slidenum">
              <a:rPr lang="en-NZ" smtClean="0"/>
              <a:pPr/>
              <a:t>30</a:t>
            </a:fld>
            <a:endParaRPr lang="en-NZ" dirty="0"/>
          </a:p>
        </p:txBody>
      </p:sp>
      <p:sp>
        <p:nvSpPr>
          <p:cNvPr id="3" name="Title 2">
            <a:extLst>
              <a:ext uri="{FF2B5EF4-FFF2-40B4-BE49-F238E27FC236}">
                <a16:creationId xmlns:a16="http://schemas.microsoft.com/office/drawing/2014/main" id="{102FFC66-F23F-6149-D969-06CF2AE177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latin typeface="Bliss Pro Bold" panose="02010006030000020004" pitchFamily="2" charset="0"/>
                <a:ea typeface="Times New Roman" panose="02020603050405020304" pitchFamily="18" charset="0"/>
                <a:cs typeface="Times New Roman" panose="02020603050405020304" pitchFamily="18" charset="0"/>
              </a:rPr>
              <a:t>The process of disengagement</a:t>
            </a:r>
            <a:endParaRPr lang="en-NZ" b="1" dirty="0">
              <a:latin typeface="Bliss Pro Bold" panose="02010006030000020004" pitchFamily="2" charset="0"/>
            </a:endParaRPr>
          </a:p>
        </p:txBody>
      </p:sp>
      <p:pic>
        <p:nvPicPr>
          <p:cNvPr id="13" name="Picture 12" descr="Logo&#10;&#10;Description automatically generated">
            <a:extLst>
              <a:ext uri="{FF2B5EF4-FFF2-40B4-BE49-F238E27FC236}">
                <a16:creationId xmlns:a16="http://schemas.microsoft.com/office/drawing/2014/main" id="{F18F5AAA-6323-6B29-B8EB-58F459FDA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11260" y="3045709"/>
            <a:ext cx="1786685" cy="1523937"/>
          </a:xfrm>
          <a:prstGeom prst="rect">
            <a:avLst/>
          </a:prstGeom>
        </p:spPr>
      </p:pic>
      <p:pic>
        <p:nvPicPr>
          <p:cNvPr id="12" name="Picture 11" descr="A blue circle with white text&#10;&#10;Description automatically generated">
            <a:extLst>
              <a:ext uri="{FF2B5EF4-FFF2-40B4-BE49-F238E27FC236}">
                <a16:creationId xmlns:a16="http://schemas.microsoft.com/office/drawing/2014/main" id="{FF812C66-C139-F4AB-5AD4-490638C9F5F4}"/>
              </a:ext>
            </a:extLst>
          </p:cNvPr>
          <p:cNvPicPr>
            <a:picLocks noChangeAspect="1"/>
          </p:cNvPicPr>
          <p:nvPr/>
        </p:nvPicPr>
        <p:blipFill>
          <a:blip r:embed="rId6"/>
          <a:stretch>
            <a:fillRect/>
          </a:stretch>
        </p:blipFill>
        <p:spPr>
          <a:xfrm>
            <a:off x="5389100" y="1179482"/>
            <a:ext cx="1546320" cy="2381059"/>
          </a:xfrm>
          <a:prstGeom prst="rect">
            <a:avLst/>
          </a:prstGeom>
        </p:spPr>
      </p:pic>
      <p:pic>
        <p:nvPicPr>
          <p:cNvPr id="16" name="Picture 15" descr="A blue circle with white text&#10;&#10;Description automatically generated">
            <a:extLst>
              <a:ext uri="{FF2B5EF4-FFF2-40B4-BE49-F238E27FC236}">
                <a16:creationId xmlns:a16="http://schemas.microsoft.com/office/drawing/2014/main" id="{8DE465FB-B24F-ABD8-EE28-9AECCB2A9641}"/>
              </a:ext>
            </a:extLst>
          </p:cNvPr>
          <p:cNvPicPr>
            <a:picLocks noChangeAspect="1"/>
          </p:cNvPicPr>
          <p:nvPr/>
        </p:nvPicPr>
        <p:blipFill>
          <a:blip r:embed="rId7"/>
          <a:stretch>
            <a:fillRect/>
          </a:stretch>
        </p:blipFill>
        <p:spPr>
          <a:xfrm>
            <a:off x="6873449" y="2076275"/>
            <a:ext cx="1506296" cy="2226118"/>
          </a:xfrm>
          <a:prstGeom prst="rect">
            <a:avLst/>
          </a:prstGeom>
        </p:spPr>
      </p:pic>
    </p:spTree>
    <p:extLst>
      <p:ext uri="{BB962C8B-B14F-4D97-AF65-F5344CB8AC3E}">
        <p14:creationId xmlns:p14="http://schemas.microsoft.com/office/powerpoint/2010/main" val="418441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ppt_x</p:attrName>
                                        </p:attrNameLst>
                                      </p:cBhvr>
                                      <p:tavLst>
                                        <p:tav tm="0">
                                          <p:val>
                                            <p:strVal val="#ppt_x-#ppt_w*1.125000"/>
                                          </p:val>
                                        </p:tav>
                                        <p:tav tm="100000">
                                          <p:val>
                                            <p:strVal val="#ppt_x"/>
                                          </p:val>
                                        </p:tav>
                                      </p:tavLst>
                                    </p:anim>
                                    <p:animEffect transition="in" filter="wipe(righ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ppt_x</p:attrName>
                                        </p:attrNameLst>
                                      </p:cBhvr>
                                      <p:tavLst>
                                        <p:tav tm="0">
                                          <p:val>
                                            <p:strVal val="#ppt_x-#ppt_w*1.125000"/>
                                          </p:val>
                                        </p:tav>
                                        <p:tav tm="100000">
                                          <p:val>
                                            <p:strVal val="#ppt_x"/>
                                          </p:val>
                                        </p:tav>
                                      </p:tavLst>
                                    </p:anim>
                                    <p:animEffect transition="in" filter="wipe(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ppt_x</p:attrName>
                                        </p:attrNameLst>
                                      </p:cBhvr>
                                      <p:tavLst>
                                        <p:tav tm="0">
                                          <p:val>
                                            <p:strVal val="#ppt_x+#ppt_w*1.125000"/>
                                          </p:val>
                                        </p:tav>
                                        <p:tav tm="100000">
                                          <p:val>
                                            <p:strVal val="#ppt_x"/>
                                          </p:val>
                                        </p:tav>
                                      </p:tavLst>
                                    </p:anim>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ppt_x</p:attrName>
                                        </p:attrNameLst>
                                      </p:cBhvr>
                                      <p:tavLst>
                                        <p:tav tm="0">
                                          <p:val>
                                            <p:strVal val="#ppt_x+#ppt_w*1.125000"/>
                                          </p:val>
                                        </p:tav>
                                        <p:tav tm="100000">
                                          <p:val>
                                            <p:strVal val="#ppt_x"/>
                                          </p:val>
                                        </p:tav>
                                      </p:tavLst>
                                    </p:anim>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14A339-50D6-6424-191F-55332C1BCC3D}"/>
              </a:ext>
            </a:extLst>
          </p:cNvPr>
          <p:cNvSpPr>
            <a:spLocks noGrp="1"/>
          </p:cNvSpPr>
          <p:nvPr>
            <p:ph type="sldNum" sz="quarter" idx="12"/>
          </p:nvPr>
        </p:nvSpPr>
        <p:spPr/>
        <p:txBody>
          <a:bodyPr/>
          <a:lstStyle/>
          <a:p>
            <a:fld id="{BFD14E40-3C96-7542-94D9-B9EA8019EF86}" type="slidenum">
              <a:rPr lang="en-NZ" smtClean="0"/>
              <a:pPr/>
              <a:t>31</a:t>
            </a:fld>
            <a:endParaRPr lang="en-NZ" dirty="0"/>
          </a:p>
        </p:txBody>
      </p:sp>
      <p:sp>
        <p:nvSpPr>
          <p:cNvPr id="3" name="Title 2">
            <a:extLst>
              <a:ext uri="{FF2B5EF4-FFF2-40B4-BE49-F238E27FC236}">
                <a16:creationId xmlns:a16="http://schemas.microsoft.com/office/drawing/2014/main" id="{F7F47B19-929D-13E2-E9CE-1314A3DFF9E1}"/>
              </a:ext>
            </a:extLst>
          </p:cNvPr>
          <p:cNvSpPr txBox="1">
            <a:spLocks/>
          </p:cNvSpPr>
          <p:nvPr/>
        </p:nvSpPr>
        <p:spPr>
          <a:xfrm>
            <a:off x="1675984"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Indicators of disengagement</a:t>
            </a:r>
            <a:endParaRPr lang="en-NZ" b="1" dirty="0">
              <a:solidFill>
                <a:schemeClr val="tx1"/>
              </a:solidFill>
              <a:latin typeface="Bliss Pro Bold" panose="02010006030000020004" pitchFamily="2" charset="0"/>
            </a:endParaRPr>
          </a:p>
        </p:txBody>
      </p:sp>
      <p:sp>
        <p:nvSpPr>
          <p:cNvPr id="7" name="Text Placeholder 3">
            <a:extLst>
              <a:ext uri="{FF2B5EF4-FFF2-40B4-BE49-F238E27FC236}">
                <a16:creationId xmlns:a16="http://schemas.microsoft.com/office/drawing/2014/main" id="{9F08BB4B-35DA-F785-7528-5B487BCE7DD4}"/>
              </a:ext>
            </a:extLst>
          </p:cNvPr>
          <p:cNvSpPr txBox="1">
            <a:spLocks/>
          </p:cNvSpPr>
          <p:nvPr/>
        </p:nvSpPr>
        <p:spPr>
          <a:xfrm>
            <a:off x="3744052" y="4204282"/>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a:t>
            </a:r>
            <a:r>
              <a:rPr lang="en-NZ" dirty="0" err="1"/>
              <a:t>Te</a:t>
            </a:r>
            <a:r>
              <a:rPr lang="en-NZ" dirty="0"/>
              <a:t> </a:t>
            </a:r>
            <a:r>
              <a:rPr lang="en-NZ" dirty="0" err="1"/>
              <a:t>Hononga</a:t>
            </a:r>
            <a:r>
              <a:rPr lang="en-NZ" dirty="0"/>
              <a:t> manual, p. 27)</a:t>
            </a:r>
          </a:p>
        </p:txBody>
      </p:sp>
      <p:pic>
        <p:nvPicPr>
          <p:cNvPr id="4" name="Picture 3" descr="Logo&#10;&#10;Description automatically generated">
            <a:hlinkClick r:id="rId3"/>
            <a:extLst>
              <a:ext uri="{FF2B5EF4-FFF2-40B4-BE49-F238E27FC236}">
                <a16:creationId xmlns:a16="http://schemas.microsoft.com/office/drawing/2014/main" id="{39B6A980-62C8-C289-DC6D-03500F3592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5400" y="229259"/>
            <a:ext cx="1066800" cy="1066800"/>
          </a:xfrm>
          <a:prstGeom prst="rect">
            <a:avLst/>
          </a:prstGeom>
          <a:effectLst>
            <a:outerShdw blurRad="127000" dist="50800" dir="18900000" algn="bl" rotWithShape="0">
              <a:prstClr val="black">
                <a:alpha val="30000"/>
              </a:prstClr>
            </a:outerShdw>
          </a:effectLst>
        </p:spPr>
      </p:pic>
      <p:grpSp>
        <p:nvGrpSpPr>
          <p:cNvPr id="6" name="Group 5">
            <a:extLst>
              <a:ext uri="{FF2B5EF4-FFF2-40B4-BE49-F238E27FC236}">
                <a16:creationId xmlns:a16="http://schemas.microsoft.com/office/drawing/2014/main" id="{31C80A97-2965-9BD5-1AB9-F280C803CCF1}"/>
              </a:ext>
            </a:extLst>
          </p:cNvPr>
          <p:cNvGrpSpPr/>
          <p:nvPr/>
        </p:nvGrpSpPr>
        <p:grpSpPr>
          <a:xfrm>
            <a:off x="1695450" y="1355009"/>
            <a:ext cx="5753100" cy="2755900"/>
            <a:chOff x="1695450" y="1355009"/>
            <a:chExt cx="5753100" cy="2755900"/>
          </a:xfrm>
        </p:grpSpPr>
        <p:pic>
          <p:nvPicPr>
            <p:cNvPr id="8" name="Picture 7" descr="Graphical user interface, application&#10;&#10;Description automatically generated">
              <a:extLst>
                <a:ext uri="{FF2B5EF4-FFF2-40B4-BE49-F238E27FC236}">
                  <a16:creationId xmlns:a16="http://schemas.microsoft.com/office/drawing/2014/main" id="{A5CD7B39-1D24-3E05-E457-03289D943C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5450" y="1355009"/>
              <a:ext cx="5753100" cy="2755900"/>
            </a:xfrm>
            <a:prstGeom prst="rect">
              <a:avLst/>
            </a:prstGeom>
          </p:spPr>
        </p:pic>
        <p:sp>
          <p:nvSpPr>
            <p:cNvPr id="9" name="TextBox 8">
              <a:extLst>
                <a:ext uri="{FF2B5EF4-FFF2-40B4-BE49-F238E27FC236}">
                  <a16:creationId xmlns:a16="http://schemas.microsoft.com/office/drawing/2014/main" id="{DD068D64-0A5F-46AA-96E1-F88FFE1099FC}"/>
                </a:ext>
              </a:extLst>
            </p:cNvPr>
            <p:cNvSpPr txBox="1"/>
            <p:nvPr/>
          </p:nvSpPr>
          <p:spPr>
            <a:xfrm>
              <a:off x="1695450" y="1877497"/>
              <a:ext cx="1295578" cy="313932"/>
            </a:xfrm>
            <a:prstGeom prst="rect">
              <a:avLst/>
            </a:prstGeom>
            <a:noFill/>
          </p:spPr>
          <p:txBody>
            <a:bodyPr wrap="square">
              <a:spAutoFit/>
            </a:bodyPr>
            <a:lstStyle/>
            <a:p>
              <a:pPr>
                <a:lnSpc>
                  <a:spcPct val="90000"/>
                </a:lnSpc>
                <a:spcAft>
                  <a:spcPts val="1200"/>
                </a:spcAft>
              </a:pPr>
              <a:r>
                <a:rPr lang="en-NZ" sz="1600" b="1" dirty="0"/>
                <a:t>Behavioural</a:t>
              </a:r>
            </a:p>
          </p:txBody>
        </p:sp>
        <p:sp>
          <p:nvSpPr>
            <p:cNvPr id="10" name="TextBox 9">
              <a:extLst>
                <a:ext uri="{FF2B5EF4-FFF2-40B4-BE49-F238E27FC236}">
                  <a16:creationId xmlns:a16="http://schemas.microsoft.com/office/drawing/2014/main" id="{0F27CC13-BE8E-B3A3-5BE4-C79491322CE2}"/>
                </a:ext>
              </a:extLst>
            </p:cNvPr>
            <p:cNvSpPr txBox="1"/>
            <p:nvPr/>
          </p:nvSpPr>
          <p:spPr>
            <a:xfrm>
              <a:off x="1695450" y="2458611"/>
              <a:ext cx="1295578" cy="313932"/>
            </a:xfrm>
            <a:prstGeom prst="rect">
              <a:avLst/>
            </a:prstGeom>
            <a:noFill/>
          </p:spPr>
          <p:txBody>
            <a:bodyPr wrap="square">
              <a:spAutoFit/>
            </a:bodyPr>
            <a:lstStyle/>
            <a:p>
              <a:pPr>
                <a:lnSpc>
                  <a:spcPct val="90000"/>
                </a:lnSpc>
                <a:spcAft>
                  <a:spcPts val="1200"/>
                </a:spcAft>
              </a:pPr>
              <a:r>
                <a:rPr lang="en-NZ" sz="1600" b="1" dirty="0"/>
                <a:t>Academic</a:t>
              </a:r>
            </a:p>
          </p:txBody>
        </p:sp>
        <p:sp>
          <p:nvSpPr>
            <p:cNvPr id="11" name="TextBox 10">
              <a:extLst>
                <a:ext uri="{FF2B5EF4-FFF2-40B4-BE49-F238E27FC236}">
                  <a16:creationId xmlns:a16="http://schemas.microsoft.com/office/drawing/2014/main" id="{41A04232-85C7-F81D-0229-778A1B1C15DB}"/>
                </a:ext>
              </a:extLst>
            </p:cNvPr>
            <p:cNvSpPr txBox="1"/>
            <p:nvPr/>
          </p:nvSpPr>
          <p:spPr>
            <a:xfrm>
              <a:off x="1695450" y="3039725"/>
              <a:ext cx="1295578" cy="313932"/>
            </a:xfrm>
            <a:prstGeom prst="rect">
              <a:avLst/>
            </a:prstGeom>
            <a:noFill/>
          </p:spPr>
          <p:txBody>
            <a:bodyPr wrap="square">
              <a:spAutoFit/>
            </a:bodyPr>
            <a:lstStyle/>
            <a:p>
              <a:pPr>
                <a:lnSpc>
                  <a:spcPct val="90000"/>
                </a:lnSpc>
                <a:spcAft>
                  <a:spcPts val="1200"/>
                </a:spcAft>
              </a:pPr>
              <a:r>
                <a:rPr lang="en-NZ" sz="1600" b="1" dirty="0"/>
                <a:t>Cognitive</a:t>
              </a:r>
            </a:p>
          </p:txBody>
        </p:sp>
        <p:sp>
          <p:nvSpPr>
            <p:cNvPr id="12" name="TextBox 11">
              <a:extLst>
                <a:ext uri="{FF2B5EF4-FFF2-40B4-BE49-F238E27FC236}">
                  <a16:creationId xmlns:a16="http://schemas.microsoft.com/office/drawing/2014/main" id="{CFAD3D58-BDE3-CA3C-3800-BB2C109FB6C9}"/>
                </a:ext>
              </a:extLst>
            </p:cNvPr>
            <p:cNvSpPr txBox="1"/>
            <p:nvPr/>
          </p:nvSpPr>
          <p:spPr>
            <a:xfrm>
              <a:off x="1695450" y="3603748"/>
              <a:ext cx="1295578" cy="313932"/>
            </a:xfrm>
            <a:prstGeom prst="rect">
              <a:avLst/>
            </a:prstGeom>
            <a:noFill/>
          </p:spPr>
          <p:txBody>
            <a:bodyPr wrap="square">
              <a:spAutoFit/>
            </a:bodyPr>
            <a:lstStyle/>
            <a:p>
              <a:pPr>
                <a:lnSpc>
                  <a:spcPct val="90000"/>
                </a:lnSpc>
                <a:spcAft>
                  <a:spcPts val="1200"/>
                </a:spcAft>
              </a:pPr>
              <a:r>
                <a:rPr lang="en-NZ" sz="1600" b="1" dirty="0"/>
                <a:t>Affective</a:t>
              </a:r>
            </a:p>
          </p:txBody>
        </p:sp>
        <p:sp>
          <p:nvSpPr>
            <p:cNvPr id="13" name="TextBox 12">
              <a:extLst>
                <a:ext uri="{FF2B5EF4-FFF2-40B4-BE49-F238E27FC236}">
                  <a16:creationId xmlns:a16="http://schemas.microsoft.com/office/drawing/2014/main" id="{2D26C53C-525A-EE58-C6DA-BDDFEF2CA950}"/>
                </a:ext>
              </a:extLst>
            </p:cNvPr>
            <p:cNvSpPr txBox="1"/>
            <p:nvPr/>
          </p:nvSpPr>
          <p:spPr>
            <a:xfrm>
              <a:off x="2985864" y="1782425"/>
              <a:ext cx="4462685" cy="523220"/>
            </a:xfrm>
            <a:prstGeom prst="rect">
              <a:avLst/>
            </a:prstGeom>
            <a:noFill/>
          </p:spPr>
          <p:txBody>
            <a:bodyPr wrap="square">
              <a:spAutoFit/>
            </a:bodyPr>
            <a:lstStyle/>
            <a:p>
              <a:r>
                <a:rPr lang="en-NZ" sz="1400" dirty="0">
                  <a:effectLst/>
                  <a:latin typeface="Bliss Pro Light" panose="02010006030000020004" pitchFamily="2" charset="0"/>
                </a:rPr>
                <a:t>Lateness, missed classes, truancy, referrals to dean, minimal co-curricular participation</a:t>
              </a:r>
            </a:p>
          </p:txBody>
        </p:sp>
        <p:sp>
          <p:nvSpPr>
            <p:cNvPr id="17" name="TextBox 16">
              <a:extLst>
                <a:ext uri="{FF2B5EF4-FFF2-40B4-BE49-F238E27FC236}">
                  <a16:creationId xmlns:a16="http://schemas.microsoft.com/office/drawing/2014/main" id="{A60A12BC-B8B3-1A81-CA72-DBE960BD021E}"/>
                </a:ext>
              </a:extLst>
            </p:cNvPr>
            <p:cNvSpPr txBox="1"/>
            <p:nvPr/>
          </p:nvSpPr>
          <p:spPr>
            <a:xfrm>
              <a:off x="1695450" y="1407478"/>
              <a:ext cx="1295578" cy="313932"/>
            </a:xfrm>
            <a:prstGeom prst="rect">
              <a:avLst/>
            </a:prstGeom>
            <a:noFill/>
          </p:spPr>
          <p:txBody>
            <a:bodyPr wrap="square">
              <a:spAutoFit/>
            </a:bodyPr>
            <a:lstStyle/>
            <a:p>
              <a:pPr>
                <a:lnSpc>
                  <a:spcPct val="90000"/>
                </a:lnSpc>
                <a:spcAft>
                  <a:spcPts val="1200"/>
                </a:spcAft>
              </a:pPr>
              <a:r>
                <a:rPr lang="en-NZ" sz="1600" b="1" dirty="0">
                  <a:solidFill>
                    <a:schemeClr val="bg1"/>
                  </a:solidFill>
                </a:rPr>
                <a:t>TYPE</a:t>
              </a:r>
            </a:p>
          </p:txBody>
        </p:sp>
        <p:sp>
          <p:nvSpPr>
            <p:cNvPr id="18" name="TextBox 17">
              <a:extLst>
                <a:ext uri="{FF2B5EF4-FFF2-40B4-BE49-F238E27FC236}">
                  <a16:creationId xmlns:a16="http://schemas.microsoft.com/office/drawing/2014/main" id="{E6212676-2B19-B3B9-C7E4-0080FA9FC6B4}"/>
                </a:ext>
              </a:extLst>
            </p:cNvPr>
            <p:cNvSpPr txBox="1"/>
            <p:nvPr/>
          </p:nvSpPr>
          <p:spPr>
            <a:xfrm>
              <a:off x="3002956" y="1407478"/>
              <a:ext cx="1295578" cy="313932"/>
            </a:xfrm>
            <a:prstGeom prst="rect">
              <a:avLst/>
            </a:prstGeom>
            <a:noFill/>
          </p:spPr>
          <p:txBody>
            <a:bodyPr wrap="square">
              <a:spAutoFit/>
            </a:bodyPr>
            <a:lstStyle/>
            <a:p>
              <a:pPr>
                <a:lnSpc>
                  <a:spcPct val="90000"/>
                </a:lnSpc>
                <a:spcAft>
                  <a:spcPts val="1200"/>
                </a:spcAft>
              </a:pPr>
              <a:r>
                <a:rPr lang="en-NZ" sz="1600" b="1" dirty="0">
                  <a:solidFill>
                    <a:schemeClr val="bg1"/>
                  </a:solidFill>
                </a:rPr>
                <a:t>DEFINITION</a:t>
              </a:r>
            </a:p>
          </p:txBody>
        </p:sp>
        <p:sp>
          <p:nvSpPr>
            <p:cNvPr id="19" name="TextBox 18">
              <a:extLst>
                <a:ext uri="{FF2B5EF4-FFF2-40B4-BE49-F238E27FC236}">
                  <a16:creationId xmlns:a16="http://schemas.microsoft.com/office/drawing/2014/main" id="{E70FC8A9-3683-6D27-BCD7-28C95E6A5825}"/>
                </a:ext>
              </a:extLst>
            </p:cNvPr>
            <p:cNvSpPr txBox="1"/>
            <p:nvPr/>
          </p:nvSpPr>
          <p:spPr>
            <a:xfrm>
              <a:off x="2985864" y="2346447"/>
              <a:ext cx="4462685" cy="523220"/>
            </a:xfrm>
            <a:prstGeom prst="rect">
              <a:avLst/>
            </a:prstGeom>
            <a:noFill/>
          </p:spPr>
          <p:txBody>
            <a:bodyPr wrap="square">
              <a:spAutoFit/>
            </a:bodyPr>
            <a:lstStyle/>
            <a:p>
              <a:r>
                <a:rPr lang="en-NZ" sz="1400" dirty="0">
                  <a:effectLst/>
                  <a:latin typeface="Bliss Pro Light" panose="02010006030000020004" pitchFamily="2" charset="0"/>
                </a:rPr>
                <a:t>Lack of academic progress, failure to complete class tasks and projects</a:t>
              </a:r>
            </a:p>
          </p:txBody>
        </p:sp>
        <p:sp>
          <p:nvSpPr>
            <p:cNvPr id="20" name="TextBox 19">
              <a:extLst>
                <a:ext uri="{FF2B5EF4-FFF2-40B4-BE49-F238E27FC236}">
                  <a16:creationId xmlns:a16="http://schemas.microsoft.com/office/drawing/2014/main" id="{E34D2AC9-8347-4EDF-B848-9842869B2443}"/>
                </a:ext>
              </a:extLst>
            </p:cNvPr>
            <p:cNvSpPr txBox="1"/>
            <p:nvPr/>
          </p:nvSpPr>
          <p:spPr>
            <a:xfrm>
              <a:off x="2985864" y="2927561"/>
              <a:ext cx="4462685" cy="523220"/>
            </a:xfrm>
            <a:prstGeom prst="rect">
              <a:avLst/>
            </a:prstGeom>
            <a:noFill/>
          </p:spPr>
          <p:txBody>
            <a:bodyPr wrap="square">
              <a:spAutoFit/>
            </a:bodyPr>
            <a:lstStyle/>
            <a:p>
              <a:r>
                <a:rPr lang="en-NZ" sz="1400" dirty="0">
                  <a:effectLst/>
                  <a:latin typeface="Bliss Pro Light" panose="02010006030000020004" pitchFamily="2" charset="0"/>
                </a:rPr>
                <a:t>Unwillingness to engage in individual learning, low academic self-efficacy and perceived competence</a:t>
              </a:r>
            </a:p>
          </p:txBody>
        </p:sp>
        <p:sp>
          <p:nvSpPr>
            <p:cNvPr id="21" name="TextBox 20">
              <a:extLst>
                <a:ext uri="{FF2B5EF4-FFF2-40B4-BE49-F238E27FC236}">
                  <a16:creationId xmlns:a16="http://schemas.microsoft.com/office/drawing/2014/main" id="{B2225446-8A72-9382-57F5-64001268A0BB}"/>
                </a:ext>
              </a:extLst>
            </p:cNvPr>
            <p:cNvSpPr txBox="1"/>
            <p:nvPr/>
          </p:nvSpPr>
          <p:spPr>
            <a:xfrm>
              <a:off x="2985864" y="3491584"/>
              <a:ext cx="4462685" cy="523220"/>
            </a:xfrm>
            <a:prstGeom prst="rect">
              <a:avLst/>
            </a:prstGeom>
            <a:noFill/>
          </p:spPr>
          <p:txBody>
            <a:bodyPr wrap="square">
              <a:spAutoFit/>
            </a:bodyPr>
            <a:lstStyle/>
            <a:p>
              <a:r>
                <a:rPr lang="en-NZ" sz="1400" dirty="0">
                  <a:effectLst/>
                  <a:latin typeface="Bliss Pro Light" panose="02010006030000020004" pitchFamily="2" charset="0"/>
                </a:rPr>
                <a:t>Apparent lack of personal goals, social isolation, feelings of not belonging.</a:t>
              </a:r>
            </a:p>
          </p:txBody>
        </p:sp>
      </p:grpSp>
    </p:spTree>
    <p:extLst>
      <p:ext uri="{BB962C8B-B14F-4D97-AF65-F5344CB8AC3E}">
        <p14:creationId xmlns:p14="http://schemas.microsoft.com/office/powerpoint/2010/main" val="2558877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35CBB9-FF23-44CE-D31E-03EA38C204EA}"/>
              </a:ext>
            </a:extLst>
          </p:cNvPr>
          <p:cNvSpPr>
            <a:spLocks noGrp="1"/>
          </p:cNvSpPr>
          <p:nvPr>
            <p:ph type="sldNum" sz="quarter" idx="12"/>
          </p:nvPr>
        </p:nvSpPr>
        <p:spPr/>
        <p:txBody>
          <a:bodyPr/>
          <a:lstStyle/>
          <a:p>
            <a:fld id="{BFD14E40-3C96-7542-94D9-B9EA8019EF86}" type="slidenum">
              <a:rPr lang="en-NZ" smtClean="0"/>
              <a:pPr/>
              <a:t>32</a:t>
            </a:fld>
            <a:endParaRPr lang="en-NZ" dirty="0"/>
          </a:p>
        </p:txBody>
      </p:sp>
      <p:sp>
        <p:nvSpPr>
          <p:cNvPr id="3" name="Text Placeholder 3">
            <a:extLst>
              <a:ext uri="{FF2B5EF4-FFF2-40B4-BE49-F238E27FC236}">
                <a16:creationId xmlns:a16="http://schemas.microsoft.com/office/drawing/2014/main" id="{F6C0BB7A-E092-AA29-6EDE-3213C5B612EE}"/>
              </a:ext>
            </a:extLst>
          </p:cNvPr>
          <p:cNvSpPr txBox="1">
            <a:spLocks/>
          </p:cNvSpPr>
          <p:nvPr/>
        </p:nvSpPr>
        <p:spPr>
          <a:xfrm>
            <a:off x="1260089" y="1081947"/>
            <a:ext cx="7354521" cy="5539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NZ" sz="18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Check &amp; Connect aims to reduce the number of alterable risk factors, and their seriousness, and to enhance what are known as ‘protective factors’. </a:t>
            </a:r>
            <a:endParaRPr lang="en-NZ" sz="1800" dirty="0">
              <a:solidFill>
                <a:srgbClr val="2422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CDACED34-4EE5-6D52-D963-0F8F73C4084E}"/>
              </a:ext>
            </a:extLst>
          </p:cNvPr>
          <p:cNvSpPr txBox="1">
            <a:spLocks/>
          </p:cNvSpPr>
          <p:nvPr/>
        </p:nvSpPr>
        <p:spPr>
          <a:xfrm>
            <a:off x="4677073" y="1754935"/>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Te Hononga manual, p. 28)</a:t>
            </a:r>
          </a:p>
        </p:txBody>
      </p:sp>
      <p:cxnSp>
        <p:nvCxnSpPr>
          <p:cNvPr id="5" name="Straight Connector 4">
            <a:extLst>
              <a:ext uri="{FF2B5EF4-FFF2-40B4-BE49-F238E27FC236}">
                <a16:creationId xmlns:a16="http://schemas.microsoft.com/office/drawing/2014/main" id="{D25B9BB5-6960-805D-A4BE-3EAD27C21DBE}"/>
              </a:ext>
            </a:extLst>
          </p:cNvPr>
          <p:cNvCxnSpPr>
            <a:cxnSpLocks/>
          </p:cNvCxnSpPr>
          <p:nvPr/>
        </p:nvCxnSpPr>
        <p:spPr>
          <a:xfrm>
            <a:off x="1285659" y="2166111"/>
            <a:ext cx="7126880" cy="0"/>
          </a:xfrm>
          <a:prstGeom prst="line">
            <a:avLst/>
          </a:prstGeom>
          <a:ln w="25400" cap="rnd">
            <a:solidFill>
              <a:srgbClr val="4CB2C5">
                <a:alpha val="50096"/>
              </a:srgb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7E5757E5-224F-8406-EC57-AFC5D3FDC19E}"/>
              </a:ext>
            </a:extLst>
          </p:cNvPr>
          <p:cNvSpPr txBox="1">
            <a:spLocks/>
          </p:cNvSpPr>
          <p:nvPr/>
        </p:nvSpPr>
        <p:spPr>
          <a:xfrm>
            <a:off x="1285659" y="2532510"/>
            <a:ext cx="4338245" cy="1751249"/>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dirty="0"/>
              <a:t>Risk factors </a:t>
            </a:r>
            <a:r>
              <a:rPr lang="en-NZ" b="0" dirty="0"/>
              <a:t>predictive of </a:t>
            </a:r>
            <a:r>
              <a:rPr lang="en-NZ" b="0" dirty="0">
                <a:latin typeface="Calibri" panose="020F0502020204030204" pitchFamily="34" charset="0"/>
              </a:rPr>
              <a:t>non-attendance</a:t>
            </a:r>
            <a:r>
              <a:rPr lang="en-NZ" b="0" dirty="0"/>
              <a:t> may be: </a:t>
            </a:r>
          </a:p>
          <a:p>
            <a:pPr>
              <a:lnSpc>
                <a:spcPct val="90000"/>
              </a:lnSpc>
              <a:spcAft>
                <a:spcPts val="600"/>
              </a:spcAft>
            </a:pPr>
            <a:r>
              <a:rPr lang="en-NZ" b="0" dirty="0"/>
              <a:t>unalterable ‘</a:t>
            </a:r>
            <a:r>
              <a:rPr lang="en-NZ" dirty="0"/>
              <a:t>status factors</a:t>
            </a:r>
            <a:r>
              <a:rPr lang="en-NZ" b="0" dirty="0"/>
              <a:t>’ (e.g., age, disability)</a:t>
            </a:r>
          </a:p>
          <a:p>
            <a:pPr>
              <a:lnSpc>
                <a:spcPct val="90000"/>
              </a:lnSpc>
              <a:spcAft>
                <a:spcPts val="600"/>
              </a:spcAft>
            </a:pPr>
            <a:r>
              <a:rPr lang="en-NZ" dirty="0"/>
              <a:t>alterable factors </a:t>
            </a:r>
            <a:r>
              <a:rPr lang="en-NZ" b="0" dirty="0"/>
              <a:t>(e.g., attendance, behaviour).</a:t>
            </a:r>
          </a:p>
          <a:p>
            <a:pPr marL="0" indent="0">
              <a:lnSpc>
                <a:spcPct val="90000"/>
              </a:lnSpc>
              <a:spcAft>
                <a:spcPts val="600"/>
              </a:spcAft>
              <a:buNone/>
            </a:pPr>
            <a:r>
              <a:rPr lang="en-NZ" b="0" dirty="0"/>
              <a:t>These may be countered by </a:t>
            </a:r>
            <a:r>
              <a:rPr lang="en-NZ" dirty="0"/>
              <a:t>protective factors </a:t>
            </a:r>
            <a:br>
              <a:rPr lang="en-NZ" dirty="0"/>
            </a:br>
            <a:r>
              <a:rPr lang="en-NZ" b="0" dirty="0"/>
              <a:t>(e.g., a caring relationship, a skill or interest).</a:t>
            </a:r>
          </a:p>
        </p:txBody>
      </p:sp>
      <p:sp>
        <p:nvSpPr>
          <p:cNvPr id="7" name="Title 2">
            <a:extLst>
              <a:ext uri="{FF2B5EF4-FFF2-40B4-BE49-F238E27FC236}">
                <a16:creationId xmlns:a16="http://schemas.microsoft.com/office/drawing/2014/main" id="{D32CF93E-39EB-FDD7-08D9-460A4B96FCDA}"/>
              </a:ext>
            </a:extLst>
          </p:cNvPr>
          <p:cNvSpPr txBox="1">
            <a:spLocks/>
          </p:cNvSpPr>
          <p:nvPr/>
        </p:nvSpPr>
        <p:spPr>
          <a:xfrm>
            <a:off x="1675984"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Predictors of </a:t>
            </a:r>
            <a:r>
              <a:rPr lang="en-NZ" b="1" dirty="0">
                <a:solidFill>
                  <a:schemeClr val="tx1"/>
                </a:solidFill>
                <a:effectLst/>
                <a:latin typeface="Bliss Pro Bold" panose="02010006030000020004" pitchFamily="2" charset="0"/>
                <a:ea typeface="Calibri" panose="020F0502020204030204" pitchFamily="34" charset="0"/>
                <a:cs typeface="Times New Roman" panose="02020603050405020304" pitchFamily="18" charset="0"/>
              </a:rPr>
              <a:t>non-attendance</a:t>
            </a:r>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 </a:t>
            </a:r>
            <a:endParaRPr lang="en-NZ" b="1" dirty="0">
              <a:solidFill>
                <a:schemeClr val="tx1"/>
              </a:solidFill>
              <a:latin typeface="Bliss Pro Bold" panose="02010006030000020004" pitchFamily="2" charset="0"/>
            </a:endParaRPr>
          </a:p>
        </p:txBody>
      </p:sp>
      <p:pic>
        <p:nvPicPr>
          <p:cNvPr id="10" name="Picture 9" descr="A group of kids looking at a computer&#10;&#10;Description automatically generated with medium confidence">
            <a:extLst>
              <a:ext uri="{FF2B5EF4-FFF2-40B4-BE49-F238E27FC236}">
                <a16:creationId xmlns:a16="http://schemas.microsoft.com/office/drawing/2014/main" id="{4AC611D1-3AAF-FE23-E3CB-5DE14F77E0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55999">
            <a:off x="5576608" y="2464380"/>
            <a:ext cx="3062225" cy="2086351"/>
          </a:xfrm>
          <a:prstGeom prst="rect">
            <a:avLst/>
          </a:prstGeom>
          <a:effectLst>
            <a:outerShdw blurRad="116861" dist="63500" dir="18900000" algn="bl" rotWithShape="0">
              <a:prstClr val="black">
                <a:alpha val="30143"/>
              </a:prstClr>
            </a:outerShdw>
          </a:effectLst>
        </p:spPr>
      </p:pic>
    </p:spTree>
    <p:extLst>
      <p:ext uri="{BB962C8B-B14F-4D97-AF65-F5344CB8AC3E}">
        <p14:creationId xmlns:p14="http://schemas.microsoft.com/office/powerpoint/2010/main" val="34526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AA96E-3AC9-DEDA-37CD-0E22F1F46014}"/>
              </a:ext>
            </a:extLst>
          </p:cNvPr>
          <p:cNvSpPr>
            <a:spLocks noGrp="1"/>
          </p:cNvSpPr>
          <p:nvPr>
            <p:ph type="sldNum" sz="quarter" idx="12"/>
          </p:nvPr>
        </p:nvSpPr>
        <p:spPr/>
        <p:txBody>
          <a:bodyPr/>
          <a:lstStyle/>
          <a:p>
            <a:fld id="{BFD14E40-3C96-7542-94D9-B9EA8019EF86}" type="slidenum">
              <a:rPr lang="en-NZ" smtClean="0"/>
              <a:pPr/>
              <a:t>33</a:t>
            </a:fld>
            <a:endParaRPr lang="en-NZ" dirty="0"/>
          </a:p>
        </p:txBody>
      </p:sp>
      <p:sp>
        <p:nvSpPr>
          <p:cNvPr id="3" name="Title 2">
            <a:extLst>
              <a:ext uri="{FF2B5EF4-FFF2-40B4-BE49-F238E27FC236}">
                <a16:creationId xmlns:a16="http://schemas.microsoft.com/office/drawing/2014/main" id="{7059D362-889A-B82C-EA27-79D080C3E553}"/>
              </a:ext>
            </a:extLst>
          </p:cNvPr>
          <p:cNvSpPr txBox="1">
            <a:spLocks/>
          </p:cNvSpPr>
          <p:nvPr/>
        </p:nvSpPr>
        <p:spPr>
          <a:xfrm>
            <a:off x="431800" y="233753"/>
            <a:ext cx="5261511"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Nominating and referring ākonga</a:t>
            </a:r>
            <a:endParaRPr lang="en-NZ" b="1" dirty="0">
              <a:latin typeface="Bliss Pro Bold" panose="02010006030000020004" pitchFamily="2" charset="0"/>
            </a:endParaRPr>
          </a:p>
        </p:txBody>
      </p:sp>
      <p:sp>
        <p:nvSpPr>
          <p:cNvPr id="4" name="Text Placeholder 3">
            <a:extLst>
              <a:ext uri="{FF2B5EF4-FFF2-40B4-BE49-F238E27FC236}">
                <a16:creationId xmlns:a16="http://schemas.microsoft.com/office/drawing/2014/main" id="{DC214B01-9753-42BF-BFFC-5F87B0595B78}"/>
              </a:ext>
            </a:extLst>
          </p:cNvPr>
          <p:cNvSpPr txBox="1">
            <a:spLocks/>
          </p:cNvSpPr>
          <p:nvPr/>
        </p:nvSpPr>
        <p:spPr>
          <a:xfrm>
            <a:off x="431799" y="1347067"/>
            <a:ext cx="3273927" cy="2388346"/>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b="0" dirty="0" err="1"/>
              <a:t>Kaiurungi</a:t>
            </a:r>
            <a:r>
              <a:rPr lang="en-NZ" b="0" dirty="0"/>
              <a:t> need to establish:</a:t>
            </a:r>
          </a:p>
          <a:p>
            <a:pPr>
              <a:lnSpc>
                <a:spcPct val="90000"/>
              </a:lnSpc>
              <a:spcAft>
                <a:spcPts val="600"/>
              </a:spcAft>
            </a:pPr>
            <a:r>
              <a:rPr lang="en-NZ" b="0" dirty="0"/>
              <a:t>criteria to guide their school’s identification and nomination process</a:t>
            </a:r>
          </a:p>
          <a:p>
            <a:pPr>
              <a:lnSpc>
                <a:spcPct val="90000"/>
              </a:lnSpc>
              <a:spcAft>
                <a:spcPts val="600"/>
              </a:spcAft>
            </a:pPr>
            <a:r>
              <a:rPr lang="en-NZ" b="0" dirty="0"/>
              <a:t>guidelines for deciding who are most likely to benefit from a </a:t>
            </a:r>
            <a:r>
              <a:rPr lang="en-NZ" b="0" dirty="0" err="1"/>
              <a:t>kaihoe</a:t>
            </a:r>
            <a:r>
              <a:rPr lang="en-NZ" b="0" dirty="0"/>
              <a:t>.</a:t>
            </a:r>
          </a:p>
          <a:p>
            <a:pPr marL="0" indent="0">
              <a:lnSpc>
                <a:spcPct val="90000"/>
              </a:lnSpc>
              <a:spcAft>
                <a:spcPts val="600"/>
              </a:spcAft>
              <a:buNone/>
            </a:pPr>
            <a:r>
              <a:rPr lang="en-NZ" b="0" dirty="0">
                <a:hlinkClick r:id="rId3"/>
              </a:rPr>
              <a:t>Interactive PDFs for Check &amp; Connect: Te Hononga</a:t>
            </a:r>
            <a:endParaRPr lang="en-NZ" b="0" dirty="0"/>
          </a:p>
        </p:txBody>
      </p:sp>
    </p:spTree>
    <p:extLst>
      <p:ext uri="{BB962C8B-B14F-4D97-AF65-F5344CB8AC3E}">
        <p14:creationId xmlns:p14="http://schemas.microsoft.com/office/powerpoint/2010/main" val="2803701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D6E31B-54AF-43F3-806E-F04AC46698C1}"/>
              </a:ext>
            </a:extLst>
          </p:cNvPr>
          <p:cNvSpPr>
            <a:spLocks noGrp="1"/>
          </p:cNvSpPr>
          <p:nvPr>
            <p:ph type="sldNum" sz="quarter" idx="12"/>
          </p:nvPr>
        </p:nvSpPr>
        <p:spPr/>
        <p:txBody>
          <a:bodyPr/>
          <a:lstStyle/>
          <a:p>
            <a:fld id="{BFD14E40-3C96-7542-94D9-B9EA8019EF86}" type="slidenum">
              <a:rPr lang="en-NZ" smtClean="0"/>
              <a:pPr/>
              <a:t>34</a:t>
            </a:fld>
            <a:endParaRPr lang="en-NZ" dirty="0"/>
          </a:p>
        </p:txBody>
      </p:sp>
      <p:sp>
        <p:nvSpPr>
          <p:cNvPr id="3" name="Title 2">
            <a:extLst>
              <a:ext uri="{FF2B5EF4-FFF2-40B4-BE49-F238E27FC236}">
                <a16:creationId xmlns:a16="http://schemas.microsoft.com/office/drawing/2014/main" id="{0E3EC910-9E70-F747-B195-7F1A8E744D3B}"/>
              </a:ext>
            </a:extLst>
          </p:cNvPr>
          <p:cNvSpPr txBox="1">
            <a:spLocks/>
          </p:cNvSpPr>
          <p:nvPr/>
        </p:nvSpPr>
        <p:spPr>
          <a:xfrm>
            <a:off x="431800" y="226004"/>
            <a:ext cx="5261511"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The weekly ‘check-in’</a:t>
            </a:r>
            <a:endParaRPr lang="en-NZ" b="1" dirty="0">
              <a:latin typeface="Bliss Pro Bold" panose="02010006030000020004" pitchFamily="2" charset="0"/>
            </a:endParaRPr>
          </a:p>
        </p:txBody>
      </p:sp>
      <p:sp>
        <p:nvSpPr>
          <p:cNvPr id="5" name="Text Placeholder 3">
            <a:extLst>
              <a:ext uri="{FF2B5EF4-FFF2-40B4-BE49-F238E27FC236}">
                <a16:creationId xmlns:a16="http://schemas.microsoft.com/office/drawing/2014/main" id="{F0AF889F-D06E-326F-A461-03FC554487BE}"/>
              </a:ext>
            </a:extLst>
          </p:cNvPr>
          <p:cNvSpPr txBox="1">
            <a:spLocks/>
          </p:cNvSpPr>
          <p:nvPr/>
        </p:nvSpPr>
        <p:spPr>
          <a:xfrm>
            <a:off x="431800" y="1719640"/>
            <a:ext cx="8086558" cy="166199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NZ" sz="18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The weekly monitoring form (which may be hard or soft copy) is a key component of Check &amp; Connect. It is the subject of each weekly ‘check’ meeting, the means by which the student and mentor keep focused on the student’s educational and learning goals, and a means of measuring and celebrating progress. It allows mentors to record the ‘connect’ actions and strategies they have employed – both ‘basic’ and ‘intensive’ – in response to what the ‘checking’ process reveals.</a:t>
            </a:r>
            <a:endParaRPr lang="en-NZ" sz="1800" dirty="0">
              <a:solidFill>
                <a:srgbClr val="2422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Placeholder 3">
            <a:extLst>
              <a:ext uri="{FF2B5EF4-FFF2-40B4-BE49-F238E27FC236}">
                <a16:creationId xmlns:a16="http://schemas.microsoft.com/office/drawing/2014/main" id="{7BD0133B-4A46-F210-DAD3-8D83E2776023}"/>
              </a:ext>
            </a:extLst>
          </p:cNvPr>
          <p:cNvSpPr txBox="1">
            <a:spLocks/>
          </p:cNvSpPr>
          <p:nvPr/>
        </p:nvSpPr>
        <p:spPr>
          <a:xfrm>
            <a:off x="4658726" y="3491105"/>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a:t>
            </a:r>
            <a:r>
              <a:rPr lang="en-NZ" dirty="0" err="1"/>
              <a:t>Te</a:t>
            </a:r>
            <a:r>
              <a:rPr lang="en-NZ" dirty="0"/>
              <a:t> </a:t>
            </a:r>
            <a:r>
              <a:rPr lang="en-NZ" dirty="0" err="1"/>
              <a:t>Hononga</a:t>
            </a:r>
            <a:r>
              <a:rPr lang="en-NZ" dirty="0"/>
              <a:t> manual, p. 31)</a:t>
            </a:r>
          </a:p>
        </p:txBody>
      </p:sp>
    </p:spTree>
    <p:extLst>
      <p:ext uri="{BB962C8B-B14F-4D97-AF65-F5344CB8AC3E}">
        <p14:creationId xmlns:p14="http://schemas.microsoft.com/office/powerpoint/2010/main" val="3480544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D6E31B-54AF-43F3-806E-F04AC46698C1}"/>
              </a:ext>
            </a:extLst>
          </p:cNvPr>
          <p:cNvSpPr>
            <a:spLocks noGrp="1"/>
          </p:cNvSpPr>
          <p:nvPr>
            <p:ph type="sldNum" sz="quarter" idx="12"/>
          </p:nvPr>
        </p:nvSpPr>
        <p:spPr/>
        <p:txBody>
          <a:bodyPr/>
          <a:lstStyle/>
          <a:p>
            <a:fld id="{BFD14E40-3C96-7542-94D9-B9EA8019EF86}" type="slidenum">
              <a:rPr lang="en-NZ" smtClean="0"/>
              <a:pPr/>
              <a:t>35</a:t>
            </a:fld>
            <a:endParaRPr lang="en-NZ" dirty="0"/>
          </a:p>
        </p:txBody>
      </p:sp>
      <p:sp>
        <p:nvSpPr>
          <p:cNvPr id="3" name="Title 2">
            <a:extLst>
              <a:ext uri="{FF2B5EF4-FFF2-40B4-BE49-F238E27FC236}">
                <a16:creationId xmlns:a16="http://schemas.microsoft.com/office/drawing/2014/main" id="{0E3EC910-9E70-F747-B195-7F1A8E744D3B}"/>
              </a:ext>
            </a:extLst>
          </p:cNvPr>
          <p:cNvSpPr txBox="1">
            <a:spLocks/>
          </p:cNvSpPr>
          <p:nvPr/>
        </p:nvSpPr>
        <p:spPr>
          <a:xfrm>
            <a:off x="431800" y="226004"/>
            <a:ext cx="5261511"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Setting risk thresholds </a:t>
            </a:r>
            <a:endParaRPr lang="en-NZ" b="1" dirty="0">
              <a:latin typeface="Bliss Pro Bold" panose="02010006030000020004" pitchFamily="2" charset="0"/>
            </a:endParaRPr>
          </a:p>
        </p:txBody>
      </p:sp>
      <p:sp>
        <p:nvSpPr>
          <p:cNvPr id="4" name="Text Placeholder 3">
            <a:extLst>
              <a:ext uri="{FF2B5EF4-FFF2-40B4-BE49-F238E27FC236}">
                <a16:creationId xmlns:a16="http://schemas.microsoft.com/office/drawing/2014/main" id="{1913F54A-972B-AD75-0567-0EF18BF5E014}"/>
              </a:ext>
            </a:extLst>
          </p:cNvPr>
          <p:cNvSpPr txBox="1">
            <a:spLocks/>
          </p:cNvSpPr>
          <p:nvPr/>
        </p:nvSpPr>
        <p:spPr>
          <a:xfrm>
            <a:off x="429670" y="1058863"/>
            <a:ext cx="2434492" cy="1945148"/>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b="0" dirty="0"/>
              <a:t>Indicators and thresholds:</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need to be workable</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will look different across different schools</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should set high but realistic expectations.</a:t>
            </a:r>
          </a:p>
        </p:txBody>
      </p:sp>
      <p:sp>
        <p:nvSpPr>
          <p:cNvPr id="11" name="Text Placeholder 3">
            <a:extLst>
              <a:ext uri="{FF2B5EF4-FFF2-40B4-BE49-F238E27FC236}">
                <a16:creationId xmlns:a16="http://schemas.microsoft.com/office/drawing/2014/main" id="{577E35F5-6293-CB7B-3893-BD1450189551}"/>
              </a:ext>
            </a:extLst>
          </p:cNvPr>
          <p:cNvSpPr txBox="1">
            <a:spLocks/>
          </p:cNvSpPr>
          <p:nvPr/>
        </p:nvSpPr>
        <p:spPr>
          <a:xfrm>
            <a:off x="4973819" y="4362469"/>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a:t>
            </a:r>
            <a:r>
              <a:rPr lang="en-NZ" dirty="0" err="1"/>
              <a:t>Te</a:t>
            </a:r>
            <a:r>
              <a:rPr lang="en-NZ" dirty="0"/>
              <a:t> </a:t>
            </a:r>
            <a:r>
              <a:rPr lang="en-NZ" dirty="0" err="1"/>
              <a:t>Hononga</a:t>
            </a:r>
            <a:r>
              <a:rPr lang="en-NZ" dirty="0"/>
              <a:t> manual, p. 33)</a:t>
            </a:r>
          </a:p>
        </p:txBody>
      </p:sp>
      <p:grpSp>
        <p:nvGrpSpPr>
          <p:cNvPr id="27" name="Group 26">
            <a:extLst>
              <a:ext uri="{FF2B5EF4-FFF2-40B4-BE49-F238E27FC236}">
                <a16:creationId xmlns:a16="http://schemas.microsoft.com/office/drawing/2014/main" id="{B5217982-5BD8-0200-3807-18AC711806DD}"/>
              </a:ext>
            </a:extLst>
          </p:cNvPr>
          <p:cNvGrpSpPr/>
          <p:nvPr/>
        </p:nvGrpSpPr>
        <p:grpSpPr>
          <a:xfrm>
            <a:off x="2780674" y="1046884"/>
            <a:ext cx="5880273" cy="3098800"/>
            <a:chOff x="2780674" y="1161946"/>
            <a:chExt cx="5880273" cy="3098800"/>
          </a:xfrm>
        </p:grpSpPr>
        <p:pic>
          <p:nvPicPr>
            <p:cNvPr id="6" name="Picture 5" descr="A screenshot of a computer&#10;&#10;Description automatically generated">
              <a:extLst>
                <a:ext uri="{FF2B5EF4-FFF2-40B4-BE49-F238E27FC236}">
                  <a16:creationId xmlns:a16="http://schemas.microsoft.com/office/drawing/2014/main" id="{11959FAC-2640-D264-1762-06ED439FB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811" y="1161946"/>
              <a:ext cx="5842000" cy="3098800"/>
            </a:xfrm>
            <a:prstGeom prst="rect">
              <a:avLst/>
            </a:prstGeom>
          </p:spPr>
        </p:pic>
        <p:sp>
          <p:nvSpPr>
            <p:cNvPr id="9" name="TextBox 8">
              <a:extLst>
                <a:ext uri="{FF2B5EF4-FFF2-40B4-BE49-F238E27FC236}">
                  <a16:creationId xmlns:a16="http://schemas.microsoft.com/office/drawing/2014/main" id="{E28A54B3-C32B-7D3F-D77B-CAC8CBEB3529}"/>
                </a:ext>
              </a:extLst>
            </p:cNvPr>
            <p:cNvSpPr txBox="1"/>
            <p:nvPr/>
          </p:nvSpPr>
          <p:spPr>
            <a:xfrm>
              <a:off x="2803104" y="1497066"/>
              <a:ext cx="1150129" cy="261610"/>
            </a:xfrm>
            <a:prstGeom prst="rect">
              <a:avLst/>
            </a:prstGeom>
            <a:noFill/>
          </p:spPr>
          <p:txBody>
            <a:bodyPr wrap="square">
              <a:spAutoFit/>
            </a:bodyPr>
            <a:lstStyle/>
            <a:p>
              <a:r>
                <a:rPr lang="en-NZ" sz="1100" dirty="0">
                  <a:effectLst/>
                  <a:latin typeface="Bliss Pro Medium" panose="02010006030000020004" pitchFamily="2" charset="0"/>
                </a:rPr>
                <a:t>Lateness</a:t>
              </a:r>
            </a:p>
          </p:txBody>
        </p:sp>
        <p:sp>
          <p:nvSpPr>
            <p:cNvPr id="15" name="TextBox 14">
              <a:extLst>
                <a:ext uri="{FF2B5EF4-FFF2-40B4-BE49-F238E27FC236}">
                  <a16:creationId xmlns:a16="http://schemas.microsoft.com/office/drawing/2014/main" id="{5863765C-5513-156B-06BE-A0FE52BE5DF9}"/>
                </a:ext>
              </a:extLst>
            </p:cNvPr>
            <p:cNvSpPr txBox="1"/>
            <p:nvPr/>
          </p:nvSpPr>
          <p:spPr>
            <a:xfrm>
              <a:off x="3963946" y="1512901"/>
              <a:ext cx="2279578" cy="261610"/>
            </a:xfrm>
            <a:prstGeom prst="rect">
              <a:avLst/>
            </a:prstGeom>
            <a:noFill/>
          </p:spPr>
          <p:txBody>
            <a:bodyPr wrap="square">
              <a:spAutoFit/>
            </a:bodyPr>
            <a:lstStyle/>
            <a:p>
              <a:r>
                <a:rPr lang="en-NZ" sz="1100" dirty="0">
                  <a:effectLst/>
                  <a:latin typeface="Bliss Pro Light" panose="02010006030000020004" pitchFamily="2" charset="0"/>
                </a:rPr>
                <a:t>Arriving late for school or class</a:t>
              </a:r>
            </a:p>
          </p:txBody>
        </p:sp>
        <p:sp>
          <p:nvSpPr>
            <p:cNvPr id="16" name="TextBox 15">
              <a:extLst>
                <a:ext uri="{FF2B5EF4-FFF2-40B4-BE49-F238E27FC236}">
                  <a16:creationId xmlns:a16="http://schemas.microsoft.com/office/drawing/2014/main" id="{1FC9BB09-831B-43C9-449B-FC1A7543F653}"/>
                </a:ext>
              </a:extLst>
            </p:cNvPr>
            <p:cNvSpPr txBox="1"/>
            <p:nvPr/>
          </p:nvSpPr>
          <p:spPr>
            <a:xfrm>
              <a:off x="2780674" y="1211772"/>
              <a:ext cx="1216041" cy="244682"/>
            </a:xfrm>
            <a:prstGeom prst="rect">
              <a:avLst/>
            </a:prstGeom>
            <a:noFill/>
          </p:spPr>
          <p:txBody>
            <a:bodyPr wrap="square">
              <a:spAutoFit/>
            </a:bodyPr>
            <a:lstStyle/>
            <a:p>
              <a:pPr>
                <a:lnSpc>
                  <a:spcPct val="90000"/>
                </a:lnSpc>
                <a:spcAft>
                  <a:spcPts val="1200"/>
                </a:spcAft>
              </a:pPr>
              <a:r>
                <a:rPr lang="en-NZ" sz="1100" b="1" dirty="0">
                  <a:solidFill>
                    <a:schemeClr val="bg1"/>
                  </a:solidFill>
                </a:rPr>
                <a:t>RISK INDICATOR</a:t>
              </a:r>
            </a:p>
          </p:txBody>
        </p:sp>
        <p:sp>
          <p:nvSpPr>
            <p:cNvPr id="17" name="TextBox 16">
              <a:extLst>
                <a:ext uri="{FF2B5EF4-FFF2-40B4-BE49-F238E27FC236}">
                  <a16:creationId xmlns:a16="http://schemas.microsoft.com/office/drawing/2014/main" id="{36BA3F38-E55A-C5FB-1257-EC6B3F27DE61}"/>
                </a:ext>
              </a:extLst>
            </p:cNvPr>
            <p:cNvSpPr txBox="1"/>
            <p:nvPr/>
          </p:nvSpPr>
          <p:spPr>
            <a:xfrm>
              <a:off x="4015852" y="1211772"/>
              <a:ext cx="2143594" cy="244682"/>
            </a:xfrm>
            <a:prstGeom prst="rect">
              <a:avLst/>
            </a:prstGeom>
            <a:noFill/>
          </p:spPr>
          <p:txBody>
            <a:bodyPr wrap="square">
              <a:spAutoFit/>
            </a:bodyPr>
            <a:lstStyle/>
            <a:p>
              <a:pPr>
                <a:lnSpc>
                  <a:spcPct val="90000"/>
                </a:lnSpc>
                <a:spcAft>
                  <a:spcPts val="1200"/>
                </a:spcAft>
              </a:pPr>
              <a:r>
                <a:rPr lang="en-NZ" sz="1100" b="1" dirty="0">
                  <a:solidFill>
                    <a:schemeClr val="bg1"/>
                  </a:solidFill>
                </a:rPr>
                <a:t>DEFINITION</a:t>
              </a:r>
            </a:p>
          </p:txBody>
        </p:sp>
        <p:sp>
          <p:nvSpPr>
            <p:cNvPr id="23" name="TextBox 22">
              <a:extLst>
                <a:ext uri="{FF2B5EF4-FFF2-40B4-BE49-F238E27FC236}">
                  <a16:creationId xmlns:a16="http://schemas.microsoft.com/office/drawing/2014/main" id="{206899E1-0D00-610D-6BDE-03599519CB1C}"/>
                </a:ext>
              </a:extLst>
            </p:cNvPr>
            <p:cNvSpPr txBox="1"/>
            <p:nvPr/>
          </p:nvSpPr>
          <p:spPr>
            <a:xfrm>
              <a:off x="6328831" y="1211772"/>
              <a:ext cx="2143594" cy="244682"/>
            </a:xfrm>
            <a:prstGeom prst="rect">
              <a:avLst/>
            </a:prstGeom>
            <a:noFill/>
          </p:spPr>
          <p:txBody>
            <a:bodyPr wrap="square">
              <a:spAutoFit/>
            </a:bodyPr>
            <a:lstStyle/>
            <a:p>
              <a:pPr>
                <a:lnSpc>
                  <a:spcPct val="90000"/>
                </a:lnSpc>
                <a:spcAft>
                  <a:spcPts val="1200"/>
                </a:spcAft>
              </a:pPr>
              <a:r>
                <a:rPr lang="en-NZ" sz="1100" b="1" dirty="0">
                  <a:solidFill>
                    <a:schemeClr val="bg1"/>
                  </a:solidFill>
                </a:rPr>
                <a:t>HIGH-RISK THRESHOLD</a:t>
              </a:r>
            </a:p>
          </p:txBody>
        </p:sp>
        <p:sp>
          <p:nvSpPr>
            <p:cNvPr id="7" name="TextBox 6">
              <a:extLst>
                <a:ext uri="{FF2B5EF4-FFF2-40B4-BE49-F238E27FC236}">
                  <a16:creationId xmlns:a16="http://schemas.microsoft.com/office/drawing/2014/main" id="{06599FE0-2CA1-5AA9-F36A-CFB34A14C2EE}"/>
                </a:ext>
              </a:extLst>
            </p:cNvPr>
            <p:cNvSpPr txBox="1"/>
            <p:nvPr/>
          </p:nvSpPr>
          <p:spPr>
            <a:xfrm>
              <a:off x="2803104" y="1999683"/>
              <a:ext cx="1150129" cy="261610"/>
            </a:xfrm>
            <a:prstGeom prst="rect">
              <a:avLst/>
            </a:prstGeom>
            <a:noFill/>
          </p:spPr>
          <p:txBody>
            <a:bodyPr wrap="square">
              <a:spAutoFit/>
            </a:bodyPr>
            <a:lstStyle/>
            <a:p>
              <a:r>
                <a:rPr lang="en-NZ" sz="1100" b="1" dirty="0">
                  <a:effectLst/>
                  <a:latin typeface="Bliss Pro Bold" panose="02010006030000020004" pitchFamily="2" charset="0"/>
                </a:rPr>
                <a:t>Missing classes</a:t>
              </a:r>
              <a:endParaRPr lang="en-NZ" sz="1100" dirty="0">
                <a:effectLst/>
                <a:latin typeface="Bliss Pro Bold" panose="02010006030000020004" pitchFamily="2" charset="0"/>
              </a:endParaRPr>
            </a:p>
          </p:txBody>
        </p:sp>
        <p:sp>
          <p:nvSpPr>
            <p:cNvPr id="8" name="TextBox 7">
              <a:extLst>
                <a:ext uri="{FF2B5EF4-FFF2-40B4-BE49-F238E27FC236}">
                  <a16:creationId xmlns:a16="http://schemas.microsoft.com/office/drawing/2014/main" id="{0503FF1C-1518-E5CC-6FC5-EA79D98BB314}"/>
                </a:ext>
              </a:extLst>
            </p:cNvPr>
            <p:cNvSpPr txBox="1"/>
            <p:nvPr/>
          </p:nvSpPr>
          <p:spPr>
            <a:xfrm>
              <a:off x="2803104" y="2502300"/>
              <a:ext cx="1150129" cy="430887"/>
            </a:xfrm>
            <a:prstGeom prst="rect">
              <a:avLst/>
            </a:prstGeom>
            <a:noFill/>
          </p:spPr>
          <p:txBody>
            <a:bodyPr wrap="square">
              <a:spAutoFit/>
            </a:bodyPr>
            <a:lstStyle/>
            <a:p>
              <a:r>
                <a:rPr lang="en-NZ" sz="1100" b="1" dirty="0">
                  <a:effectLst/>
                  <a:latin typeface="Bliss Pro Bold" panose="02010006030000020004" pitchFamily="2" charset="0"/>
                </a:rPr>
                <a:t>Absenteeism (truancy)</a:t>
              </a:r>
              <a:endParaRPr lang="en-NZ" sz="1100" dirty="0">
                <a:effectLst/>
                <a:latin typeface="Bliss Pro Bold" panose="02010006030000020004" pitchFamily="2" charset="0"/>
              </a:endParaRPr>
            </a:p>
          </p:txBody>
        </p:sp>
        <p:sp>
          <p:nvSpPr>
            <p:cNvPr id="10" name="TextBox 9">
              <a:extLst>
                <a:ext uri="{FF2B5EF4-FFF2-40B4-BE49-F238E27FC236}">
                  <a16:creationId xmlns:a16="http://schemas.microsoft.com/office/drawing/2014/main" id="{A1E1C93A-DFCE-A808-2190-2775396C9F1E}"/>
                </a:ext>
              </a:extLst>
            </p:cNvPr>
            <p:cNvSpPr txBox="1"/>
            <p:nvPr/>
          </p:nvSpPr>
          <p:spPr>
            <a:xfrm>
              <a:off x="2803104" y="3204753"/>
              <a:ext cx="1150129" cy="430887"/>
            </a:xfrm>
            <a:prstGeom prst="rect">
              <a:avLst/>
            </a:prstGeom>
            <a:noFill/>
          </p:spPr>
          <p:txBody>
            <a:bodyPr wrap="square">
              <a:spAutoFit/>
            </a:bodyPr>
            <a:lstStyle/>
            <a:p>
              <a:r>
                <a:rPr lang="en-NZ" sz="1100" b="1" dirty="0">
                  <a:effectLst/>
                  <a:latin typeface="Bliss Pro Bold" panose="02010006030000020004" pitchFamily="2" charset="0"/>
                </a:rPr>
                <a:t>Inappropriate behaviour</a:t>
              </a:r>
              <a:endParaRPr lang="en-NZ" sz="1100" dirty="0">
                <a:effectLst/>
                <a:latin typeface="Bliss Pro Bold" panose="02010006030000020004" pitchFamily="2" charset="0"/>
              </a:endParaRPr>
            </a:p>
          </p:txBody>
        </p:sp>
        <p:sp>
          <p:nvSpPr>
            <p:cNvPr id="12" name="TextBox 11">
              <a:extLst>
                <a:ext uri="{FF2B5EF4-FFF2-40B4-BE49-F238E27FC236}">
                  <a16:creationId xmlns:a16="http://schemas.microsoft.com/office/drawing/2014/main" id="{DB491D39-2662-6F96-6AA9-CAE6AD4C4C24}"/>
                </a:ext>
              </a:extLst>
            </p:cNvPr>
            <p:cNvSpPr txBox="1"/>
            <p:nvPr/>
          </p:nvSpPr>
          <p:spPr>
            <a:xfrm>
              <a:off x="2803104" y="3707370"/>
              <a:ext cx="1150129" cy="430887"/>
            </a:xfrm>
            <a:prstGeom prst="rect">
              <a:avLst/>
            </a:prstGeom>
            <a:noFill/>
          </p:spPr>
          <p:txBody>
            <a:bodyPr wrap="square">
              <a:spAutoFit/>
            </a:bodyPr>
            <a:lstStyle/>
            <a:p>
              <a:r>
                <a:rPr lang="en-NZ" sz="1100" b="1" dirty="0">
                  <a:effectLst/>
                  <a:latin typeface="Bliss Pro Bold" panose="02010006030000020004" pitchFamily="2" charset="0"/>
                </a:rPr>
                <a:t>Low achievement </a:t>
              </a:r>
              <a:endParaRPr lang="en-NZ" sz="1100" dirty="0">
                <a:effectLst/>
                <a:latin typeface="Bliss Pro Bold" panose="02010006030000020004" pitchFamily="2" charset="0"/>
              </a:endParaRPr>
            </a:p>
          </p:txBody>
        </p:sp>
        <p:sp>
          <p:nvSpPr>
            <p:cNvPr id="13" name="TextBox 12">
              <a:extLst>
                <a:ext uri="{FF2B5EF4-FFF2-40B4-BE49-F238E27FC236}">
                  <a16:creationId xmlns:a16="http://schemas.microsoft.com/office/drawing/2014/main" id="{82AB685E-CE8A-0FF5-D023-59EBFC55153F}"/>
                </a:ext>
              </a:extLst>
            </p:cNvPr>
            <p:cNvSpPr txBox="1"/>
            <p:nvPr/>
          </p:nvSpPr>
          <p:spPr>
            <a:xfrm>
              <a:off x="3963946" y="1991296"/>
              <a:ext cx="2279578" cy="430887"/>
            </a:xfrm>
            <a:prstGeom prst="rect">
              <a:avLst/>
            </a:prstGeom>
            <a:noFill/>
          </p:spPr>
          <p:txBody>
            <a:bodyPr wrap="square">
              <a:spAutoFit/>
            </a:bodyPr>
            <a:lstStyle/>
            <a:p>
              <a:r>
                <a:rPr lang="en-NZ" sz="1100" dirty="0">
                  <a:effectLst/>
                  <a:latin typeface="Bliss Pro Light" panose="02010006030000020004" pitchFamily="2" charset="0"/>
                </a:rPr>
                <a:t>Missing selected class periods within a day without an excused reason</a:t>
              </a:r>
            </a:p>
          </p:txBody>
        </p:sp>
        <p:sp>
          <p:nvSpPr>
            <p:cNvPr id="14" name="TextBox 13">
              <a:extLst>
                <a:ext uri="{FF2B5EF4-FFF2-40B4-BE49-F238E27FC236}">
                  <a16:creationId xmlns:a16="http://schemas.microsoft.com/office/drawing/2014/main" id="{B211FB64-6516-82AA-134E-6DAD4691B811}"/>
                </a:ext>
              </a:extLst>
            </p:cNvPr>
            <p:cNvSpPr txBox="1"/>
            <p:nvPr/>
          </p:nvSpPr>
          <p:spPr>
            <a:xfrm>
              <a:off x="3963945" y="2487857"/>
              <a:ext cx="2434491" cy="738664"/>
            </a:xfrm>
            <a:prstGeom prst="rect">
              <a:avLst/>
            </a:prstGeom>
            <a:noFill/>
          </p:spPr>
          <p:txBody>
            <a:bodyPr wrap="square">
              <a:spAutoFit/>
            </a:bodyPr>
            <a:lstStyle/>
            <a:p>
              <a:r>
                <a:rPr lang="en-NZ" sz="1050" dirty="0">
                  <a:effectLst/>
                  <a:latin typeface="Bliss Pro Light" panose="02010006030000020004" pitchFamily="2" charset="0"/>
                </a:rPr>
                <a:t>Full day’s absence with or without an excuse. Days out when suspended are also included. Mark the student as absent if most of the classes in a day are missed.</a:t>
              </a:r>
            </a:p>
          </p:txBody>
        </p:sp>
        <p:sp>
          <p:nvSpPr>
            <p:cNvPr id="18" name="TextBox 17">
              <a:extLst>
                <a:ext uri="{FF2B5EF4-FFF2-40B4-BE49-F238E27FC236}">
                  <a16:creationId xmlns:a16="http://schemas.microsoft.com/office/drawing/2014/main" id="{04EF49FD-2DEA-3AAD-7168-F41A9DF63421}"/>
                </a:ext>
              </a:extLst>
            </p:cNvPr>
            <p:cNvSpPr txBox="1"/>
            <p:nvPr/>
          </p:nvSpPr>
          <p:spPr>
            <a:xfrm>
              <a:off x="3963946" y="3202422"/>
              <a:ext cx="2279578" cy="430887"/>
            </a:xfrm>
            <a:prstGeom prst="rect">
              <a:avLst/>
            </a:prstGeom>
            <a:noFill/>
          </p:spPr>
          <p:txBody>
            <a:bodyPr wrap="square">
              <a:spAutoFit/>
            </a:bodyPr>
            <a:lstStyle/>
            <a:p>
              <a:r>
                <a:rPr lang="en-NZ" sz="1100" dirty="0">
                  <a:effectLst/>
                  <a:latin typeface="Bliss Pro Light" panose="02010006030000020004" pitchFamily="2" charset="0"/>
                </a:rPr>
                <a:t>Being sent to office or senior staff for inappropriate behaviour</a:t>
              </a:r>
            </a:p>
          </p:txBody>
        </p:sp>
        <p:sp>
          <p:nvSpPr>
            <p:cNvPr id="19" name="TextBox 18">
              <a:extLst>
                <a:ext uri="{FF2B5EF4-FFF2-40B4-BE49-F238E27FC236}">
                  <a16:creationId xmlns:a16="http://schemas.microsoft.com/office/drawing/2014/main" id="{72C75C1A-8D3F-668B-821C-9F4BA0919162}"/>
                </a:ext>
              </a:extLst>
            </p:cNvPr>
            <p:cNvSpPr txBox="1"/>
            <p:nvPr/>
          </p:nvSpPr>
          <p:spPr>
            <a:xfrm>
              <a:off x="3963946" y="3711095"/>
              <a:ext cx="2279578" cy="430887"/>
            </a:xfrm>
            <a:prstGeom prst="rect">
              <a:avLst/>
            </a:prstGeom>
            <a:noFill/>
          </p:spPr>
          <p:txBody>
            <a:bodyPr wrap="square">
              <a:spAutoFit/>
            </a:bodyPr>
            <a:lstStyle/>
            <a:p>
              <a:r>
                <a:rPr lang="en-NZ" sz="1100" dirty="0">
                  <a:effectLst/>
                  <a:latin typeface="Bliss Pro Light" panose="02010006030000020004" pitchFamily="2" charset="0"/>
                </a:rPr>
                <a:t>Not engaging at the appropriate curriculum level</a:t>
              </a:r>
            </a:p>
          </p:txBody>
        </p:sp>
        <p:sp>
          <p:nvSpPr>
            <p:cNvPr id="20" name="TextBox 19">
              <a:extLst>
                <a:ext uri="{FF2B5EF4-FFF2-40B4-BE49-F238E27FC236}">
                  <a16:creationId xmlns:a16="http://schemas.microsoft.com/office/drawing/2014/main" id="{B7253CE6-85AA-E325-C4B7-D98783ADCEFE}"/>
                </a:ext>
              </a:extLst>
            </p:cNvPr>
            <p:cNvSpPr txBox="1"/>
            <p:nvPr/>
          </p:nvSpPr>
          <p:spPr>
            <a:xfrm>
              <a:off x="6301419" y="1512901"/>
              <a:ext cx="2279578" cy="261610"/>
            </a:xfrm>
            <a:prstGeom prst="rect">
              <a:avLst/>
            </a:prstGeom>
            <a:noFill/>
          </p:spPr>
          <p:txBody>
            <a:bodyPr wrap="square">
              <a:spAutoFit/>
            </a:bodyPr>
            <a:lstStyle/>
            <a:p>
              <a:r>
                <a:rPr lang="en-NZ" sz="1100" dirty="0">
                  <a:effectLst/>
                  <a:latin typeface="Bliss Pro Light" panose="02010006030000020004" pitchFamily="2" charset="0"/>
                </a:rPr>
                <a:t>Five or more incidents per month</a:t>
              </a:r>
            </a:p>
          </p:txBody>
        </p:sp>
        <p:sp>
          <p:nvSpPr>
            <p:cNvPr id="21" name="TextBox 20">
              <a:extLst>
                <a:ext uri="{FF2B5EF4-FFF2-40B4-BE49-F238E27FC236}">
                  <a16:creationId xmlns:a16="http://schemas.microsoft.com/office/drawing/2014/main" id="{34BECB73-0539-9290-091F-23847E4DF06B}"/>
                </a:ext>
              </a:extLst>
            </p:cNvPr>
            <p:cNvSpPr txBox="1"/>
            <p:nvPr/>
          </p:nvSpPr>
          <p:spPr>
            <a:xfrm>
              <a:off x="6301419" y="1991296"/>
              <a:ext cx="2279578" cy="261610"/>
            </a:xfrm>
            <a:prstGeom prst="rect">
              <a:avLst/>
            </a:prstGeom>
            <a:noFill/>
          </p:spPr>
          <p:txBody>
            <a:bodyPr wrap="square">
              <a:spAutoFit/>
            </a:bodyPr>
            <a:lstStyle/>
            <a:p>
              <a:r>
                <a:rPr lang="en-NZ" sz="1100" dirty="0">
                  <a:effectLst/>
                  <a:latin typeface="Bliss Pro Light" panose="02010006030000020004" pitchFamily="2" charset="0"/>
                </a:rPr>
                <a:t>Three or more incidents per month</a:t>
              </a:r>
            </a:p>
          </p:txBody>
        </p:sp>
        <p:sp>
          <p:nvSpPr>
            <p:cNvPr id="24" name="TextBox 23">
              <a:extLst>
                <a:ext uri="{FF2B5EF4-FFF2-40B4-BE49-F238E27FC236}">
                  <a16:creationId xmlns:a16="http://schemas.microsoft.com/office/drawing/2014/main" id="{372C190A-D04B-613C-614F-227CEC48697B}"/>
                </a:ext>
              </a:extLst>
            </p:cNvPr>
            <p:cNvSpPr txBox="1"/>
            <p:nvPr/>
          </p:nvSpPr>
          <p:spPr>
            <a:xfrm>
              <a:off x="6301419" y="2499969"/>
              <a:ext cx="2279578" cy="261610"/>
            </a:xfrm>
            <a:prstGeom prst="rect">
              <a:avLst/>
            </a:prstGeom>
            <a:noFill/>
          </p:spPr>
          <p:txBody>
            <a:bodyPr wrap="square">
              <a:spAutoFit/>
            </a:bodyPr>
            <a:lstStyle/>
            <a:p>
              <a:r>
                <a:rPr lang="en-NZ" sz="1100" dirty="0">
                  <a:effectLst/>
                  <a:latin typeface="Bliss Pro Light" panose="02010006030000020004" pitchFamily="2" charset="0"/>
                </a:rPr>
                <a:t>Three or more incidents per month</a:t>
              </a:r>
            </a:p>
          </p:txBody>
        </p:sp>
        <p:sp>
          <p:nvSpPr>
            <p:cNvPr id="25" name="TextBox 24">
              <a:extLst>
                <a:ext uri="{FF2B5EF4-FFF2-40B4-BE49-F238E27FC236}">
                  <a16:creationId xmlns:a16="http://schemas.microsoft.com/office/drawing/2014/main" id="{4AA34F9E-EC79-CB24-0127-831C3DF5AFFD}"/>
                </a:ext>
              </a:extLst>
            </p:cNvPr>
            <p:cNvSpPr txBox="1"/>
            <p:nvPr/>
          </p:nvSpPr>
          <p:spPr>
            <a:xfrm>
              <a:off x="6301419" y="3202422"/>
              <a:ext cx="2279578" cy="430887"/>
            </a:xfrm>
            <a:prstGeom prst="rect">
              <a:avLst/>
            </a:prstGeom>
            <a:noFill/>
          </p:spPr>
          <p:txBody>
            <a:bodyPr wrap="square">
              <a:spAutoFit/>
            </a:bodyPr>
            <a:lstStyle/>
            <a:p>
              <a:r>
                <a:rPr lang="en-NZ" sz="1100" dirty="0">
                  <a:effectLst/>
                  <a:latin typeface="Bliss Pro Light" panose="02010006030000020004" pitchFamily="2" charset="0"/>
                </a:rPr>
                <a:t>Three or more incidents per month, in combination with other concerns</a:t>
              </a:r>
            </a:p>
          </p:txBody>
        </p:sp>
        <p:sp>
          <p:nvSpPr>
            <p:cNvPr id="26" name="TextBox 25">
              <a:extLst>
                <a:ext uri="{FF2B5EF4-FFF2-40B4-BE49-F238E27FC236}">
                  <a16:creationId xmlns:a16="http://schemas.microsoft.com/office/drawing/2014/main" id="{AC14723C-7630-F279-9385-D8FFE981693A}"/>
                </a:ext>
              </a:extLst>
            </p:cNvPr>
            <p:cNvSpPr txBox="1"/>
            <p:nvPr/>
          </p:nvSpPr>
          <p:spPr>
            <a:xfrm>
              <a:off x="6301418" y="3674759"/>
              <a:ext cx="2359529" cy="577081"/>
            </a:xfrm>
            <a:prstGeom prst="rect">
              <a:avLst/>
            </a:prstGeom>
            <a:noFill/>
          </p:spPr>
          <p:txBody>
            <a:bodyPr wrap="square">
              <a:spAutoFit/>
            </a:bodyPr>
            <a:lstStyle/>
            <a:p>
              <a:r>
                <a:rPr lang="en-NZ" sz="1050" dirty="0">
                  <a:effectLst/>
                  <a:latin typeface="Bliss Pro Light" panose="02010006030000020004" pitchFamily="2" charset="0"/>
                </a:rPr>
                <a:t>More than one year level below expected achievement levels in two or more classes</a:t>
              </a:r>
            </a:p>
          </p:txBody>
        </p:sp>
      </p:grpSp>
    </p:spTree>
    <p:extLst>
      <p:ext uri="{BB962C8B-B14F-4D97-AF65-F5344CB8AC3E}">
        <p14:creationId xmlns:p14="http://schemas.microsoft.com/office/powerpoint/2010/main" val="2045598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6AB370-EE86-6EFC-C7B1-A062E422F3EC}"/>
              </a:ext>
            </a:extLst>
          </p:cNvPr>
          <p:cNvSpPr>
            <a:spLocks noGrp="1"/>
          </p:cNvSpPr>
          <p:nvPr>
            <p:ph type="sldNum" sz="quarter" idx="12"/>
          </p:nvPr>
        </p:nvSpPr>
        <p:spPr/>
        <p:txBody>
          <a:bodyPr/>
          <a:lstStyle/>
          <a:p>
            <a:fld id="{BFD14E40-3C96-7542-94D9-B9EA8019EF86}" type="slidenum">
              <a:rPr lang="en-NZ" smtClean="0"/>
              <a:pPr/>
              <a:t>36</a:t>
            </a:fld>
            <a:endParaRPr lang="en-NZ" dirty="0"/>
          </a:p>
        </p:txBody>
      </p:sp>
      <p:sp>
        <p:nvSpPr>
          <p:cNvPr id="3" name="Text Placeholder 3">
            <a:extLst>
              <a:ext uri="{FF2B5EF4-FFF2-40B4-BE49-F238E27FC236}">
                <a16:creationId xmlns:a16="http://schemas.microsoft.com/office/drawing/2014/main" id="{6E353126-66EF-51A6-73D9-FCB027BE9340}"/>
              </a:ext>
            </a:extLst>
          </p:cNvPr>
          <p:cNvSpPr txBox="1">
            <a:spLocks/>
          </p:cNvSpPr>
          <p:nvPr/>
        </p:nvSpPr>
        <p:spPr>
          <a:xfrm>
            <a:off x="1592081" y="1083017"/>
            <a:ext cx="7036216" cy="3370153"/>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Bef>
                <a:spcPts val="400"/>
              </a:spcBef>
              <a:spcAft>
                <a:spcPts val="600"/>
              </a:spcAft>
              <a:buNone/>
            </a:pPr>
            <a:r>
              <a:rPr lang="en-NZ" b="0" dirty="0"/>
              <a:t>Relevant tasks include:</a:t>
            </a:r>
          </a:p>
          <a:p>
            <a:pPr>
              <a:lnSpc>
                <a:spcPct val="90000"/>
              </a:lnSpc>
              <a:spcBef>
                <a:spcPts val="400"/>
              </a:spcBef>
              <a:spcAft>
                <a:spcPts val="600"/>
              </a:spcAft>
            </a:pPr>
            <a:r>
              <a:rPr lang="en-NZ" b="0" dirty="0"/>
              <a:t>Select kaihoe, in consultation with the principal </a:t>
            </a:r>
          </a:p>
          <a:p>
            <a:pPr>
              <a:lnSpc>
                <a:spcPct val="90000"/>
              </a:lnSpc>
              <a:spcBef>
                <a:spcPts val="400"/>
              </a:spcBef>
              <a:spcAft>
                <a:spcPts val="600"/>
              </a:spcAft>
            </a:pPr>
            <a:r>
              <a:rPr lang="en-NZ" b="0" dirty="0"/>
              <a:t>Develop job descriptions and employment agreements</a:t>
            </a:r>
          </a:p>
          <a:p>
            <a:pPr>
              <a:lnSpc>
                <a:spcPct val="90000"/>
              </a:lnSpc>
              <a:spcBef>
                <a:spcPts val="400"/>
              </a:spcBef>
              <a:spcAft>
                <a:spcPts val="600"/>
              </a:spcAft>
            </a:pPr>
            <a:r>
              <a:rPr lang="en-NZ" b="0" dirty="0"/>
              <a:t>Source (and possibly provide) training for kaihoe </a:t>
            </a:r>
          </a:p>
          <a:p>
            <a:pPr>
              <a:lnSpc>
                <a:spcPct val="90000"/>
              </a:lnSpc>
              <a:spcBef>
                <a:spcPts val="400"/>
              </a:spcBef>
              <a:spcAft>
                <a:spcPts val="600"/>
              </a:spcAft>
            </a:pPr>
            <a:r>
              <a:rPr lang="en-NZ" b="0" dirty="0"/>
              <a:t>Appoint a kaiārahi (supervisor) for the kaihoe and establish a support network</a:t>
            </a:r>
          </a:p>
          <a:p>
            <a:pPr>
              <a:lnSpc>
                <a:spcPct val="90000"/>
              </a:lnSpc>
              <a:spcBef>
                <a:spcPts val="400"/>
              </a:spcBef>
              <a:spcAft>
                <a:spcPts val="600"/>
              </a:spcAft>
            </a:pPr>
            <a:r>
              <a:rPr lang="en-NZ" b="0" dirty="0"/>
              <a:t>Meet with kaihoe regularly to provide support</a:t>
            </a:r>
          </a:p>
          <a:p>
            <a:pPr>
              <a:lnSpc>
                <a:spcPct val="90000"/>
              </a:lnSpc>
              <a:spcBef>
                <a:spcPts val="400"/>
              </a:spcBef>
              <a:spcAft>
                <a:spcPts val="600"/>
              </a:spcAft>
            </a:pPr>
            <a:r>
              <a:rPr lang="en-NZ" b="0" dirty="0"/>
              <a:t>Ensure kaihoe have training in relation to safety (e.g., during home visits)</a:t>
            </a:r>
          </a:p>
          <a:p>
            <a:pPr>
              <a:lnSpc>
                <a:spcPct val="90000"/>
              </a:lnSpc>
              <a:spcBef>
                <a:spcPts val="400"/>
              </a:spcBef>
              <a:spcAft>
                <a:spcPts val="600"/>
              </a:spcAft>
            </a:pPr>
            <a:r>
              <a:rPr lang="en-NZ" b="0" dirty="0"/>
              <a:t>Ensure kaihoe adhere to the school’s health and safety policy</a:t>
            </a:r>
          </a:p>
          <a:p>
            <a:pPr>
              <a:lnSpc>
                <a:spcPct val="90000"/>
              </a:lnSpc>
              <a:spcBef>
                <a:spcPts val="400"/>
              </a:spcBef>
              <a:spcAft>
                <a:spcPts val="600"/>
              </a:spcAft>
            </a:pPr>
            <a:r>
              <a:rPr lang="en-NZ" b="0" dirty="0"/>
              <a:t>Match ākonga and kaihoe</a:t>
            </a:r>
          </a:p>
          <a:p>
            <a:pPr>
              <a:lnSpc>
                <a:spcPct val="90000"/>
              </a:lnSpc>
              <a:spcBef>
                <a:spcPts val="400"/>
              </a:spcBef>
              <a:spcAft>
                <a:spcPts val="600"/>
              </a:spcAft>
            </a:pPr>
            <a:r>
              <a:rPr lang="en-NZ" b="0" dirty="0"/>
              <a:t>Develop risk indicators for moving from basic to intensive mentoring.</a:t>
            </a:r>
          </a:p>
        </p:txBody>
      </p:sp>
      <p:sp>
        <p:nvSpPr>
          <p:cNvPr id="4" name="Title 2">
            <a:extLst>
              <a:ext uri="{FF2B5EF4-FFF2-40B4-BE49-F238E27FC236}">
                <a16:creationId xmlns:a16="http://schemas.microsoft.com/office/drawing/2014/main" id="{473098D7-F24C-35E7-1BA0-EA95B5053C48}"/>
              </a:ext>
            </a:extLst>
          </p:cNvPr>
          <p:cNvSpPr txBox="1">
            <a:spLocks/>
          </p:cNvSpPr>
          <p:nvPr/>
        </p:nvSpPr>
        <p:spPr>
          <a:xfrm>
            <a:off x="1675984"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Selecting, appointing, and supporting kaihoe</a:t>
            </a:r>
            <a:endParaRPr lang="en-NZ" b="1" dirty="0">
              <a:solidFill>
                <a:schemeClr val="tx1"/>
              </a:solidFill>
              <a:latin typeface="Bliss Pro Bold" panose="02010006030000020004" pitchFamily="2" charset="0"/>
            </a:endParaRPr>
          </a:p>
        </p:txBody>
      </p:sp>
    </p:spTree>
    <p:extLst>
      <p:ext uri="{BB962C8B-B14F-4D97-AF65-F5344CB8AC3E}">
        <p14:creationId xmlns:p14="http://schemas.microsoft.com/office/powerpoint/2010/main" val="2917252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6AB370-EE86-6EFC-C7B1-A062E422F3EC}"/>
              </a:ext>
            </a:extLst>
          </p:cNvPr>
          <p:cNvSpPr>
            <a:spLocks noGrp="1"/>
          </p:cNvSpPr>
          <p:nvPr>
            <p:ph type="sldNum" sz="quarter" idx="12"/>
          </p:nvPr>
        </p:nvSpPr>
        <p:spPr/>
        <p:txBody>
          <a:bodyPr/>
          <a:lstStyle/>
          <a:p>
            <a:fld id="{BFD14E40-3C96-7542-94D9-B9EA8019EF86}" type="slidenum">
              <a:rPr lang="en-NZ" smtClean="0"/>
              <a:pPr/>
              <a:t>37</a:t>
            </a:fld>
            <a:endParaRPr lang="en-NZ" dirty="0"/>
          </a:p>
        </p:txBody>
      </p:sp>
      <p:sp>
        <p:nvSpPr>
          <p:cNvPr id="3" name="Text Placeholder 3">
            <a:extLst>
              <a:ext uri="{FF2B5EF4-FFF2-40B4-BE49-F238E27FC236}">
                <a16:creationId xmlns:a16="http://schemas.microsoft.com/office/drawing/2014/main" id="{6E353126-66EF-51A6-73D9-FCB027BE9340}"/>
              </a:ext>
            </a:extLst>
          </p:cNvPr>
          <p:cNvSpPr txBox="1">
            <a:spLocks/>
          </p:cNvSpPr>
          <p:nvPr/>
        </p:nvSpPr>
        <p:spPr>
          <a:xfrm>
            <a:off x="751276" y="1349642"/>
            <a:ext cx="5001927" cy="3258328"/>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b="0" dirty="0"/>
              <a:t>For everyone’s safety and wellbeing it is important that </a:t>
            </a:r>
            <a:r>
              <a:rPr lang="en-NZ" b="0" dirty="0" err="1"/>
              <a:t>kaihoe</a:t>
            </a:r>
            <a:r>
              <a:rPr lang="en-NZ" b="0" dirty="0"/>
              <a:t>:</a:t>
            </a:r>
          </a:p>
          <a:p>
            <a:pPr>
              <a:lnSpc>
                <a:spcPct val="90000"/>
              </a:lnSpc>
              <a:spcAft>
                <a:spcPts val="600"/>
              </a:spcAft>
            </a:pPr>
            <a:r>
              <a:rPr lang="en-NZ" b="0" dirty="0"/>
              <a:t>are inducted into the school and helped to become familiar with its staff, systems, and practices, including </a:t>
            </a:r>
            <a:br>
              <a:rPr lang="en-NZ" b="0" dirty="0"/>
            </a:br>
            <a:r>
              <a:rPr lang="en-NZ" b="0" dirty="0"/>
              <a:t>its student management system (SMS) </a:t>
            </a:r>
          </a:p>
          <a:p>
            <a:pPr>
              <a:lnSpc>
                <a:spcPct val="90000"/>
              </a:lnSpc>
              <a:spcAft>
                <a:spcPts val="600"/>
              </a:spcAft>
            </a:pPr>
            <a:r>
              <a:rPr lang="en-NZ" b="0" dirty="0"/>
              <a:t>know and understand the school’s health and safety policies and procedures</a:t>
            </a:r>
          </a:p>
          <a:p>
            <a:pPr>
              <a:lnSpc>
                <a:spcPct val="90000"/>
              </a:lnSpc>
              <a:spcAft>
                <a:spcPts val="600"/>
              </a:spcAft>
            </a:pPr>
            <a:r>
              <a:rPr lang="en-NZ" b="0" dirty="0"/>
              <a:t>receive cultural supervision and guidance, when necessary</a:t>
            </a:r>
          </a:p>
          <a:p>
            <a:pPr>
              <a:lnSpc>
                <a:spcPct val="90000"/>
              </a:lnSpc>
              <a:spcAft>
                <a:spcPts val="600"/>
              </a:spcAft>
            </a:pPr>
            <a:r>
              <a:rPr lang="en-NZ" b="0" dirty="0"/>
              <a:t>receive support and guidance from a </a:t>
            </a:r>
            <a:r>
              <a:rPr lang="en-NZ" b="0" dirty="0" err="1"/>
              <a:t>kaiārahi</a:t>
            </a:r>
            <a:r>
              <a:rPr lang="en-NZ" b="0" dirty="0"/>
              <a:t> (supervisor).</a:t>
            </a:r>
          </a:p>
        </p:txBody>
      </p:sp>
      <p:sp>
        <p:nvSpPr>
          <p:cNvPr id="4" name="Title 2">
            <a:extLst>
              <a:ext uri="{FF2B5EF4-FFF2-40B4-BE49-F238E27FC236}">
                <a16:creationId xmlns:a16="http://schemas.microsoft.com/office/drawing/2014/main" id="{473098D7-F24C-35E7-1BA0-EA95B5053C48}"/>
              </a:ext>
            </a:extLst>
          </p:cNvPr>
          <p:cNvSpPr txBox="1">
            <a:spLocks/>
          </p:cNvSpPr>
          <p:nvPr/>
        </p:nvSpPr>
        <p:spPr>
          <a:xfrm>
            <a:off x="1675984"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Working with </a:t>
            </a:r>
            <a:r>
              <a:rPr lang="en-NZ" b="1" dirty="0" err="1">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kaihoe</a:t>
            </a:r>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 | mentors</a:t>
            </a:r>
            <a:endParaRPr lang="en-NZ" b="1" dirty="0">
              <a:solidFill>
                <a:schemeClr val="tx1"/>
              </a:solidFill>
              <a:latin typeface="Bliss Pro Bold" panose="02010006030000020004" pitchFamily="2" charset="0"/>
            </a:endParaRPr>
          </a:p>
        </p:txBody>
      </p:sp>
      <p:sp>
        <p:nvSpPr>
          <p:cNvPr id="5" name="TextBox 4">
            <a:extLst>
              <a:ext uri="{FF2B5EF4-FFF2-40B4-BE49-F238E27FC236}">
                <a16:creationId xmlns:a16="http://schemas.microsoft.com/office/drawing/2014/main" id="{1F04E46D-6786-B1F4-B813-296F829F6828}"/>
              </a:ext>
            </a:extLst>
          </p:cNvPr>
          <p:cNvSpPr txBox="1"/>
          <p:nvPr/>
        </p:nvSpPr>
        <p:spPr>
          <a:xfrm>
            <a:off x="5486400" y="4072378"/>
            <a:ext cx="3657600" cy="584775"/>
          </a:xfrm>
          <a:prstGeom prst="rect">
            <a:avLst/>
          </a:prstGeom>
          <a:noFill/>
        </p:spPr>
        <p:txBody>
          <a:bodyPr wrap="square" rtlCol="0">
            <a:spAutoFit/>
          </a:bodyPr>
          <a:lstStyle/>
          <a:p>
            <a:pPr algn="ctr"/>
            <a:r>
              <a:rPr lang="en-US" sz="1600" dirty="0"/>
              <a:t>Watch:</a:t>
            </a:r>
            <a:br>
              <a:rPr lang="en-US" sz="1600" dirty="0"/>
            </a:br>
            <a:r>
              <a:rPr lang="en-US" sz="1600" dirty="0">
                <a:hlinkClick r:id="rId3"/>
              </a:rPr>
              <a:t>Check &amp; Connect - Working together</a:t>
            </a:r>
            <a:endParaRPr lang="en-US" sz="1600" dirty="0"/>
          </a:p>
        </p:txBody>
      </p:sp>
      <p:pic>
        <p:nvPicPr>
          <p:cNvPr id="6" name="Picture 5">
            <a:hlinkClick r:id="rId3"/>
            <a:extLst>
              <a:ext uri="{FF2B5EF4-FFF2-40B4-BE49-F238E27FC236}">
                <a16:creationId xmlns:a16="http://schemas.microsoft.com/office/drawing/2014/main" id="{FBB4FB77-3197-E8A3-CC09-0588843BC48D}"/>
              </a:ext>
            </a:extLst>
          </p:cNvPr>
          <p:cNvPicPr>
            <a:picLocks noChangeAspect="1"/>
          </p:cNvPicPr>
          <p:nvPr/>
        </p:nvPicPr>
        <p:blipFill>
          <a:blip r:embed="rId4"/>
          <a:stretch>
            <a:fillRect/>
          </a:stretch>
        </p:blipFill>
        <p:spPr>
          <a:xfrm>
            <a:off x="5753203" y="2420600"/>
            <a:ext cx="2960702" cy="1643190"/>
          </a:xfrm>
          <a:prstGeom prst="rect">
            <a:avLst/>
          </a:prstGeom>
        </p:spPr>
      </p:pic>
    </p:spTree>
    <p:extLst>
      <p:ext uri="{BB962C8B-B14F-4D97-AF65-F5344CB8AC3E}">
        <p14:creationId xmlns:p14="http://schemas.microsoft.com/office/powerpoint/2010/main" val="2366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FF60E9-86F5-EAF9-2ABB-7F2D9171F1E3}"/>
              </a:ext>
            </a:extLst>
          </p:cNvPr>
          <p:cNvSpPr>
            <a:spLocks noGrp="1"/>
          </p:cNvSpPr>
          <p:nvPr>
            <p:ph type="sldNum" sz="quarter" idx="12"/>
          </p:nvPr>
        </p:nvSpPr>
        <p:spPr/>
        <p:txBody>
          <a:bodyPr/>
          <a:lstStyle/>
          <a:p>
            <a:fld id="{BFD14E40-3C96-7542-94D9-B9EA8019EF86}" type="slidenum">
              <a:rPr lang="en-NZ" smtClean="0"/>
              <a:pPr/>
              <a:t>38</a:t>
            </a:fld>
            <a:endParaRPr lang="en-NZ" dirty="0"/>
          </a:p>
        </p:txBody>
      </p:sp>
      <p:sp>
        <p:nvSpPr>
          <p:cNvPr id="3" name="Title 2">
            <a:extLst>
              <a:ext uri="{FF2B5EF4-FFF2-40B4-BE49-F238E27FC236}">
                <a16:creationId xmlns:a16="http://schemas.microsoft.com/office/drawing/2014/main" id="{4475B23A-7F47-06C9-8591-6C5D7DFEBD2D}"/>
              </a:ext>
            </a:extLst>
          </p:cNvPr>
          <p:cNvSpPr txBox="1">
            <a:spLocks/>
          </p:cNvSpPr>
          <p:nvPr/>
        </p:nvSpPr>
        <p:spPr>
          <a:xfrm>
            <a:off x="431800" y="226004"/>
            <a:ext cx="5261511"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Obtaining ākonga and </a:t>
            </a:r>
            <a:r>
              <a:rPr lang="en-NZ" b="1" dirty="0" err="1">
                <a:effectLst/>
                <a:latin typeface="Bliss Pro Bold" panose="02010006030000020004" pitchFamily="2" charset="0"/>
                <a:ea typeface="Times New Roman" panose="02020603050405020304" pitchFamily="18" charset="0"/>
                <a:cs typeface="Times New Roman" panose="02020603050405020304" pitchFamily="18" charset="0"/>
              </a:rPr>
              <a:t>whānau</a:t>
            </a:r>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 consent</a:t>
            </a:r>
            <a:endParaRPr lang="en-NZ" b="1" dirty="0">
              <a:latin typeface="Bliss Pro Bold" panose="02010006030000020004" pitchFamily="2" charset="0"/>
            </a:endParaRPr>
          </a:p>
        </p:txBody>
      </p:sp>
      <p:sp>
        <p:nvSpPr>
          <p:cNvPr id="4" name="Text Placeholder 3">
            <a:extLst>
              <a:ext uri="{FF2B5EF4-FFF2-40B4-BE49-F238E27FC236}">
                <a16:creationId xmlns:a16="http://schemas.microsoft.com/office/drawing/2014/main" id="{DFA46A7D-04BA-39A0-A43F-E12C05D7F6C5}"/>
              </a:ext>
            </a:extLst>
          </p:cNvPr>
          <p:cNvSpPr txBox="1">
            <a:spLocks/>
          </p:cNvSpPr>
          <p:nvPr/>
        </p:nvSpPr>
        <p:spPr>
          <a:xfrm>
            <a:off x="5064759" y="1161946"/>
            <a:ext cx="3584787" cy="3923125"/>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b="0" dirty="0"/>
              <a:t>Remember:</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When approaching </a:t>
            </a:r>
            <a:r>
              <a:rPr lang="en-NZ" b="0" dirty="0" err="1">
                <a:solidFill>
                  <a:srgbClr val="000000"/>
                </a:solidFill>
                <a:ea typeface="Times New Roman" panose="02020603050405020304" pitchFamily="18" charset="0"/>
                <a:cs typeface="Calibri" panose="020F0502020204030204" pitchFamily="34" charset="0"/>
              </a:rPr>
              <a:t>whānau</a:t>
            </a:r>
            <a:r>
              <a:rPr lang="en-NZ" b="0" dirty="0">
                <a:solidFill>
                  <a:srgbClr val="000000"/>
                </a:solidFill>
                <a:ea typeface="Times New Roman" panose="02020603050405020304" pitchFamily="18" charset="0"/>
                <a:cs typeface="Calibri" panose="020F0502020204030204" pitchFamily="34" charset="0"/>
              </a:rPr>
              <a:t>, the aim is to work together as partners to support the ākonga.</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The approach for whānau should be individualised and build upon the current relationship between whānau and school.</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After the initial approach and obtaining consent, the </a:t>
            </a:r>
            <a:r>
              <a:rPr lang="en-NZ" b="0" dirty="0" err="1">
                <a:solidFill>
                  <a:srgbClr val="000000"/>
                </a:solidFill>
                <a:ea typeface="Times New Roman" panose="02020603050405020304" pitchFamily="18" charset="0"/>
                <a:cs typeface="Calibri" panose="020F0502020204030204" pitchFamily="34" charset="0"/>
              </a:rPr>
              <a:t>kaihoe</a:t>
            </a:r>
            <a:r>
              <a:rPr lang="en-NZ" b="0" dirty="0">
                <a:solidFill>
                  <a:srgbClr val="000000"/>
                </a:solidFill>
                <a:ea typeface="Times New Roman" panose="02020603050405020304" pitchFamily="18" charset="0"/>
                <a:cs typeface="Calibri" panose="020F0502020204030204" pitchFamily="34" charset="0"/>
              </a:rPr>
              <a:t> becomes the key contact person for </a:t>
            </a:r>
            <a:r>
              <a:rPr lang="en-NZ" b="0" dirty="0" err="1">
                <a:solidFill>
                  <a:srgbClr val="000000"/>
                </a:solidFill>
                <a:ea typeface="Times New Roman" panose="02020603050405020304" pitchFamily="18" charset="0"/>
                <a:cs typeface="Calibri" panose="020F0502020204030204" pitchFamily="34" charset="0"/>
              </a:rPr>
              <a:t>whānau</a:t>
            </a:r>
            <a:r>
              <a:rPr lang="en-NZ" b="0" dirty="0">
                <a:solidFill>
                  <a:srgbClr val="000000"/>
                </a:solidFill>
                <a:ea typeface="Times New Roman" panose="02020603050405020304" pitchFamily="18" charset="0"/>
                <a:cs typeface="Calibri" panose="020F0502020204030204" pitchFamily="34" charset="0"/>
              </a:rPr>
              <a:t>.</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Written consent can be difficult to obtain. Evidence of verbal consent can be sufficient.</a:t>
            </a:r>
          </a:p>
        </p:txBody>
      </p:sp>
    </p:spTree>
    <p:extLst>
      <p:ext uri="{BB962C8B-B14F-4D97-AF65-F5344CB8AC3E}">
        <p14:creationId xmlns:p14="http://schemas.microsoft.com/office/powerpoint/2010/main" val="98303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68F737-4845-80C3-3042-433A60816734}"/>
              </a:ext>
            </a:extLst>
          </p:cNvPr>
          <p:cNvSpPr>
            <a:spLocks noGrp="1"/>
          </p:cNvSpPr>
          <p:nvPr>
            <p:ph type="sldNum" sz="quarter" idx="12"/>
          </p:nvPr>
        </p:nvSpPr>
        <p:spPr/>
        <p:txBody>
          <a:bodyPr/>
          <a:lstStyle/>
          <a:p>
            <a:fld id="{BFD14E40-3C96-7542-94D9-B9EA8019EF86}" type="slidenum">
              <a:rPr lang="en-NZ" smtClean="0"/>
              <a:pPr/>
              <a:t>39</a:t>
            </a:fld>
            <a:endParaRPr lang="en-NZ" dirty="0"/>
          </a:p>
        </p:txBody>
      </p:sp>
      <p:sp>
        <p:nvSpPr>
          <p:cNvPr id="6" name="Title 2">
            <a:extLst>
              <a:ext uri="{FF2B5EF4-FFF2-40B4-BE49-F238E27FC236}">
                <a16:creationId xmlns:a16="http://schemas.microsoft.com/office/drawing/2014/main" id="{143AF582-0202-4743-28D8-296F3895880F}"/>
              </a:ext>
            </a:extLst>
          </p:cNvPr>
          <p:cNvSpPr txBox="1">
            <a:spLocks/>
          </p:cNvSpPr>
          <p:nvPr/>
        </p:nvSpPr>
        <p:spPr>
          <a:xfrm>
            <a:off x="1675983" y="235064"/>
            <a:ext cx="5749219"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Working with </a:t>
            </a:r>
            <a:r>
              <a:rPr lang="en-NZ" b="1" dirty="0" err="1">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whānau</a:t>
            </a:r>
            <a:endParaRPr lang="en-NZ" b="1" dirty="0">
              <a:solidFill>
                <a:schemeClr val="tx1"/>
              </a:solidFill>
              <a:latin typeface="Bliss Pro Bold" panose="02010006030000020004" pitchFamily="2" charset="0"/>
            </a:endParaRPr>
          </a:p>
        </p:txBody>
      </p:sp>
      <p:sp>
        <p:nvSpPr>
          <p:cNvPr id="4" name="Text Placeholder 3">
            <a:extLst>
              <a:ext uri="{FF2B5EF4-FFF2-40B4-BE49-F238E27FC236}">
                <a16:creationId xmlns:a16="http://schemas.microsoft.com/office/drawing/2014/main" id="{6FAB6885-490C-2BFF-5CCF-2A86DD1E27B1}"/>
              </a:ext>
            </a:extLst>
          </p:cNvPr>
          <p:cNvSpPr txBox="1">
            <a:spLocks/>
          </p:cNvSpPr>
          <p:nvPr/>
        </p:nvSpPr>
        <p:spPr>
          <a:xfrm>
            <a:off x="328769" y="1480169"/>
            <a:ext cx="4963766" cy="2183162"/>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nSpc>
                <a:spcPct val="90000"/>
              </a:lnSpc>
              <a:spcAft>
                <a:spcPts val="600"/>
              </a:spcAft>
            </a:pPr>
            <a:r>
              <a:rPr lang="en-NZ" b="0" dirty="0"/>
              <a:t>How open and trusting are our school’s current relationships with whānau whose </a:t>
            </a:r>
            <a:r>
              <a:rPr lang="en-NZ" b="0" dirty="0" err="1"/>
              <a:t>tamaiti</a:t>
            </a:r>
            <a:r>
              <a:rPr lang="en-NZ" b="0" dirty="0"/>
              <a:t> need additional support? To what extent are they mana-enhancing?</a:t>
            </a:r>
          </a:p>
          <a:p>
            <a:pPr>
              <a:lnSpc>
                <a:spcPct val="90000"/>
              </a:lnSpc>
              <a:spcAft>
                <a:spcPts val="600"/>
              </a:spcAft>
            </a:pPr>
            <a:r>
              <a:rPr lang="en-NZ" b="0" dirty="0"/>
              <a:t>What strategies might we use to support kaihoe in their liaison with whānau (e.g., around initial introductions, information-sharing, or cultural competence)?</a:t>
            </a:r>
          </a:p>
          <a:p>
            <a:pPr>
              <a:lnSpc>
                <a:spcPct val="90000"/>
              </a:lnSpc>
              <a:spcAft>
                <a:spcPts val="600"/>
              </a:spcAft>
            </a:pPr>
            <a:r>
              <a:rPr lang="en-NZ" b="0" dirty="0"/>
              <a:t>Which of these strategies could we immediately action, and which might first require input from senior leadership?</a:t>
            </a:r>
          </a:p>
        </p:txBody>
      </p:sp>
      <p:sp>
        <p:nvSpPr>
          <p:cNvPr id="8" name="TextBox 7">
            <a:extLst>
              <a:ext uri="{FF2B5EF4-FFF2-40B4-BE49-F238E27FC236}">
                <a16:creationId xmlns:a16="http://schemas.microsoft.com/office/drawing/2014/main" id="{7BBC27DD-4A28-4155-CF52-545DCA500A0D}"/>
              </a:ext>
            </a:extLst>
          </p:cNvPr>
          <p:cNvSpPr txBox="1"/>
          <p:nvPr/>
        </p:nvSpPr>
        <p:spPr>
          <a:xfrm>
            <a:off x="5009881" y="4003280"/>
            <a:ext cx="4031088" cy="584775"/>
          </a:xfrm>
          <a:prstGeom prst="rect">
            <a:avLst/>
          </a:prstGeom>
          <a:noFill/>
        </p:spPr>
        <p:txBody>
          <a:bodyPr wrap="square" rtlCol="0">
            <a:spAutoFit/>
          </a:bodyPr>
          <a:lstStyle/>
          <a:p>
            <a:pPr algn="ctr"/>
            <a:r>
              <a:rPr lang="en-US" sz="1600" dirty="0"/>
              <a:t>Watch: </a:t>
            </a:r>
            <a:br>
              <a:rPr lang="en-US" sz="1600" dirty="0"/>
            </a:br>
            <a:r>
              <a:rPr lang="en-US" sz="1600" dirty="0">
                <a:hlinkClick r:id="rId3"/>
              </a:rPr>
              <a:t>Check &amp; Connect - Working with families</a:t>
            </a:r>
            <a:endParaRPr lang="en-US" sz="1600" dirty="0"/>
          </a:p>
        </p:txBody>
      </p:sp>
      <p:pic>
        <p:nvPicPr>
          <p:cNvPr id="3" name="Picture 2">
            <a:hlinkClick r:id="rId3"/>
            <a:extLst>
              <a:ext uri="{FF2B5EF4-FFF2-40B4-BE49-F238E27FC236}">
                <a16:creationId xmlns:a16="http://schemas.microsoft.com/office/drawing/2014/main" id="{BDED1533-B63C-F8FE-9060-A0F7F12726CB}"/>
              </a:ext>
            </a:extLst>
          </p:cNvPr>
          <p:cNvPicPr>
            <a:picLocks noChangeAspect="1"/>
          </p:cNvPicPr>
          <p:nvPr/>
        </p:nvPicPr>
        <p:blipFill>
          <a:blip r:embed="rId4"/>
          <a:stretch>
            <a:fillRect/>
          </a:stretch>
        </p:blipFill>
        <p:spPr>
          <a:xfrm>
            <a:off x="5445443" y="2068286"/>
            <a:ext cx="3369788" cy="1861808"/>
          </a:xfrm>
          <a:prstGeom prst="rect">
            <a:avLst/>
          </a:prstGeom>
        </p:spPr>
      </p:pic>
    </p:spTree>
    <p:extLst>
      <p:ext uri="{BB962C8B-B14F-4D97-AF65-F5344CB8AC3E}">
        <p14:creationId xmlns:p14="http://schemas.microsoft.com/office/powerpoint/2010/main" val="3276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1C6D38-7CA4-274F-6E18-6FB3ADFDC192}"/>
              </a:ext>
            </a:extLst>
          </p:cNvPr>
          <p:cNvSpPr>
            <a:spLocks noGrp="1"/>
          </p:cNvSpPr>
          <p:nvPr>
            <p:ph type="sldNum" sz="quarter" idx="12"/>
          </p:nvPr>
        </p:nvSpPr>
        <p:spPr/>
        <p:txBody>
          <a:bodyPr/>
          <a:lstStyle/>
          <a:p>
            <a:fld id="{BFD14E40-3C96-7542-94D9-B9EA8019EF86}" type="slidenum">
              <a:rPr lang="en-NZ" smtClean="0"/>
              <a:pPr/>
              <a:t>4</a:t>
            </a:fld>
            <a:endParaRPr lang="en-NZ" dirty="0"/>
          </a:p>
        </p:txBody>
      </p:sp>
      <p:sp>
        <p:nvSpPr>
          <p:cNvPr id="3" name="Title 2">
            <a:extLst>
              <a:ext uri="{FF2B5EF4-FFF2-40B4-BE49-F238E27FC236}">
                <a16:creationId xmlns:a16="http://schemas.microsoft.com/office/drawing/2014/main" id="{91516989-A66A-AFDD-E4D4-96230C60B763}"/>
              </a:ext>
            </a:extLst>
          </p:cNvPr>
          <p:cNvSpPr txBox="1">
            <a:spLocks/>
          </p:cNvSpPr>
          <p:nvPr/>
        </p:nvSpPr>
        <p:spPr>
          <a:xfrm>
            <a:off x="431800" y="233753"/>
            <a:ext cx="5261511"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Who is Check &amp; Connect: Te Hononga for? </a:t>
            </a:r>
          </a:p>
        </p:txBody>
      </p:sp>
      <p:sp>
        <p:nvSpPr>
          <p:cNvPr id="4" name="Text Placeholder 3">
            <a:extLst>
              <a:ext uri="{FF2B5EF4-FFF2-40B4-BE49-F238E27FC236}">
                <a16:creationId xmlns:a16="http://schemas.microsoft.com/office/drawing/2014/main" id="{401ECAA8-EE7C-1CFE-6C45-F17F50BD6BF5}"/>
              </a:ext>
            </a:extLst>
          </p:cNvPr>
          <p:cNvSpPr txBox="1">
            <a:spLocks/>
          </p:cNvSpPr>
          <p:nvPr/>
        </p:nvSpPr>
        <p:spPr>
          <a:xfrm>
            <a:off x="431800" y="1076405"/>
            <a:ext cx="3735466" cy="8309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NZ" sz="18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Students considered for Check &amp; Connect will be disengaging from learning and be at risk of dropping out.</a:t>
            </a:r>
            <a:r>
              <a:rPr lang="en-NZ" sz="1800"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 </a:t>
            </a:r>
            <a:endParaRPr lang="en-NZ" sz="1800" dirty="0">
              <a:solidFill>
                <a:srgbClr val="2422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3">
            <a:extLst>
              <a:ext uri="{FF2B5EF4-FFF2-40B4-BE49-F238E27FC236}">
                <a16:creationId xmlns:a16="http://schemas.microsoft.com/office/drawing/2014/main" id="{C7A8A934-9C2C-6A16-0A6C-6EA65444C3C2}"/>
              </a:ext>
            </a:extLst>
          </p:cNvPr>
          <p:cNvSpPr txBox="1">
            <a:spLocks/>
          </p:cNvSpPr>
          <p:nvPr/>
        </p:nvSpPr>
        <p:spPr>
          <a:xfrm>
            <a:off x="431800" y="2053538"/>
            <a:ext cx="3735466" cy="215444"/>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Aft>
                <a:spcPts val="400"/>
              </a:spcAft>
              <a:buNone/>
            </a:pPr>
            <a:r>
              <a:rPr lang="en-NZ" sz="1400" dirty="0">
                <a:solidFill>
                  <a:srgbClr val="242279"/>
                </a:solidFill>
                <a:effectLst/>
                <a:ea typeface="Calibri" panose="020F0502020204030204" pitchFamily="34" charset="0"/>
                <a:cs typeface="BlissPro-Light" panose="02010006030000020004" pitchFamily="2" charset="0"/>
              </a:rPr>
              <a:t>(Check &amp; Connect: </a:t>
            </a:r>
            <a:r>
              <a:rPr lang="en-NZ" sz="1400" dirty="0" err="1">
                <a:solidFill>
                  <a:srgbClr val="242279"/>
                </a:solidFill>
                <a:effectLst/>
                <a:ea typeface="Calibri" panose="020F0502020204030204" pitchFamily="34" charset="0"/>
                <a:cs typeface="BlissPro-Light" panose="02010006030000020004" pitchFamily="2" charset="0"/>
              </a:rPr>
              <a:t>Te</a:t>
            </a:r>
            <a:r>
              <a:rPr lang="en-NZ" sz="1400" dirty="0">
                <a:solidFill>
                  <a:srgbClr val="242279"/>
                </a:solidFill>
                <a:effectLst/>
                <a:ea typeface="Calibri" panose="020F0502020204030204" pitchFamily="34" charset="0"/>
                <a:cs typeface="BlissPro-Light" panose="02010006030000020004" pitchFamily="2" charset="0"/>
              </a:rPr>
              <a:t> </a:t>
            </a:r>
            <a:r>
              <a:rPr lang="en-NZ" sz="1400" dirty="0" err="1">
                <a:solidFill>
                  <a:srgbClr val="242279"/>
                </a:solidFill>
                <a:effectLst/>
                <a:ea typeface="Calibri" panose="020F0502020204030204" pitchFamily="34" charset="0"/>
                <a:cs typeface="BlissPro-Light" panose="02010006030000020004" pitchFamily="2" charset="0"/>
              </a:rPr>
              <a:t>Hononga</a:t>
            </a:r>
            <a:r>
              <a:rPr lang="en-NZ" sz="1400" dirty="0">
                <a:solidFill>
                  <a:srgbClr val="242279"/>
                </a:solidFill>
                <a:effectLst/>
                <a:ea typeface="Calibri" panose="020F0502020204030204" pitchFamily="34" charset="0"/>
                <a:cs typeface="BlissPro-Light" panose="02010006030000020004" pitchFamily="2" charset="0"/>
              </a:rPr>
              <a:t> manual, p. 26)</a:t>
            </a:r>
            <a:endParaRPr lang="en-NZ" sz="1400" dirty="0">
              <a:solidFill>
                <a:srgbClr val="242279"/>
              </a:solidFill>
              <a:effectLst/>
              <a:ea typeface="Calibri" panose="020F0502020204030204" pitchFamily="34" charset="0"/>
              <a:cs typeface="Times New Roman" panose="02020603050405020304" pitchFamily="18" charset="0"/>
            </a:endParaRPr>
          </a:p>
        </p:txBody>
      </p:sp>
      <p:sp>
        <p:nvSpPr>
          <p:cNvPr id="6" name="Text Placeholder 3">
            <a:extLst>
              <a:ext uri="{FF2B5EF4-FFF2-40B4-BE49-F238E27FC236}">
                <a16:creationId xmlns:a16="http://schemas.microsoft.com/office/drawing/2014/main" id="{BC711879-A382-CB08-4317-59002804E2D6}"/>
              </a:ext>
            </a:extLst>
          </p:cNvPr>
          <p:cNvSpPr txBox="1">
            <a:spLocks/>
          </p:cNvSpPr>
          <p:nvPr/>
        </p:nvSpPr>
        <p:spPr>
          <a:xfrm>
            <a:off x="431800" y="2694165"/>
            <a:ext cx="3735466" cy="1661993"/>
          </a:xfrm>
          <a:prstGeom prst="rect">
            <a:avLst/>
          </a:prstGeom>
        </p:spPr>
        <p:txBody>
          <a:bodyPr vert="horz" wrap="square" lIns="0" tIns="0" rIns="0" bIns="0" rtlCol="0">
            <a:spAutoFit/>
          </a:bodyPr>
          <a:lstStyle>
            <a:defPPr>
              <a:defRPr lang="en-US"/>
            </a:defPPr>
            <a:lvl1pPr indent="0" defTabSz="914400">
              <a:lnSpc>
                <a:spcPct val="100000"/>
              </a:lnSpc>
              <a:spcBef>
                <a:spcPts val="1000"/>
              </a:spcBef>
              <a:spcAft>
                <a:spcPts val="400"/>
              </a:spcAft>
              <a:buFont typeface="Arial" panose="020B0604020202020204" pitchFamily="34" charset="0"/>
              <a:buNone/>
              <a:defRPr i="1">
                <a:solidFill>
                  <a:srgbClr val="242279"/>
                </a:solidFill>
                <a:effectLst/>
                <a:latin typeface="BlissPro-Light" panose="02010006030000020004" pitchFamily="2" charset="0"/>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I think the things that worked best for me were seeing someone that I could talk to every week and her checking on my progress and helping me through things I found hard. And she motivated me all the time.</a:t>
            </a:r>
          </a:p>
        </p:txBody>
      </p:sp>
      <p:sp>
        <p:nvSpPr>
          <p:cNvPr id="7" name="Text Placeholder 3">
            <a:extLst>
              <a:ext uri="{FF2B5EF4-FFF2-40B4-BE49-F238E27FC236}">
                <a16:creationId xmlns:a16="http://schemas.microsoft.com/office/drawing/2014/main" id="{64B7A4EB-F071-8484-3D90-B2D0ABD1E810}"/>
              </a:ext>
            </a:extLst>
          </p:cNvPr>
          <p:cNvSpPr txBox="1">
            <a:spLocks/>
          </p:cNvSpPr>
          <p:nvPr/>
        </p:nvSpPr>
        <p:spPr>
          <a:xfrm>
            <a:off x="431800" y="4467282"/>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(NZCER 2016 evaluation, p. 41 )</a:t>
            </a:r>
          </a:p>
        </p:txBody>
      </p:sp>
      <p:cxnSp>
        <p:nvCxnSpPr>
          <p:cNvPr id="9" name="Straight Connector 8">
            <a:extLst>
              <a:ext uri="{FF2B5EF4-FFF2-40B4-BE49-F238E27FC236}">
                <a16:creationId xmlns:a16="http://schemas.microsoft.com/office/drawing/2014/main" id="{43B30A15-52F5-EFBA-0F01-19E3B5872AFE}"/>
              </a:ext>
            </a:extLst>
          </p:cNvPr>
          <p:cNvCxnSpPr/>
          <p:nvPr/>
        </p:nvCxnSpPr>
        <p:spPr>
          <a:xfrm>
            <a:off x="331893" y="2499361"/>
            <a:ext cx="3835373" cy="0"/>
          </a:xfrm>
          <a:prstGeom prst="line">
            <a:avLst/>
          </a:prstGeom>
          <a:ln w="25400" cap="rnd">
            <a:solidFill>
              <a:srgbClr val="4CB2C5">
                <a:alpha val="50096"/>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502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15F49D-67DE-6B00-73FC-267B0D4B28C7}"/>
              </a:ext>
            </a:extLst>
          </p:cNvPr>
          <p:cNvSpPr>
            <a:spLocks noGrp="1"/>
          </p:cNvSpPr>
          <p:nvPr>
            <p:ph type="sldNum" sz="quarter" idx="12"/>
          </p:nvPr>
        </p:nvSpPr>
        <p:spPr/>
        <p:txBody>
          <a:bodyPr/>
          <a:lstStyle/>
          <a:p>
            <a:fld id="{BFD14E40-3C96-7542-94D9-B9EA8019EF86}" type="slidenum">
              <a:rPr lang="en-NZ" smtClean="0"/>
              <a:pPr/>
              <a:t>40</a:t>
            </a:fld>
            <a:endParaRPr lang="en-NZ" dirty="0"/>
          </a:p>
        </p:txBody>
      </p:sp>
      <p:sp>
        <p:nvSpPr>
          <p:cNvPr id="3" name="Text Placeholder 3">
            <a:extLst>
              <a:ext uri="{FF2B5EF4-FFF2-40B4-BE49-F238E27FC236}">
                <a16:creationId xmlns:a16="http://schemas.microsoft.com/office/drawing/2014/main" id="{BD1124CB-21B1-5B25-A3D0-93CF13D70DDB}"/>
              </a:ext>
            </a:extLst>
          </p:cNvPr>
          <p:cNvSpPr txBox="1">
            <a:spLocks/>
          </p:cNvSpPr>
          <p:nvPr/>
        </p:nvSpPr>
        <p:spPr>
          <a:xfrm>
            <a:off x="431800" y="1326410"/>
            <a:ext cx="7162180" cy="265713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NZ" sz="18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Monitoring and evaluation play a key role in understanding the impact of Check &amp; Connect for individual students and in determining how well the initiative is being implemented.</a:t>
            </a:r>
          </a:p>
          <a:p>
            <a:pPr marL="0" indent="0">
              <a:lnSpc>
                <a:spcPct val="100000"/>
              </a:lnSpc>
              <a:spcAft>
                <a:spcPts val="400"/>
              </a:spcAft>
              <a:buNone/>
            </a:pPr>
            <a:r>
              <a:rPr lang="en-NZ" sz="18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Three key aspects of monitoring and evaluation for Check &amp; Connect are:</a:t>
            </a:r>
          </a:p>
          <a:p>
            <a:pPr>
              <a:lnSpc>
                <a:spcPct val="100000"/>
              </a:lnSpc>
              <a:spcAft>
                <a:spcPts val="400"/>
              </a:spcAft>
            </a:pPr>
            <a:r>
              <a:rPr lang="en-NZ" sz="18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monitoring its impact for individual students</a:t>
            </a:r>
          </a:p>
          <a:p>
            <a:pPr>
              <a:lnSpc>
                <a:spcPct val="100000"/>
              </a:lnSpc>
              <a:spcAft>
                <a:spcPts val="400"/>
              </a:spcAft>
            </a:pPr>
            <a:r>
              <a:rPr lang="en-NZ" sz="18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assessing fidelity of implementation</a:t>
            </a:r>
          </a:p>
          <a:p>
            <a:pPr>
              <a:lnSpc>
                <a:spcPct val="100000"/>
              </a:lnSpc>
              <a:spcAft>
                <a:spcPts val="400"/>
              </a:spcAft>
            </a:pPr>
            <a:r>
              <a:rPr lang="en-NZ" sz="18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evaluating the initiative. </a:t>
            </a:r>
          </a:p>
        </p:txBody>
      </p:sp>
      <p:sp>
        <p:nvSpPr>
          <p:cNvPr id="4" name="Text Placeholder 3">
            <a:extLst>
              <a:ext uri="{FF2B5EF4-FFF2-40B4-BE49-F238E27FC236}">
                <a16:creationId xmlns:a16="http://schemas.microsoft.com/office/drawing/2014/main" id="{F95ACEE4-27E4-68DD-3FC6-7B494EC46791}"/>
              </a:ext>
            </a:extLst>
          </p:cNvPr>
          <p:cNvSpPr txBox="1">
            <a:spLocks/>
          </p:cNvSpPr>
          <p:nvPr/>
        </p:nvSpPr>
        <p:spPr>
          <a:xfrm>
            <a:off x="4658726" y="4101336"/>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a:t>
            </a:r>
            <a:r>
              <a:rPr lang="en-NZ" dirty="0" err="1"/>
              <a:t>Te</a:t>
            </a:r>
            <a:r>
              <a:rPr lang="en-NZ" dirty="0"/>
              <a:t> </a:t>
            </a:r>
            <a:r>
              <a:rPr lang="en-NZ" dirty="0" err="1"/>
              <a:t>Hononga</a:t>
            </a:r>
            <a:r>
              <a:rPr lang="en-NZ" dirty="0"/>
              <a:t> manual, p. 74)</a:t>
            </a:r>
          </a:p>
        </p:txBody>
      </p:sp>
      <p:sp>
        <p:nvSpPr>
          <p:cNvPr id="5" name="Title 2">
            <a:extLst>
              <a:ext uri="{FF2B5EF4-FFF2-40B4-BE49-F238E27FC236}">
                <a16:creationId xmlns:a16="http://schemas.microsoft.com/office/drawing/2014/main" id="{C512FC08-3212-1692-C623-193A162E22CE}"/>
              </a:ext>
            </a:extLst>
          </p:cNvPr>
          <p:cNvSpPr txBox="1">
            <a:spLocks/>
          </p:cNvSpPr>
          <p:nvPr/>
        </p:nvSpPr>
        <p:spPr>
          <a:xfrm>
            <a:off x="431800" y="226004"/>
            <a:ext cx="6727283"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Te </a:t>
            </a:r>
            <a:r>
              <a:rPr lang="en-NZ" b="1" dirty="0" err="1">
                <a:effectLst/>
                <a:latin typeface="Bliss Pro Bold" panose="02010006030000020004" pitchFamily="2" charset="0"/>
                <a:ea typeface="Times New Roman" panose="02020603050405020304" pitchFamily="18" charset="0"/>
                <a:cs typeface="Times New Roman" panose="02020603050405020304" pitchFamily="18" charset="0"/>
              </a:rPr>
              <a:t>aroturuki</a:t>
            </a:r>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 me te </a:t>
            </a:r>
            <a:r>
              <a:rPr lang="en-NZ" b="1" dirty="0" err="1">
                <a:effectLst/>
                <a:latin typeface="Bliss Pro Bold" panose="02010006030000020004" pitchFamily="2" charset="0"/>
                <a:ea typeface="Times New Roman" panose="02020603050405020304" pitchFamily="18" charset="0"/>
                <a:cs typeface="Times New Roman" panose="02020603050405020304" pitchFamily="18" charset="0"/>
              </a:rPr>
              <a:t>arotake</a:t>
            </a:r>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 | Monitoring and evaluation</a:t>
            </a:r>
            <a:endParaRPr lang="en-NZ" b="1" dirty="0">
              <a:latin typeface="Bliss Pro Bold" panose="02010006030000020004" pitchFamily="2" charset="0"/>
            </a:endParaRPr>
          </a:p>
        </p:txBody>
      </p:sp>
    </p:spTree>
    <p:extLst>
      <p:ext uri="{BB962C8B-B14F-4D97-AF65-F5344CB8AC3E}">
        <p14:creationId xmlns:p14="http://schemas.microsoft.com/office/powerpoint/2010/main" val="3583421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16832A-FCE5-93AD-0A9A-5A69A6F77F44}"/>
              </a:ext>
            </a:extLst>
          </p:cNvPr>
          <p:cNvSpPr/>
          <p:nvPr/>
        </p:nvSpPr>
        <p:spPr>
          <a:xfrm>
            <a:off x="431800" y="1025718"/>
            <a:ext cx="8280400" cy="3490720"/>
          </a:xfrm>
          <a:prstGeom prst="rect">
            <a:avLst/>
          </a:prstGeom>
          <a:solidFill>
            <a:srgbClr val="D7D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915F49D-67DE-6B00-73FC-267B0D4B28C7}"/>
              </a:ext>
            </a:extLst>
          </p:cNvPr>
          <p:cNvSpPr>
            <a:spLocks noGrp="1"/>
          </p:cNvSpPr>
          <p:nvPr>
            <p:ph type="sldNum" sz="quarter" idx="12"/>
          </p:nvPr>
        </p:nvSpPr>
        <p:spPr/>
        <p:txBody>
          <a:bodyPr/>
          <a:lstStyle/>
          <a:p>
            <a:fld id="{BFD14E40-3C96-7542-94D9-B9EA8019EF86}" type="slidenum">
              <a:rPr lang="en-NZ" smtClean="0"/>
              <a:pPr/>
              <a:t>41</a:t>
            </a:fld>
            <a:endParaRPr lang="en-NZ" dirty="0"/>
          </a:p>
        </p:txBody>
      </p:sp>
      <p:sp>
        <p:nvSpPr>
          <p:cNvPr id="5" name="Title 2">
            <a:extLst>
              <a:ext uri="{FF2B5EF4-FFF2-40B4-BE49-F238E27FC236}">
                <a16:creationId xmlns:a16="http://schemas.microsoft.com/office/drawing/2014/main" id="{C512FC08-3212-1692-C623-193A162E22CE}"/>
              </a:ext>
            </a:extLst>
          </p:cNvPr>
          <p:cNvSpPr txBox="1">
            <a:spLocks/>
          </p:cNvSpPr>
          <p:nvPr/>
        </p:nvSpPr>
        <p:spPr>
          <a:xfrm>
            <a:off x="431800" y="226004"/>
            <a:ext cx="6727283"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Monitoring the impact for individuals</a:t>
            </a:r>
            <a:endParaRPr lang="en-NZ" b="1" dirty="0">
              <a:latin typeface="Bliss Pro Bold" panose="02010006030000020004" pitchFamily="2" charset="0"/>
            </a:endParaRPr>
          </a:p>
        </p:txBody>
      </p:sp>
      <p:sp>
        <p:nvSpPr>
          <p:cNvPr id="6" name="Text Placeholder 3">
            <a:extLst>
              <a:ext uri="{FF2B5EF4-FFF2-40B4-BE49-F238E27FC236}">
                <a16:creationId xmlns:a16="http://schemas.microsoft.com/office/drawing/2014/main" id="{E13B5F9D-A3EE-45B5-F2F7-C8C8492EC36D}"/>
              </a:ext>
            </a:extLst>
          </p:cNvPr>
          <p:cNvSpPr txBox="1">
            <a:spLocks/>
          </p:cNvSpPr>
          <p:nvPr/>
        </p:nvSpPr>
        <p:spPr>
          <a:xfrm>
            <a:off x="1020565" y="1244506"/>
            <a:ext cx="7102870" cy="3053144"/>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dirty="0"/>
              <a:t>Dee</a:t>
            </a:r>
          </a:p>
          <a:p>
            <a:pPr marL="0" indent="0">
              <a:lnSpc>
                <a:spcPct val="90000"/>
              </a:lnSpc>
              <a:spcAft>
                <a:spcPts val="600"/>
              </a:spcAft>
              <a:buNone/>
            </a:pPr>
            <a:r>
              <a:rPr lang="en-NZ" b="0" dirty="0"/>
              <a:t>Dee started Check &amp; Connect in year 10. She had low self-esteem and was experiencing grief from losing a significant adult in her </a:t>
            </a:r>
            <a:r>
              <a:rPr lang="en-NZ" b="0" dirty="0" err="1"/>
              <a:t>whānau</a:t>
            </a:r>
            <a:r>
              <a:rPr lang="en-NZ" b="0" dirty="0"/>
              <a:t>. Her parents were separated, and she had no siblings.</a:t>
            </a:r>
          </a:p>
          <a:p>
            <a:pPr marL="0" indent="0">
              <a:lnSpc>
                <a:spcPct val="90000"/>
              </a:lnSpc>
              <a:spcAft>
                <a:spcPts val="600"/>
              </a:spcAft>
              <a:buNone/>
            </a:pPr>
            <a:r>
              <a:rPr lang="en-NZ" b="0" dirty="0"/>
              <a:t>In year 11, Dee’s attendance rate improved significantly to 75%, and teachers commented on her confidence in class and great attendance. In November, she passed NCEA level 1 prior to external exams.</a:t>
            </a:r>
          </a:p>
          <a:p>
            <a:pPr marL="0" indent="0">
              <a:lnSpc>
                <a:spcPct val="90000"/>
              </a:lnSpc>
              <a:spcAft>
                <a:spcPts val="600"/>
              </a:spcAft>
              <a:buNone/>
            </a:pPr>
            <a:r>
              <a:rPr lang="en-NZ" b="0" dirty="0"/>
              <a:t>In year 12, Dee is working to complete NCEA Level 2. She has lost another significant adult in her life, and grieving is making it difficult for her to attend school. However, she has been able to re-engage with school and reset her goals to improve attendance and gain 40 level 2 credits by the end of term 3.</a:t>
            </a:r>
            <a:endParaRPr lang="en-NZ" b="0" dirty="0">
              <a:solidFill>
                <a:srgbClr val="000000"/>
              </a:solidFill>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146562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15F49D-67DE-6B00-73FC-267B0D4B28C7}"/>
              </a:ext>
            </a:extLst>
          </p:cNvPr>
          <p:cNvSpPr>
            <a:spLocks noGrp="1"/>
          </p:cNvSpPr>
          <p:nvPr>
            <p:ph type="sldNum" sz="quarter" idx="12"/>
          </p:nvPr>
        </p:nvSpPr>
        <p:spPr/>
        <p:txBody>
          <a:bodyPr/>
          <a:lstStyle/>
          <a:p>
            <a:fld id="{BFD14E40-3C96-7542-94D9-B9EA8019EF86}" type="slidenum">
              <a:rPr lang="en-NZ" smtClean="0"/>
              <a:pPr/>
              <a:t>42</a:t>
            </a:fld>
            <a:endParaRPr lang="en-NZ" dirty="0"/>
          </a:p>
        </p:txBody>
      </p:sp>
      <p:sp>
        <p:nvSpPr>
          <p:cNvPr id="3" name="Text Placeholder 3">
            <a:extLst>
              <a:ext uri="{FF2B5EF4-FFF2-40B4-BE49-F238E27FC236}">
                <a16:creationId xmlns:a16="http://schemas.microsoft.com/office/drawing/2014/main" id="{BD1124CB-21B1-5B25-A3D0-93CF13D70DDB}"/>
              </a:ext>
            </a:extLst>
          </p:cNvPr>
          <p:cNvSpPr txBox="1">
            <a:spLocks/>
          </p:cNvSpPr>
          <p:nvPr/>
        </p:nvSpPr>
        <p:spPr>
          <a:xfrm>
            <a:off x="431800" y="2097686"/>
            <a:ext cx="7162180" cy="8309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NZ" sz="18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‘Fidelity of implementation’ refers to how closely implementation adheres to the intentions of an initiative. If an evidence-based initiative is not implemented as intended, the outcomes are likely to be disappointing.</a:t>
            </a:r>
          </a:p>
        </p:txBody>
      </p:sp>
      <p:sp>
        <p:nvSpPr>
          <p:cNvPr id="4" name="Text Placeholder 3">
            <a:extLst>
              <a:ext uri="{FF2B5EF4-FFF2-40B4-BE49-F238E27FC236}">
                <a16:creationId xmlns:a16="http://schemas.microsoft.com/office/drawing/2014/main" id="{F95ACEE4-27E4-68DD-3FC6-7B494EC46791}"/>
              </a:ext>
            </a:extLst>
          </p:cNvPr>
          <p:cNvSpPr txBox="1">
            <a:spLocks/>
          </p:cNvSpPr>
          <p:nvPr/>
        </p:nvSpPr>
        <p:spPr>
          <a:xfrm>
            <a:off x="4658726" y="3123326"/>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a:t>
            </a:r>
            <a:r>
              <a:rPr lang="en-NZ" dirty="0" err="1"/>
              <a:t>Te</a:t>
            </a:r>
            <a:r>
              <a:rPr lang="en-NZ" dirty="0"/>
              <a:t> </a:t>
            </a:r>
            <a:r>
              <a:rPr lang="en-NZ" dirty="0" err="1"/>
              <a:t>Hononga</a:t>
            </a:r>
            <a:r>
              <a:rPr lang="en-NZ" dirty="0"/>
              <a:t> manual, p. 75)</a:t>
            </a:r>
          </a:p>
        </p:txBody>
      </p:sp>
      <p:sp>
        <p:nvSpPr>
          <p:cNvPr id="5" name="Title 2">
            <a:extLst>
              <a:ext uri="{FF2B5EF4-FFF2-40B4-BE49-F238E27FC236}">
                <a16:creationId xmlns:a16="http://schemas.microsoft.com/office/drawing/2014/main" id="{C512FC08-3212-1692-C623-193A162E22CE}"/>
              </a:ext>
            </a:extLst>
          </p:cNvPr>
          <p:cNvSpPr txBox="1">
            <a:spLocks/>
          </p:cNvSpPr>
          <p:nvPr/>
        </p:nvSpPr>
        <p:spPr>
          <a:xfrm>
            <a:off x="431800" y="226004"/>
            <a:ext cx="6727283"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Assessing fidelity of implementation</a:t>
            </a:r>
            <a:endParaRPr lang="en-NZ" b="1" dirty="0">
              <a:latin typeface="Bliss Pro Bold" panose="02010006030000020004" pitchFamily="2" charset="0"/>
            </a:endParaRPr>
          </a:p>
        </p:txBody>
      </p:sp>
    </p:spTree>
    <p:extLst>
      <p:ext uri="{BB962C8B-B14F-4D97-AF65-F5344CB8AC3E}">
        <p14:creationId xmlns:p14="http://schemas.microsoft.com/office/powerpoint/2010/main" val="1716585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computer screen&#10;&#10;Description automatically generated">
            <a:extLst>
              <a:ext uri="{FF2B5EF4-FFF2-40B4-BE49-F238E27FC236}">
                <a16:creationId xmlns:a16="http://schemas.microsoft.com/office/drawing/2014/main" id="{54D12FE6-FD69-E9DD-07BE-D45803AD5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920750"/>
            <a:ext cx="7366000" cy="3302000"/>
          </a:xfrm>
          <a:prstGeom prst="rect">
            <a:avLst/>
          </a:prstGeom>
        </p:spPr>
      </p:pic>
      <p:sp>
        <p:nvSpPr>
          <p:cNvPr id="2" name="Slide Number Placeholder 1">
            <a:extLst>
              <a:ext uri="{FF2B5EF4-FFF2-40B4-BE49-F238E27FC236}">
                <a16:creationId xmlns:a16="http://schemas.microsoft.com/office/drawing/2014/main" id="{92D6E31B-54AF-43F3-806E-F04AC46698C1}"/>
              </a:ext>
            </a:extLst>
          </p:cNvPr>
          <p:cNvSpPr>
            <a:spLocks noGrp="1"/>
          </p:cNvSpPr>
          <p:nvPr>
            <p:ph type="sldNum" sz="quarter" idx="12"/>
          </p:nvPr>
        </p:nvSpPr>
        <p:spPr/>
        <p:txBody>
          <a:bodyPr/>
          <a:lstStyle/>
          <a:p>
            <a:fld id="{BFD14E40-3C96-7542-94D9-B9EA8019EF86}" type="slidenum">
              <a:rPr lang="en-NZ" smtClean="0"/>
              <a:pPr/>
              <a:t>43</a:t>
            </a:fld>
            <a:endParaRPr lang="en-NZ" dirty="0"/>
          </a:p>
        </p:txBody>
      </p:sp>
      <p:sp>
        <p:nvSpPr>
          <p:cNvPr id="3" name="Title 2">
            <a:extLst>
              <a:ext uri="{FF2B5EF4-FFF2-40B4-BE49-F238E27FC236}">
                <a16:creationId xmlns:a16="http://schemas.microsoft.com/office/drawing/2014/main" id="{0E3EC910-9E70-F747-B195-7F1A8E744D3B}"/>
              </a:ext>
            </a:extLst>
          </p:cNvPr>
          <p:cNvSpPr txBox="1">
            <a:spLocks/>
          </p:cNvSpPr>
          <p:nvPr/>
        </p:nvSpPr>
        <p:spPr>
          <a:xfrm>
            <a:off x="431800" y="226004"/>
            <a:ext cx="5261511"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Evaluating the initiative</a:t>
            </a:r>
            <a:endParaRPr lang="en-NZ" b="1" dirty="0">
              <a:latin typeface="Bliss Pro Bold" panose="02010006030000020004" pitchFamily="2" charset="0"/>
            </a:endParaRPr>
          </a:p>
        </p:txBody>
      </p:sp>
      <p:sp>
        <p:nvSpPr>
          <p:cNvPr id="11" name="Text Placeholder 3">
            <a:extLst>
              <a:ext uri="{FF2B5EF4-FFF2-40B4-BE49-F238E27FC236}">
                <a16:creationId xmlns:a16="http://schemas.microsoft.com/office/drawing/2014/main" id="{577E35F5-6293-CB7B-3893-BD1450189551}"/>
              </a:ext>
            </a:extLst>
          </p:cNvPr>
          <p:cNvSpPr txBox="1">
            <a:spLocks/>
          </p:cNvSpPr>
          <p:nvPr/>
        </p:nvSpPr>
        <p:spPr>
          <a:xfrm>
            <a:off x="4580820" y="4287187"/>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a:t>
            </a:r>
            <a:r>
              <a:rPr lang="en-NZ" dirty="0" err="1"/>
              <a:t>Te</a:t>
            </a:r>
            <a:r>
              <a:rPr lang="en-NZ" dirty="0"/>
              <a:t> </a:t>
            </a:r>
            <a:r>
              <a:rPr lang="en-NZ" dirty="0" err="1"/>
              <a:t>Hononga</a:t>
            </a:r>
            <a:r>
              <a:rPr lang="en-NZ" dirty="0"/>
              <a:t> manual, p. 77)</a:t>
            </a:r>
          </a:p>
        </p:txBody>
      </p:sp>
      <p:sp>
        <p:nvSpPr>
          <p:cNvPr id="7" name="TextBox 6">
            <a:extLst>
              <a:ext uri="{FF2B5EF4-FFF2-40B4-BE49-F238E27FC236}">
                <a16:creationId xmlns:a16="http://schemas.microsoft.com/office/drawing/2014/main" id="{41CEB79F-118B-0127-CA69-0CEFC5115FDB}"/>
              </a:ext>
            </a:extLst>
          </p:cNvPr>
          <p:cNvSpPr txBox="1"/>
          <p:nvPr/>
        </p:nvSpPr>
        <p:spPr>
          <a:xfrm>
            <a:off x="889000" y="1349528"/>
            <a:ext cx="2802218" cy="461665"/>
          </a:xfrm>
          <a:prstGeom prst="rect">
            <a:avLst/>
          </a:prstGeom>
          <a:noFill/>
        </p:spPr>
        <p:txBody>
          <a:bodyPr wrap="square">
            <a:spAutoFit/>
          </a:bodyPr>
          <a:lstStyle/>
          <a:p>
            <a:r>
              <a:rPr lang="en-NZ" sz="1200" dirty="0">
                <a:effectLst/>
                <a:latin typeface="Bliss Pro Regular" panose="02010006030000020004" pitchFamily="2" charset="0"/>
              </a:rPr>
              <a:t>To what extent are Check &amp; Connect students more likely to stay in school?</a:t>
            </a:r>
          </a:p>
        </p:txBody>
      </p:sp>
      <p:sp>
        <p:nvSpPr>
          <p:cNvPr id="12" name="TextBox 11">
            <a:extLst>
              <a:ext uri="{FF2B5EF4-FFF2-40B4-BE49-F238E27FC236}">
                <a16:creationId xmlns:a16="http://schemas.microsoft.com/office/drawing/2014/main" id="{E8B7A4EF-0B61-C11A-6941-D6A54E22F1CA}"/>
              </a:ext>
            </a:extLst>
          </p:cNvPr>
          <p:cNvSpPr txBox="1"/>
          <p:nvPr/>
        </p:nvSpPr>
        <p:spPr>
          <a:xfrm>
            <a:off x="3691218" y="1335433"/>
            <a:ext cx="4462685" cy="461665"/>
          </a:xfrm>
          <a:prstGeom prst="rect">
            <a:avLst/>
          </a:prstGeom>
          <a:noFill/>
        </p:spPr>
        <p:txBody>
          <a:bodyPr wrap="square">
            <a:spAutoFit/>
          </a:bodyPr>
          <a:lstStyle/>
          <a:p>
            <a:r>
              <a:rPr lang="en-NZ" sz="1200" dirty="0">
                <a:effectLst/>
                <a:latin typeface="Bliss Pro Light" panose="02010006030000020004" pitchFamily="2" charset="0"/>
              </a:rPr>
              <a:t>Consider enrolment and retention rates, mobility, attendance, lateness, frequency of missed classes, stand-downs, and suspensions.</a:t>
            </a:r>
          </a:p>
        </p:txBody>
      </p:sp>
      <p:sp>
        <p:nvSpPr>
          <p:cNvPr id="13" name="TextBox 12">
            <a:extLst>
              <a:ext uri="{FF2B5EF4-FFF2-40B4-BE49-F238E27FC236}">
                <a16:creationId xmlns:a16="http://schemas.microsoft.com/office/drawing/2014/main" id="{962712E1-0C12-5FD2-08EB-158E8E037392}"/>
              </a:ext>
            </a:extLst>
          </p:cNvPr>
          <p:cNvSpPr txBox="1"/>
          <p:nvPr/>
        </p:nvSpPr>
        <p:spPr>
          <a:xfrm>
            <a:off x="943592" y="995995"/>
            <a:ext cx="1295578" cy="313932"/>
          </a:xfrm>
          <a:prstGeom prst="rect">
            <a:avLst/>
          </a:prstGeom>
          <a:noFill/>
        </p:spPr>
        <p:txBody>
          <a:bodyPr wrap="square">
            <a:spAutoFit/>
          </a:bodyPr>
          <a:lstStyle/>
          <a:p>
            <a:pPr>
              <a:lnSpc>
                <a:spcPct val="90000"/>
              </a:lnSpc>
              <a:spcAft>
                <a:spcPts val="1200"/>
              </a:spcAft>
            </a:pPr>
            <a:r>
              <a:rPr lang="en-NZ" sz="1600" b="1" dirty="0">
                <a:solidFill>
                  <a:schemeClr val="bg1"/>
                </a:solidFill>
              </a:rPr>
              <a:t>QUESTION</a:t>
            </a:r>
          </a:p>
        </p:txBody>
      </p:sp>
      <p:sp>
        <p:nvSpPr>
          <p:cNvPr id="14" name="TextBox 13">
            <a:extLst>
              <a:ext uri="{FF2B5EF4-FFF2-40B4-BE49-F238E27FC236}">
                <a16:creationId xmlns:a16="http://schemas.microsoft.com/office/drawing/2014/main" id="{250174F3-4DB3-3634-46AD-2D5D0ADCBA8E}"/>
              </a:ext>
            </a:extLst>
          </p:cNvPr>
          <p:cNvSpPr txBox="1"/>
          <p:nvPr/>
        </p:nvSpPr>
        <p:spPr>
          <a:xfrm>
            <a:off x="3786114" y="995995"/>
            <a:ext cx="3381168" cy="313932"/>
          </a:xfrm>
          <a:prstGeom prst="rect">
            <a:avLst/>
          </a:prstGeom>
          <a:noFill/>
        </p:spPr>
        <p:txBody>
          <a:bodyPr wrap="square">
            <a:spAutoFit/>
          </a:bodyPr>
          <a:lstStyle/>
          <a:p>
            <a:pPr>
              <a:lnSpc>
                <a:spcPct val="90000"/>
              </a:lnSpc>
              <a:spcAft>
                <a:spcPts val="1200"/>
              </a:spcAft>
            </a:pPr>
            <a:r>
              <a:rPr lang="en-NZ" sz="1600" b="1" dirty="0">
                <a:solidFill>
                  <a:schemeClr val="bg1"/>
                </a:solidFill>
              </a:rPr>
              <a:t>TO ANSWER THE QUESTION</a:t>
            </a:r>
          </a:p>
        </p:txBody>
      </p:sp>
      <p:sp>
        <p:nvSpPr>
          <p:cNvPr id="15" name="TextBox 14">
            <a:extLst>
              <a:ext uri="{FF2B5EF4-FFF2-40B4-BE49-F238E27FC236}">
                <a16:creationId xmlns:a16="http://schemas.microsoft.com/office/drawing/2014/main" id="{F24EA661-025D-FD35-718B-13D48EAA95E8}"/>
              </a:ext>
            </a:extLst>
          </p:cNvPr>
          <p:cNvSpPr txBox="1"/>
          <p:nvPr/>
        </p:nvSpPr>
        <p:spPr>
          <a:xfrm>
            <a:off x="3691218" y="1897069"/>
            <a:ext cx="4462685" cy="461665"/>
          </a:xfrm>
          <a:prstGeom prst="rect">
            <a:avLst/>
          </a:prstGeom>
          <a:noFill/>
        </p:spPr>
        <p:txBody>
          <a:bodyPr wrap="square">
            <a:spAutoFit/>
          </a:bodyPr>
          <a:lstStyle/>
          <a:p>
            <a:r>
              <a:rPr lang="en-NZ" sz="1200" dirty="0">
                <a:effectLst/>
                <a:latin typeface="Bliss Pro Light" panose="02010006030000020004" pitchFamily="2" charset="0"/>
              </a:rPr>
              <a:t>Consider academic attainment, assignment completion, NCEA credits gained, and behaviour referrals.</a:t>
            </a:r>
          </a:p>
        </p:txBody>
      </p:sp>
      <p:sp>
        <p:nvSpPr>
          <p:cNvPr id="16" name="TextBox 15">
            <a:extLst>
              <a:ext uri="{FF2B5EF4-FFF2-40B4-BE49-F238E27FC236}">
                <a16:creationId xmlns:a16="http://schemas.microsoft.com/office/drawing/2014/main" id="{DA563B9E-2AB9-3140-CE85-C760C6DB394B}"/>
              </a:ext>
            </a:extLst>
          </p:cNvPr>
          <p:cNvSpPr txBox="1"/>
          <p:nvPr/>
        </p:nvSpPr>
        <p:spPr>
          <a:xfrm>
            <a:off x="3691216" y="2618254"/>
            <a:ext cx="4462685" cy="461665"/>
          </a:xfrm>
          <a:prstGeom prst="rect">
            <a:avLst/>
          </a:prstGeom>
          <a:noFill/>
        </p:spPr>
        <p:txBody>
          <a:bodyPr wrap="square">
            <a:spAutoFit/>
          </a:bodyPr>
          <a:lstStyle/>
          <a:p>
            <a:r>
              <a:rPr lang="en-NZ" sz="1200" dirty="0">
                <a:effectLst/>
                <a:latin typeface="Bliss Pro Light" panose="02010006030000020004" pitchFamily="2" charset="0"/>
              </a:rPr>
              <a:t>Calculate the number of years Check &amp; Connect students are spending at school on average (e.g., three, four, or five years).</a:t>
            </a:r>
          </a:p>
        </p:txBody>
      </p:sp>
      <p:sp>
        <p:nvSpPr>
          <p:cNvPr id="17" name="TextBox 16">
            <a:extLst>
              <a:ext uri="{FF2B5EF4-FFF2-40B4-BE49-F238E27FC236}">
                <a16:creationId xmlns:a16="http://schemas.microsoft.com/office/drawing/2014/main" id="{6EC7ABC7-F1A6-5A46-C4AC-3BF6887D37FF}"/>
              </a:ext>
            </a:extLst>
          </p:cNvPr>
          <p:cNvSpPr txBox="1"/>
          <p:nvPr/>
        </p:nvSpPr>
        <p:spPr>
          <a:xfrm>
            <a:off x="3691217" y="3349083"/>
            <a:ext cx="4563783" cy="646331"/>
          </a:xfrm>
          <a:prstGeom prst="rect">
            <a:avLst/>
          </a:prstGeom>
          <a:noFill/>
        </p:spPr>
        <p:txBody>
          <a:bodyPr wrap="square">
            <a:spAutoFit/>
          </a:bodyPr>
          <a:lstStyle/>
          <a:p>
            <a:r>
              <a:rPr lang="en-NZ" sz="1200" dirty="0">
                <a:effectLst/>
                <a:latin typeface="Bliss Pro Light" panose="02010006030000020004" pitchFamily="2" charset="0"/>
              </a:rPr>
              <a:t>Collect data on teacher and student perceptions of student engagement using a locally developed or other survey.</a:t>
            </a:r>
          </a:p>
          <a:p>
            <a:r>
              <a:rPr lang="en-NZ" sz="1200" dirty="0">
                <a:effectLst/>
                <a:latin typeface="Bliss Pro Light" panose="02010006030000020004" pitchFamily="2" charset="0"/>
              </a:rPr>
              <a:t>Track Check &amp; Connect students’ participation in school-wide activities. </a:t>
            </a:r>
          </a:p>
        </p:txBody>
      </p:sp>
      <p:sp>
        <p:nvSpPr>
          <p:cNvPr id="20" name="TextBox 19">
            <a:extLst>
              <a:ext uri="{FF2B5EF4-FFF2-40B4-BE49-F238E27FC236}">
                <a16:creationId xmlns:a16="http://schemas.microsoft.com/office/drawing/2014/main" id="{3CAE21C9-FFCD-1BB8-9038-19555F5B257E}"/>
              </a:ext>
            </a:extLst>
          </p:cNvPr>
          <p:cNvSpPr txBox="1"/>
          <p:nvPr/>
        </p:nvSpPr>
        <p:spPr>
          <a:xfrm>
            <a:off x="889000" y="1887410"/>
            <a:ext cx="2802218" cy="646331"/>
          </a:xfrm>
          <a:prstGeom prst="rect">
            <a:avLst/>
          </a:prstGeom>
          <a:noFill/>
        </p:spPr>
        <p:txBody>
          <a:bodyPr wrap="square">
            <a:spAutoFit/>
          </a:bodyPr>
          <a:lstStyle/>
          <a:p>
            <a:r>
              <a:rPr lang="en-NZ" sz="1200" dirty="0">
                <a:effectLst/>
                <a:latin typeface="Bliss Pro Regular" panose="02010006030000020004" pitchFamily="2" charset="0"/>
              </a:rPr>
              <a:t>To what extent are Check &amp; Connect students more likely to make progress in school?</a:t>
            </a:r>
          </a:p>
        </p:txBody>
      </p:sp>
      <p:sp>
        <p:nvSpPr>
          <p:cNvPr id="21" name="TextBox 20">
            <a:extLst>
              <a:ext uri="{FF2B5EF4-FFF2-40B4-BE49-F238E27FC236}">
                <a16:creationId xmlns:a16="http://schemas.microsoft.com/office/drawing/2014/main" id="{35B7DA4E-104C-4797-35DA-9625284EAA09}"/>
              </a:ext>
            </a:extLst>
          </p:cNvPr>
          <p:cNvSpPr txBox="1"/>
          <p:nvPr/>
        </p:nvSpPr>
        <p:spPr>
          <a:xfrm>
            <a:off x="889000" y="2620275"/>
            <a:ext cx="2802218" cy="646331"/>
          </a:xfrm>
          <a:prstGeom prst="rect">
            <a:avLst/>
          </a:prstGeom>
          <a:noFill/>
        </p:spPr>
        <p:txBody>
          <a:bodyPr wrap="square">
            <a:spAutoFit/>
          </a:bodyPr>
          <a:lstStyle/>
          <a:p>
            <a:r>
              <a:rPr lang="en-NZ" sz="1200" dirty="0">
                <a:effectLst/>
                <a:latin typeface="Bliss Pro Regular" panose="02010006030000020004" pitchFamily="2" charset="0"/>
              </a:rPr>
              <a:t>To what extent are Check &amp; Connect students more likely to complete their secondary schooling?</a:t>
            </a:r>
          </a:p>
        </p:txBody>
      </p:sp>
      <p:sp>
        <p:nvSpPr>
          <p:cNvPr id="22" name="TextBox 21">
            <a:extLst>
              <a:ext uri="{FF2B5EF4-FFF2-40B4-BE49-F238E27FC236}">
                <a16:creationId xmlns:a16="http://schemas.microsoft.com/office/drawing/2014/main" id="{9F664136-59C2-C495-B979-4D773F6FBEE7}"/>
              </a:ext>
            </a:extLst>
          </p:cNvPr>
          <p:cNvSpPr txBox="1"/>
          <p:nvPr/>
        </p:nvSpPr>
        <p:spPr>
          <a:xfrm>
            <a:off x="889000" y="3359863"/>
            <a:ext cx="2802218" cy="646331"/>
          </a:xfrm>
          <a:prstGeom prst="rect">
            <a:avLst/>
          </a:prstGeom>
          <a:noFill/>
        </p:spPr>
        <p:txBody>
          <a:bodyPr wrap="square">
            <a:spAutoFit/>
          </a:bodyPr>
          <a:lstStyle/>
          <a:p>
            <a:r>
              <a:rPr lang="en-NZ" sz="1200" dirty="0">
                <a:effectLst/>
                <a:latin typeface="Bliss Pro Regular" panose="02010006030000020004" pitchFamily="2" charset="0"/>
              </a:rPr>
              <a:t>To what extent are Check &amp; Connect students re-engaging with school and learning?</a:t>
            </a:r>
          </a:p>
        </p:txBody>
      </p:sp>
    </p:spTree>
    <p:extLst>
      <p:ext uri="{BB962C8B-B14F-4D97-AF65-F5344CB8AC3E}">
        <p14:creationId xmlns:p14="http://schemas.microsoft.com/office/powerpoint/2010/main" val="95704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7E3D34-BCBF-D92C-061D-19645F8CCC4D}"/>
              </a:ext>
            </a:extLst>
          </p:cNvPr>
          <p:cNvSpPr>
            <a:spLocks noGrp="1"/>
          </p:cNvSpPr>
          <p:nvPr>
            <p:ph type="sldNum" sz="quarter" idx="12"/>
          </p:nvPr>
        </p:nvSpPr>
        <p:spPr/>
        <p:txBody>
          <a:bodyPr/>
          <a:lstStyle/>
          <a:p>
            <a:fld id="{BFD14E40-3C96-7542-94D9-B9EA8019EF86}" type="slidenum">
              <a:rPr lang="en-NZ" smtClean="0"/>
              <a:pPr/>
              <a:t>44</a:t>
            </a:fld>
            <a:endParaRPr lang="en-NZ" dirty="0"/>
          </a:p>
        </p:txBody>
      </p:sp>
      <p:sp>
        <p:nvSpPr>
          <p:cNvPr id="3" name="Title 2">
            <a:extLst>
              <a:ext uri="{FF2B5EF4-FFF2-40B4-BE49-F238E27FC236}">
                <a16:creationId xmlns:a16="http://schemas.microsoft.com/office/drawing/2014/main" id="{F175F446-965C-9212-547B-D52F6AB2B25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Purpose of this session</a:t>
            </a:r>
          </a:p>
        </p:txBody>
      </p:sp>
      <p:sp>
        <p:nvSpPr>
          <p:cNvPr id="4" name="Text Placeholder 3">
            <a:extLst>
              <a:ext uri="{FF2B5EF4-FFF2-40B4-BE49-F238E27FC236}">
                <a16:creationId xmlns:a16="http://schemas.microsoft.com/office/drawing/2014/main" id="{AEA6966B-8490-6E3C-4B15-3A6411796F95}"/>
              </a:ext>
            </a:extLst>
          </p:cNvPr>
          <p:cNvSpPr txBox="1">
            <a:spLocks/>
          </p:cNvSpPr>
          <p:nvPr/>
        </p:nvSpPr>
        <p:spPr>
          <a:xfrm>
            <a:off x="431800" y="1117348"/>
            <a:ext cx="8045138" cy="2782300"/>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b="0" dirty="0"/>
              <a:t>The purpose of this session was for you to learn about:</a:t>
            </a:r>
          </a:p>
          <a:p>
            <a:pPr>
              <a:lnSpc>
                <a:spcPct val="90000"/>
              </a:lnSpc>
              <a:spcAft>
                <a:spcPts val="600"/>
              </a:spcAft>
            </a:pPr>
            <a:r>
              <a:rPr lang="en-NZ" b="0" dirty="0"/>
              <a:t>your role and responsibilities as </a:t>
            </a:r>
            <a:r>
              <a:rPr lang="en-NZ" b="0" dirty="0" err="1"/>
              <a:t>kaiurungi</a:t>
            </a:r>
            <a:r>
              <a:rPr lang="en-NZ" b="0" dirty="0"/>
              <a:t> (coordinator)</a:t>
            </a:r>
          </a:p>
          <a:p>
            <a:pPr>
              <a:lnSpc>
                <a:spcPct val="90000"/>
              </a:lnSpc>
              <a:spcAft>
                <a:spcPts val="600"/>
              </a:spcAft>
            </a:pPr>
            <a:r>
              <a:rPr lang="en-NZ" b="0" dirty="0"/>
              <a:t>the typical steps involved in implementing Check &amp; Connect: Te Hononga </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the risks and possible indicators of disengagement</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how to support </a:t>
            </a:r>
            <a:r>
              <a:rPr lang="en-NZ" b="0" dirty="0" err="1">
                <a:solidFill>
                  <a:srgbClr val="000000"/>
                </a:solidFill>
                <a:ea typeface="Times New Roman" panose="02020603050405020304" pitchFamily="18" charset="0"/>
                <a:cs typeface="Calibri" panose="020F0502020204030204" pitchFamily="34" charset="0"/>
              </a:rPr>
              <a:t>kaihoe</a:t>
            </a:r>
            <a:r>
              <a:rPr lang="en-NZ" b="0" dirty="0">
                <a:solidFill>
                  <a:srgbClr val="000000"/>
                </a:solidFill>
                <a:ea typeface="Times New Roman" panose="02020603050405020304" pitchFamily="18" charset="0"/>
                <a:cs typeface="Calibri" panose="020F0502020204030204" pitchFamily="34" charset="0"/>
              </a:rPr>
              <a:t> (mentors)</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monitoring and evaluation of Check &amp; Connect: </a:t>
            </a:r>
            <a:r>
              <a:rPr lang="en-NZ" b="0" dirty="0" err="1">
                <a:solidFill>
                  <a:srgbClr val="000000"/>
                </a:solidFill>
                <a:ea typeface="Times New Roman" panose="02020603050405020304" pitchFamily="18" charset="0"/>
                <a:cs typeface="Calibri" panose="020F0502020204030204" pitchFamily="34" charset="0"/>
              </a:rPr>
              <a:t>Te</a:t>
            </a:r>
            <a:r>
              <a:rPr lang="en-NZ" b="0" dirty="0">
                <a:solidFill>
                  <a:srgbClr val="000000"/>
                </a:solidFill>
                <a:ea typeface="Times New Roman" panose="02020603050405020304" pitchFamily="18" charset="0"/>
                <a:cs typeface="Calibri" panose="020F0502020204030204" pitchFamily="34" charset="0"/>
              </a:rPr>
              <a:t> </a:t>
            </a:r>
            <a:r>
              <a:rPr lang="en-NZ" b="0" dirty="0" err="1">
                <a:solidFill>
                  <a:srgbClr val="000000"/>
                </a:solidFill>
                <a:ea typeface="Times New Roman" panose="02020603050405020304" pitchFamily="18" charset="0"/>
                <a:cs typeface="Calibri" panose="020F0502020204030204" pitchFamily="34" charset="0"/>
              </a:rPr>
              <a:t>Hononga</a:t>
            </a:r>
            <a:r>
              <a:rPr lang="en-NZ" b="0" dirty="0">
                <a:solidFill>
                  <a:srgbClr val="000000"/>
                </a:solidFill>
                <a:ea typeface="Times New Roman" panose="02020603050405020304" pitchFamily="18" charset="0"/>
                <a:cs typeface="Calibri" panose="020F0502020204030204" pitchFamily="34" charset="0"/>
              </a:rPr>
              <a:t>.</a:t>
            </a:r>
          </a:p>
          <a:p>
            <a:pPr marL="0" indent="0">
              <a:lnSpc>
                <a:spcPct val="90000"/>
              </a:lnSpc>
              <a:spcAft>
                <a:spcPts val="600"/>
              </a:spcAft>
              <a:buNone/>
            </a:pPr>
            <a:r>
              <a:rPr lang="en-NZ" b="0" dirty="0"/>
              <a:t>Have we achieved our purpose for today? Do you have any questions? </a:t>
            </a:r>
          </a:p>
        </p:txBody>
      </p:sp>
    </p:spTree>
    <p:extLst>
      <p:ext uri="{BB962C8B-B14F-4D97-AF65-F5344CB8AC3E}">
        <p14:creationId xmlns:p14="http://schemas.microsoft.com/office/powerpoint/2010/main" val="99487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FC2D0C-8E02-5440-BB89-1A2B2A69B265}"/>
              </a:ext>
            </a:extLst>
          </p:cNvPr>
          <p:cNvSpPr txBox="1">
            <a:spLocks/>
          </p:cNvSpPr>
          <p:nvPr/>
        </p:nvSpPr>
        <p:spPr>
          <a:xfrm>
            <a:off x="431800" y="447675"/>
            <a:ext cx="7113692" cy="4431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NZ" sz="3200" b="1" spc="50" dirty="0">
                <a:cs typeface="Calibri" panose="020F0502020204030204" pitchFamily="34" charset="0"/>
              </a:rPr>
              <a:t>Check &amp; Connect: </a:t>
            </a:r>
            <a:r>
              <a:rPr lang="en-NZ" sz="3200" b="1" spc="50" dirty="0">
                <a:solidFill>
                  <a:srgbClr val="BEBCD8"/>
                </a:solidFill>
                <a:latin typeface="+mn-lt"/>
                <a:cs typeface="Calibri" panose="020F0502020204030204" pitchFamily="34" charset="0"/>
              </a:rPr>
              <a:t>Te Hononga</a:t>
            </a:r>
          </a:p>
        </p:txBody>
      </p:sp>
      <p:sp>
        <p:nvSpPr>
          <p:cNvPr id="2" name="Title 1">
            <a:extLst>
              <a:ext uri="{FF2B5EF4-FFF2-40B4-BE49-F238E27FC236}">
                <a16:creationId xmlns:a16="http://schemas.microsoft.com/office/drawing/2014/main" id="{BB151900-A43B-419D-14C4-5609796AD0CF}"/>
              </a:ext>
            </a:extLst>
          </p:cNvPr>
          <p:cNvSpPr txBox="1">
            <a:spLocks/>
          </p:cNvSpPr>
          <p:nvPr/>
        </p:nvSpPr>
        <p:spPr>
          <a:xfrm>
            <a:off x="609600" y="1397000"/>
            <a:ext cx="3156373" cy="1717393"/>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NZ" sz="4000" b="1" spc="50" dirty="0">
                <a:solidFill>
                  <a:srgbClr val="242279"/>
                </a:solidFill>
                <a:cs typeface="Calibri" panose="020F0502020204030204" pitchFamily="34" charset="0"/>
              </a:rPr>
              <a:t>Section 3</a:t>
            </a:r>
          </a:p>
          <a:p>
            <a:r>
              <a:rPr lang="en-NZ" sz="2800" b="1" spc="50" dirty="0">
                <a:solidFill>
                  <a:srgbClr val="242279"/>
                </a:solidFill>
                <a:latin typeface="+mn-lt"/>
                <a:cs typeface="Calibri" panose="020F0502020204030204" pitchFamily="34" charset="0"/>
              </a:rPr>
              <a:t>The role of the </a:t>
            </a:r>
            <a:r>
              <a:rPr lang="en-NZ" sz="2800" b="1" spc="50" dirty="0" err="1">
                <a:solidFill>
                  <a:srgbClr val="242279"/>
                </a:solidFill>
                <a:latin typeface="+mn-lt"/>
                <a:cs typeface="Calibri" panose="020F0502020204030204" pitchFamily="34" charset="0"/>
              </a:rPr>
              <a:t>kaihoe</a:t>
            </a:r>
            <a:endParaRPr lang="en-NZ" sz="2800" b="1" spc="50" dirty="0">
              <a:solidFill>
                <a:srgbClr val="242279"/>
              </a:solidFill>
              <a:latin typeface="+mn-lt"/>
              <a:cs typeface="Calibri" panose="020F0502020204030204" pitchFamily="34" charset="0"/>
            </a:endParaRPr>
          </a:p>
          <a:p>
            <a:r>
              <a:rPr lang="en-NZ" sz="2800" b="1" spc="50" dirty="0">
                <a:solidFill>
                  <a:srgbClr val="242279"/>
                </a:solidFill>
                <a:latin typeface="+mn-lt"/>
                <a:cs typeface="Calibri" panose="020F0502020204030204" pitchFamily="34" charset="0"/>
              </a:rPr>
              <a:t>Session 1</a:t>
            </a:r>
          </a:p>
        </p:txBody>
      </p:sp>
      <p:sp>
        <p:nvSpPr>
          <p:cNvPr id="3" name="TextBox 2">
            <a:extLst>
              <a:ext uri="{FF2B5EF4-FFF2-40B4-BE49-F238E27FC236}">
                <a16:creationId xmlns:a16="http://schemas.microsoft.com/office/drawing/2014/main" id="{3FAEC43D-C0D9-364E-B620-2AEBC7F3A6CF}"/>
              </a:ext>
            </a:extLst>
          </p:cNvPr>
          <p:cNvSpPr txBox="1"/>
          <p:nvPr/>
        </p:nvSpPr>
        <p:spPr>
          <a:xfrm>
            <a:off x="1397000" y="1397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43239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E9FD7-6B08-A146-9170-F8AC4556A638}"/>
              </a:ext>
            </a:extLst>
          </p:cNvPr>
          <p:cNvSpPr>
            <a:spLocks noGrp="1"/>
          </p:cNvSpPr>
          <p:nvPr>
            <p:ph type="sldNum" sz="quarter" idx="12"/>
          </p:nvPr>
        </p:nvSpPr>
        <p:spPr/>
        <p:txBody>
          <a:bodyPr/>
          <a:lstStyle/>
          <a:p>
            <a:fld id="{BFD14E40-3C96-7542-94D9-B9EA8019EF86}" type="slidenum">
              <a:rPr lang="en-NZ" smtClean="0"/>
              <a:pPr/>
              <a:t>46</a:t>
            </a:fld>
            <a:endParaRPr lang="en-NZ" dirty="0"/>
          </a:p>
        </p:txBody>
      </p:sp>
      <p:sp>
        <p:nvSpPr>
          <p:cNvPr id="5" name="Title 2">
            <a:extLst>
              <a:ext uri="{FF2B5EF4-FFF2-40B4-BE49-F238E27FC236}">
                <a16:creationId xmlns:a16="http://schemas.microsoft.com/office/drawing/2014/main" id="{38C887C8-7189-471A-B560-02D74DB3CF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Reviewing prior learning</a:t>
            </a:r>
            <a:endParaRPr lang="en-NZ" b="1" dirty="0">
              <a:latin typeface="Bliss Pro Bold" panose="02010006030000020004" pitchFamily="2" charset="0"/>
            </a:endParaRPr>
          </a:p>
        </p:txBody>
      </p:sp>
      <p:sp>
        <p:nvSpPr>
          <p:cNvPr id="3" name="Text Placeholder 3">
            <a:extLst>
              <a:ext uri="{FF2B5EF4-FFF2-40B4-BE49-F238E27FC236}">
                <a16:creationId xmlns:a16="http://schemas.microsoft.com/office/drawing/2014/main" id="{2AD9954E-A28C-8591-D6FF-EE0269B6A292}"/>
              </a:ext>
            </a:extLst>
          </p:cNvPr>
          <p:cNvSpPr txBox="1">
            <a:spLocks/>
          </p:cNvSpPr>
          <p:nvPr/>
        </p:nvSpPr>
        <p:spPr>
          <a:xfrm>
            <a:off x="431799" y="1136209"/>
            <a:ext cx="7936113" cy="3209084"/>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b="0" dirty="0"/>
              <a:t>Check &amp; Connect: </a:t>
            </a:r>
            <a:r>
              <a:rPr lang="en-NZ" b="0" dirty="0" err="1"/>
              <a:t>Te</a:t>
            </a:r>
            <a:r>
              <a:rPr lang="en-NZ" b="0" dirty="0"/>
              <a:t> Hononga</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is for ākonga who are at risk of disengaging from learning or </a:t>
            </a:r>
            <a:r>
              <a:rPr lang="en-NZ" b="0" dirty="0">
                <a:latin typeface="Calibri" panose="020F0502020204030204" pitchFamily="34" charset="0"/>
              </a:rPr>
              <a:t>non-attendance</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involves </a:t>
            </a:r>
            <a:r>
              <a:rPr lang="en-NZ" dirty="0">
                <a:solidFill>
                  <a:srgbClr val="000000"/>
                </a:solidFill>
                <a:ea typeface="Times New Roman" panose="02020603050405020304" pitchFamily="18" charset="0"/>
                <a:cs typeface="Calibri" panose="020F0502020204030204" pitchFamily="34" charset="0"/>
              </a:rPr>
              <a:t>checking</a:t>
            </a:r>
            <a:r>
              <a:rPr lang="en-NZ" b="0" dirty="0">
                <a:solidFill>
                  <a:srgbClr val="000000"/>
                </a:solidFill>
                <a:ea typeface="Times New Roman" panose="02020603050405020304" pitchFamily="18" charset="0"/>
                <a:cs typeface="Calibri" panose="020F0502020204030204" pitchFamily="34" charset="0"/>
              </a:rPr>
              <a:t> ākonga data and </a:t>
            </a:r>
            <a:r>
              <a:rPr lang="en-NZ" dirty="0">
                <a:solidFill>
                  <a:srgbClr val="000000"/>
                </a:solidFill>
                <a:ea typeface="Times New Roman" panose="02020603050405020304" pitchFamily="18" charset="0"/>
                <a:cs typeface="Calibri" panose="020F0502020204030204" pitchFamily="34" charset="0"/>
              </a:rPr>
              <a:t>connecting</a:t>
            </a:r>
            <a:r>
              <a:rPr lang="en-NZ" b="0" dirty="0">
                <a:solidFill>
                  <a:srgbClr val="000000"/>
                </a:solidFill>
                <a:ea typeface="Times New Roman" panose="02020603050405020304" pitchFamily="18" charset="0"/>
                <a:cs typeface="Calibri" panose="020F0502020204030204" pitchFamily="34" charset="0"/>
              </a:rPr>
              <a:t> with ākonga to plan responses</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was developed in the United States and is successfully implemented in many countries </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has been adapted to Aotearoa New Zealand and gives effect to the Treaty of Waitangi</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works best with a two-year commitment from a kaihoe (mentor)</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involves meeting weekly with ākonga to set goals for improved learning and wellbeing </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involves collaboration across a team of people, with ākonga and their whānau at the heart.</a:t>
            </a:r>
          </a:p>
        </p:txBody>
      </p:sp>
    </p:spTree>
    <p:extLst>
      <p:ext uri="{BB962C8B-B14F-4D97-AF65-F5344CB8AC3E}">
        <p14:creationId xmlns:p14="http://schemas.microsoft.com/office/powerpoint/2010/main" val="29267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68F737-4845-80C3-3042-433A60816734}"/>
              </a:ext>
            </a:extLst>
          </p:cNvPr>
          <p:cNvSpPr>
            <a:spLocks noGrp="1"/>
          </p:cNvSpPr>
          <p:nvPr>
            <p:ph type="sldNum" sz="quarter" idx="12"/>
          </p:nvPr>
        </p:nvSpPr>
        <p:spPr/>
        <p:txBody>
          <a:bodyPr/>
          <a:lstStyle/>
          <a:p>
            <a:fld id="{BFD14E40-3C96-7542-94D9-B9EA8019EF86}" type="slidenum">
              <a:rPr lang="en-NZ" smtClean="0"/>
              <a:pPr/>
              <a:t>47</a:t>
            </a:fld>
            <a:endParaRPr lang="en-NZ" dirty="0"/>
          </a:p>
        </p:txBody>
      </p:sp>
      <p:sp>
        <p:nvSpPr>
          <p:cNvPr id="3" name="Title 2">
            <a:extLst>
              <a:ext uri="{FF2B5EF4-FFF2-40B4-BE49-F238E27FC236}">
                <a16:creationId xmlns:a16="http://schemas.microsoft.com/office/drawing/2014/main" id="{3E128361-AEBF-15E2-F441-568FA1A6C6FC}"/>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Purpose of this session</a:t>
            </a:r>
          </a:p>
        </p:txBody>
      </p:sp>
      <p:sp>
        <p:nvSpPr>
          <p:cNvPr id="4" name="Text Placeholder 3">
            <a:extLst>
              <a:ext uri="{FF2B5EF4-FFF2-40B4-BE49-F238E27FC236}">
                <a16:creationId xmlns:a16="http://schemas.microsoft.com/office/drawing/2014/main" id="{1D0F53C1-94F8-0EF2-63B4-3992BEDE6520}"/>
              </a:ext>
            </a:extLst>
          </p:cNvPr>
          <p:cNvSpPr txBox="1">
            <a:spLocks/>
          </p:cNvSpPr>
          <p:nvPr/>
        </p:nvSpPr>
        <p:spPr>
          <a:xfrm>
            <a:off x="431799" y="1389782"/>
            <a:ext cx="7936113" cy="2782300"/>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b="0" dirty="0"/>
              <a:t>The purpose of this session is for you to learn about:</a:t>
            </a:r>
          </a:p>
          <a:p>
            <a:pPr marL="230400">
              <a:lnSpc>
                <a:spcPct val="90000"/>
              </a:lnSpc>
              <a:spcAft>
                <a:spcPts val="600"/>
              </a:spcAft>
            </a:pPr>
            <a:r>
              <a:rPr lang="en-NZ" b="0" dirty="0" err="1">
                <a:solidFill>
                  <a:srgbClr val="000000"/>
                </a:solidFill>
                <a:ea typeface="Times New Roman" panose="02020603050405020304" pitchFamily="18" charset="0"/>
                <a:cs typeface="Calibri" panose="020F0502020204030204" pitchFamily="34" charset="0"/>
              </a:rPr>
              <a:t>whakawhanaungatanga</a:t>
            </a:r>
            <a:r>
              <a:rPr lang="en-NZ" b="0" dirty="0">
                <a:solidFill>
                  <a:srgbClr val="000000"/>
                </a:solidFill>
                <a:ea typeface="Times New Roman" panose="02020603050405020304" pitchFamily="18" charset="0"/>
                <a:cs typeface="Calibri" panose="020F0502020204030204" pitchFamily="34" charset="0"/>
              </a:rPr>
              <a:t> – building connections with ākonga – the heart of the matter</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your role and responsibilities as kaihoe (mentors)</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the skills, knowledge, and attributes your role requires</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the risks of disengagement and how it happens</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possible indicators of disengagement and the importance of monitoring them</a:t>
            </a:r>
          </a:p>
          <a:p>
            <a:pPr marL="230400">
              <a:lnSpc>
                <a:spcPct val="90000"/>
              </a:lnSpc>
              <a:spcAft>
                <a:spcPts val="600"/>
              </a:spcAft>
            </a:pPr>
            <a:r>
              <a:rPr lang="en-NZ" b="0" dirty="0">
                <a:solidFill>
                  <a:srgbClr val="000000"/>
                </a:solidFill>
                <a:ea typeface="Times New Roman" panose="02020603050405020304" pitchFamily="18" charset="0"/>
                <a:cs typeface="Calibri" panose="020F0502020204030204" pitchFamily="34" charset="0"/>
              </a:rPr>
              <a:t>the guidance in the manual.</a:t>
            </a:r>
          </a:p>
        </p:txBody>
      </p:sp>
    </p:spTree>
    <p:extLst>
      <p:ext uri="{BB962C8B-B14F-4D97-AF65-F5344CB8AC3E}">
        <p14:creationId xmlns:p14="http://schemas.microsoft.com/office/powerpoint/2010/main" val="173344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35CBB9-FF23-44CE-D31E-03EA38C204EA}"/>
              </a:ext>
            </a:extLst>
          </p:cNvPr>
          <p:cNvSpPr>
            <a:spLocks noGrp="1"/>
          </p:cNvSpPr>
          <p:nvPr>
            <p:ph type="sldNum" sz="quarter" idx="12"/>
          </p:nvPr>
        </p:nvSpPr>
        <p:spPr/>
        <p:txBody>
          <a:bodyPr/>
          <a:lstStyle/>
          <a:p>
            <a:fld id="{BFD14E40-3C96-7542-94D9-B9EA8019EF86}" type="slidenum">
              <a:rPr lang="en-NZ" smtClean="0"/>
              <a:pPr/>
              <a:t>48</a:t>
            </a:fld>
            <a:endParaRPr lang="en-NZ" dirty="0"/>
          </a:p>
        </p:txBody>
      </p:sp>
      <p:sp>
        <p:nvSpPr>
          <p:cNvPr id="6" name="Text Placeholder 3">
            <a:extLst>
              <a:ext uri="{FF2B5EF4-FFF2-40B4-BE49-F238E27FC236}">
                <a16:creationId xmlns:a16="http://schemas.microsoft.com/office/drawing/2014/main" id="{7E5757E5-224F-8406-EC57-AFC5D3FDC19E}"/>
              </a:ext>
            </a:extLst>
          </p:cNvPr>
          <p:cNvSpPr txBox="1">
            <a:spLocks/>
          </p:cNvSpPr>
          <p:nvPr/>
        </p:nvSpPr>
        <p:spPr>
          <a:xfrm>
            <a:off x="1675985" y="1174652"/>
            <a:ext cx="5761135" cy="3225498"/>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dirty="0"/>
              <a:t>Working in pairs or small groups, can you recall the six key mentor tasks that we discussed at our last session? </a:t>
            </a:r>
            <a:br>
              <a:rPr lang="en-NZ" dirty="0"/>
            </a:br>
            <a:r>
              <a:rPr lang="en-NZ" b="0" dirty="0"/>
              <a:t>(The first and last are given for you below.)</a:t>
            </a:r>
          </a:p>
          <a:p>
            <a:pPr>
              <a:lnSpc>
                <a:spcPct val="90000"/>
              </a:lnSpc>
              <a:spcAft>
                <a:spcPts val="600"/>
              </a:spcAft>
            </a:pPr>
            <a:r>
              <a:rPr lang="en-NZ" b="0" dirty="0"/>
              <a:t>Collaborates</a:t>
            </a:r>
          </a:p>
          <a:p>
            <a:pPr>
              <a:lnSpc>
                <a:spcPct val="90000"/>
              </a:lnSpc>
              <a:spcAft>
                <a:spcPts val="600"/>
              </a:spcAft>
            </a:pPr>
            <a:r>
              <a:rPr lang="en-NZ" b="0" dirty="0"/>
              <a:t>Monitors</a:t>
            </a:r>
          </a:p>
          <a:p>
            <a:pPr>
              <a:lnSpc>
                <a:spcPct val="90000"/>
              </a:lnSpc>
              <a:spcAft>
                <a:spcPts val="600"/>
              </a:spcAft>
            </a:pPr>
            <a:r>
              <a:rPr lang="en-NZ" b="0" dirty="0"/>
              <a:t>Liaises</a:t>
            </a:r>
          </a:p>
          <a:p>
            <a:pPr>
              <a:lnSpc>
                <a:spcPct val="90000"/>
              </a:lnSpc>
              <a:spcAft>
                <a:spcPts val="600"/>
              </a:spcAft>
            </a:pPr>
            <a:r>
              <a:rPr lang="en-NZ" b="0" dirty="0"/>
              <a:t>Ensures alignment</a:t>
            </a:r>
          </a:p>
          <a:p>
            <a:pPr>
              <a:lnSpc>
                <a:spcPct val="90000"/>
              </a:lnSpc>
              <a:spcAft>
                <a:spcPts val="600"/>
              </a:spcAft>
            </a:pPr>
            <a:r>
              <a:rPr lang="en-NZ" b="0" dirty="0"/>
              <a:t>Problem solves</a:t>
            </a:r>
          </a:p>
          <a:p>
            <a:pPr>
              <a:lnSpc>
                <a:spcPct val="90000"/>
              </a:lnSpc>
              <a:spcAft>
                <a:spcPts val="600"/>
              </a:spcAft>
            </a:pPr>
            <a:r>
              <a:rPr lang="en-NZ" b="0" dirty="0"/>
              <a:t>Records</a:t>
            </a:r>
          </a:p>
        </p:txBody>
      </p:sp>
      <p:sp>
        <p:nvSpPr>
          <p:cNvPr id="7" name="Title 2">
            <a:extLst>
              <a:ext uri="{FF2B5EF4-FFF2-40B4-BE49-F238E27FC236}">
                <a16:creationId xmlns:a16="http://schemas.microsoft.com/office/drawing/2014/main" id="{D32CF93E-39EB-FDD7-08D9-460A4B96FCDA}"/>
              </a:ext>
            </a:extLst>
          </p:cNvPr>
          <p:cNvSpPr txBox="1">
            <a:spLocks/>
          </p:cNvSpPr>
          <p:nvPr/>
        </p:nvSpPr>
        <p:spPr>
          <a:xfrm>
            <a:off x="1675984"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The role of the </a:t>
            </a:r>
            <a:r>
              <a:rPr lang="en-NZ" b="1" dirty="0" err="1">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kaihoe</a:t>
            </a:r>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 | mentor</a:t>
            </a:r>
            <a:endParaRPr lang="en-NZ" b="1" dirty="0">
              <a:solidFill>
                <a:schemeClr val="tx1"/>
              </a:solidFill>
              <a:latin typeface="Bliss Pro Bold" panose="02010006030000020004" pitchFamily="2" charset="0"/>
            </a:endParaRPr>
          </a:p>
        </p:txBody>
      </p:sp>
      <p:pic>
        <p:nvPicPr>
          <p:cNvPr id="9" name="Picture 8" descr="Two people looking at a tablet&#10;&#10;Description automatically generated with medium confidence">
            <a:extLst>
              <a:ext uri="{FF2B5EF4-FFF2-40B4-BE49-F238E27FC236}">
                <a16:creationId xmlns:a16="http://schemas.microsoft.com/office/drawing/2014/main" id="{9989D198-CFAB-DC86-E0B4-2868861E74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70612">
            <a:off x="4784386" y="2199106"/>
            <a:ext cx="3058782" cy="2084005"/>
          </a:xfrm>
          <a:prstGeom prst="rect">
            <a:avLst/>
          </a:prstGeom>
          <a:effectLst>
            <a:outerShdw blurRad="116861" dist="63500" dir="18900000" algn="bl" rotWithShape="0">
              <a:prstClr val="black">
                <a:alpha val="30143"/>
              </a:prstClr>
            </a:outerShdw>
          </a:effectLst>
        </p:spPr>
      </p:pic>
    </p:spTree>
    <p:extLst>
      <p:ext uri="{BB962C8B-B14F-4D97-AF65-F5344CB8AC3E}">
        <p14:creationId xmlns:p14="http://schemas.microsoft.com/office/powerpoint/2010/main" val="2786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B63273A6-E0FD-1B50-F2B9-5C7FD47CCEDD}"/>
              </a:ext>
            </a:extLst>
          </p:cNvPr>
          <p:cNvSpPr txBox="1">
            <a:spLocks/>
          </p:cNvSpPr>
          <p:nvPr/>
        </p:nvSpPr>
        <p:spPr>
          <a:xfrm>
            <a:off x="431800" y="1429513"/>
            <a:ext cx="3709894" cy="2609945"/>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dirty="0">
                <a:solidFill>
                  <a:schemeClr val="bg1"/>
                </a:solidFill>
              </a:rPr>
              <a:t>Persistence plus</a:t>
            </a:r>
          </a:p>
          <a:p>
            <a:pPr>
              <a:lnSpc>
                <a:spcPct val="90000"/>
              </a:lnSpc>
              <a:spcAft>
                <a:spcPts val="600"/>
              </a:spcAft>
            </a:pPr>
            <a:r>
              <a:rPr lang="en-NZ" dirty="0">
                <a:solidFill>
                  <a:schemeClr val="bg1"/>
                </a:solidFill>
              </a:rPr>
              <a:t>Persistence: </a:t>
            </a:r>
            <a:r>
              <a:rPr lang="en-NZ" b="0" dirty="0"/>
              <a:t>The </a:t>
            </a:r>
            <a:r>
              <a:rPr lang="en-NZ" b="0" dirty="0" err="1"/>
              <a:t>kaihoe</a:t>
            </a:r>
            <a:r>
              <a:rPr lang="en-NZ" b="0" dirty="0"/>
              <a:t> helps ākonga see themselves as learners who can succeed.</a:t>
            </a:r>
          </a:p>
          <a:p>
            <a:pPr>
              <a:lnSpc>
                <a:spcPct val="90000"/>
              </a:lnSpc>
              <a:spcAft>
                <a:spcPts val="600"/>
              </a:spcAft>
            </a:pPr>
            <a:r>
              <a:rPr lang="en-NZ" dirty="0">
                <a:solidFill>
                  <a:schemeClr val="bg1"/>
                </a:solidFill>
              </a:rPr>
              <a:t>Continuity: </a:t>
            </a:r>
            <a:r>
              <a:rPr lang="en-NZ" b="0" dirty="0"/>
              <a:t>Mentoring is for up to two years and builds on connections with</a:t>
            </a:r>
            <a:r>
              <a:rPr lang="en-NZ" b="0" dirty="0">
                <a:solidFill>
                  <a:schemeClr val="bg1"/>
                </a:solidFill>
              </a:rPr>
              <a:t> </a:t>
            </a:r>
            <a:r>
              <a:rPr lang="en-NZ" b="0" dirty="0" err="1"/>
              <a:t>whānau</a:t>
            </a:r>
            <a:r>
              <a:rPr lang="en-NZ" b="0" dirty="0"/>
              <a:t>.</a:t>
            </a:r>
          </a:p>
          <a:p>
            <a:pPr>
              <a:lnSpc>
                <a:spcPct val="90000"/>
              </a:lnSpc>
              <a:spcAft>
                <a:spcPts val="600"/>
              </a:spcAft>
            </a:pPr>
            <a:r>
              <a:rPr lang="en-NZ" dirty="0">
                <a:solidFill>
                  <a:schemeClr val="bg1"/>
                </a:solidFill>
              </a:rPr>
              <a:t>Consistency: </a:t>
            </a:r>
            <a:r>
              <a:rPr lang="en-NZ" b="0" dirty="0"/>
              <a:t>The </a:t>
            </a:r>
            <a:r>
              <a:rPr lang="en-NZ" b="0" dirty="0" err="1"/>
              <a:t>kaihoe</a:t>
            </a:r>
            <a:r>
              <a:rPr lang="en-NZ" b="0" dirty="0"/>
              <a:t> consistently reinforces the importance of education and learning. </a:t>
            </a:r>
          </a:p>
        </p:txBody>
      </p:sp>
      <p:sp>
        <p:nvSpPr>
          <p:cNvPr id="2" name="Title 2">
            <a:extLst>
              <a:ext uri="{FF2B5EF4-FFF2-40B4-BE49-F238E27FC236}">
                <a16:creationId xmlns:a16="http://schemas.microsoft.com/office/drawing/2014/main" id="{218B3B00-E780-AA40-904A-5CEF5ACAF617}"/>
              </a:ext>
            </a:extLst>
          </p:cNvPr>
          <p:cNvSpPr txBox="1">
            <a:spLocks/>
          </p:cNvSpPr>
          <p:nvPr/>
        </p:nvSpPr>
        <p:spPr>
          <a:xfrm>
            <a:off x="431800" y="226004"/>
            <a:ext cx="5261511"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Persistence plus</a:t>
            </a:r>
            <a:endParaRPr lang="en-NZ" b="1" dirty="0">
              <a:latin typeface="Bliss Pro Bold" panose="02010006030000020004" pitchFamily="2" charset="0"/>
            </a:endParaRPr>
          </a:p>
        </p:txBody>
      </p:sp>
      <p:sp>
        <p:nvSpPr>
          <p:cNvPr id="6" name="Slide Number Placeholder 5">
            <a:extLst>
              <a:ext uri="{FF2B5EF4-FFF2-40B4-BE49-F238E27FC236}">
                <a16:creationId xmlns:a16="http://schemas.microsoft.com/office/drawing/2014/main" id="{ED1CE55C-F7D9-114B-B0A6-C71215D9C802}"/>
              </a:ext>
            </a:extLst>
          </p:cNvPr>
          <p:cNvSpPr>
            <a:spLocks noGrp="1"/>
          </p:cNvSpPr>
          <p:nvPr>
            <p:ph type="sldNum" sz="quarter" idx="12"/>
          </p:nvPr>
        </p:nvSpPr>
        <p:spPr/>
        <p:txBody>
          <a:bodyPr/>
          <a:lstStyle/>
          <a:p>
            <a:fld id="{BFD14E40-3C96-7542-94D9-B9EA8019EF86}" type="slidenum">
              <a:rPr lang="en-NZ" smtClean="0"/>
              <a:pPr/>
              <a:t>49</a:t>
            </a:fld>
            <a:endParaRPr lang="en-NZ" dirty="0"/>
          </a:p>
        </p:txBody>
      </p:sp>
      <p:sp>
        <p:nvSpPr>
          <p:cNvPr id="4" name="Text Placeholder 3">
            <a:extLst>
              <a:ext uri="{FF2B5EF4-FFF2-40B4-BE49-F238E27FC236}">
                <a16:creationId xmlns:a16="http://schemas.microsoft.com/office/drawing/2014/main" id="{9B3654AA-DAC1-0EFA-301A-65324707D3C2}"/>
              </a:ext>
            </a:extLst>
          </p:cNvPr>
          <p:cNvSpPr txBox="1">
            <a:spLocks/>
          </p:cNvSpPr>
          <p:nvPr/>
        </p:nvSpPr>
        <p:spPr>
          <a:xfrm>
            <a:off x="431800" y="1429513"/>
            <a:ext cx="3709894" cy="2166747"/>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dirty="0"/>
              <a:t>Persistence plus</a:t>
            </a:r>
          </a:p>
          <a:p>
            <a:pPr>
              <a:lnSpc>
                <a:spcPct val="90000"/>
              </a:lnSpc>
              <a:spcAft>
                <a:spcPts val="600"/>
              </a:spcAft>
            </a:pPr>
            <a:r>
              <a:rPr lang="en-NZ" dirty="0"/>
              <a:t>Persistence: </a:t>
            </a:r>
            <a:br>
              <a:rPr lang="en-NZ" b="0" dirty="0"/>
            </a:br>
            <a:endParaRPr lang="en-NZ" b="0" dirty="0"/>
          </a:p>
          <a:p>
            <a:pPr>
              <a:lnSpc>
                <a:spcPct val="90000"/>
              </a:lnSpc>
              <a:spcAft>
                <a:spcPts val="600"/>
              </a:spcAft>
            </a:pPr>
            <a:r>
              <a:rPr lang="en-NZ" dirty="0"/>
              <a:t>Continuity: </a:t>
            </a:r>
            <a:br>
              <a:rPr lang="en-NZ" b="0" dirty="0"/>
            </a:br>
            <a:br>
              <a:rPr lang="en-NZ" b="0" dirty="0"/>
            </a:br>
            <a:endParaRPr lang="en-NZ" b="0" dirty="0"/>
          </a:p>
          <a:p>
            <a:pPr>
              <a:lnSpc>
                <a:spcPct val="90000"/>
              </a:lnSpc>
              <a:spcAft>
                <a:spcPts val="600"/>
              </a:spcAft>
            </a:pPr>
            <a:r>
              <a:rPr lang="en-NZ" dirty="0"/>
              <a:t>Consistency:</a:t>
            </a:r>
            <a:endParaRPr lang="en-NZ" b="0" dirty="0"/>
          </a:p>
        </p:txBody>
      </p:sp>
    </p:spTree>
    <p:extLst>
      <p:ext uri="{BB962C8B-B14F-4D97-AF65-F5344CB8AC3E}">
        <p14:creationId xmlns:p14="http://schemas.microsoft.com/office/powerpoint/2010/main" val="116706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D1CE55C-F7D9-114B-B0A6-C71215D9C802}"/>
              </a:ext>
            </a:extLst>
          </p:cNvPr>
          <p:cNvSpPr>
            <a:spLocks noGrp="1"/>
          </p:cNvSpPr>
          <p:nvPr>
            <p:ph type="sldNum" sz="quarter" idx="12"/>
          </p:nvPr>
        </p:nvSpPr>
        <p:spPr/>
        <p:txBody>
          <a:bodyPr/>
          <a:lstStyle/>
          <a:p>
            <a:fld id="{BFD14E40-3C96-7542-94D9-B9EA8019EF86}" type="slidenum">
              <a:rPr lang="en-NZ" smtClean="0"/>
              <a:pPr/>
              <a:t>5</a:t>
            </a:fld>
            <a:endParaRPr lang="en-NZ" dirty="0"/>
          </a:p>
        </p:txBody>
      </p:sp>
      <p:sp>
        <p:nvSpPr>
          <p:cNvPr id="3" name="Text Placeholder 3">
            <a:extLst>
              <a:ext uri="{FF2B5EF4-FFF2-40B4-BE49-F238E27FC236}">
                <a16:creationId xmlns:a16="http://schemas.microsoft.com/office/drawing/2014/main" id="{3C43191B-3E42-F176-B017-2603F288B3DF}"/>
              </a:ext>
            </a:extLst>
          </p:cNvPr>
          <p:cNvSpPr txBox="1">
            <a:spLocks/>
          </p:cNvSpPr>
          <p:nvPr/>
        </p:nvSpPr>
        <p:spPr>
          <a:xfrm>
            <a:off x="4969934" y="1452668"/>
            <a:ext cx="3578013" cy="32470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00"/>
              </a:spcAft>
            </a:pPr>
            <a:r>
              <a:rPr lang="en-NZ" sz="1600" dirty="0">
                <a:ea typeface="Calibri" panose="020F0502020204030204" pitchFamily="34" charset="0"/>
                <a:cs typeface="Times New Roman" panose="02020603050405020304" pitchFamily="18" charset="0"/>
              </a:rPr>
              <a:t>A</a:t>
            </a:r>
            <a:r>
              <a:rPr lang="en-NZ" sz="1600" b="1" dirty="0">
                <a:ea typeface="Calibri" panose="020F0502020204030204" pitchFamily="34" charset="0"/>
                <a:cs typeface="Times New Roman" panose="02020603050405020304" pitchFamily="18" charset="0"/>
              </a:rPr>
              <a:t> two-year, contextualised </a:t>
            </a:r>
            <a:r>
              <a:rPr lang="en-NZ" sz="1600" dirty="0">
                <a:ea typeface="Calibri" panose="020F0502020204030204" pitchFamily="34" charset="0"/>
                <a:cs typeface="Times New Roman" panose="02020603050405020304" pitchFamily="18" charset="0"/>
              </a:rPr>
              <a:t>initiative</a:t>
            </a:r>
            <a:endParaRPr lang="en-NZ" sz="1600" dirty="0">
              <a:cs typeface="Calibri" panose="020F0502020204030204" pitchFamily="34" charset="0"/>
            </a:endParaRPr>
          </a:p>
          <a:p>
            <a:pPr>
              <a:lnSpc>
                <a:spcPct val="100000"/>
              </a:lnSpc>
              <a:spcAft>
                <a:spcPts val="400"/>
              </a:spcAft>
            </a:pPr>
            <a:r>
              <a:rPr lang="en-NZ" sz="1600" b="1" dirty="0">
                <a:effectLst/>
                <a:ea typeface="Calibri" panose="020F0502020204030204" pitchFamily="34" charset="0"/>
                <a:cs typeface="Times New Roman" panose="02020603050405020304" pitchFamily="18" charset="0"/>
              </a:rPr>
              <a:t>Check</a:t>
            </a:r>
            <a:r>
              <a:rPr lang="en-NZ" sz="1600" dirty="0">
                <a:effectLst/>
                <a:ea typeface="Calibri" panose="020F0502020204030204" pitchFamily="34" charset="0"/>
                <a:cs typeface="Times New Roman" panose="02020603050405020304" pitchFamily="18" charset="0"/>
              </a:rPr>
              <a:t>: </a:t>
            </a:r>
            <a:r>
              <a:rPr lang="en-NZ" sz="1600" dirty="0" err="1">
                <a:effectLst/>
                <a:ea typeface="Calibri" panose="020F0502020204030204" pitchFamily="34" charset="0"/>
                <a:cs typeface="Times New Roman" panose="02020603050405020304" pitchFamily="18" charset="0"/>
              </a:rPr>
              <a:t>Kaihoe</a:t>
            </a:r>
            <a:r>
              <a:rPr lang="en-NZ" sz="1600" dirty="0">
                <a:effectLst/>
                <a:ea typeface="Calibri" panose="020F0502020204030204" pitchFamily="34" charset="0"/>
                <a:cs typeface="Times New Roman" panose="02020603050405020304" pitchFamily="18" charset="0"/>
              </a:rPr>
              <a:t> (</a:t>
            </a:r>
            <a:r>
              <a:rPr lang="en-NZ" sz="1600" dirty="0">
                <a:effectLst/>
                <a:ea typeface="Calibri" panose="020F0502020204030204" pitchFamily="34" charset="0"/>
                <a:cs typeface="BlissPro-Light" panose="02010006030000020004" pitchFamily="2" charset="0"/>
              </a:rPr>
              <a:t>mentors) systematically check on attendance, achievement, and pastoral data to support problem solving.</a:t>
            </a:r>
            <a:endParaRPr lang="en-NZ" sz="1600" dirty="0">
              <a:effectLst/>
              <a:ea typeface="Calibri" panose="020F0502020204030204" pitchFamily="34" charset="0"/>
              <a:cs typeface="Times New Roman" panose="02020603050405020304" pitchFamily="18" charset="0"/>
            </a:endParaRPr>
          </a:p>
          <a:p>
            <a:pPr>
              <a:lnSpc>
                <a:spcPct val="100000"/>
              </a:lnSpc>
              <a:spcAft>
                <a:spcPts val="400"/>
              </a:spcAft>
            </a:pPr>
            <a:r>
              <a:rPr lang="en-NZ" sz="1600" b="1" dirty="0">
                <a:effectLst/>
                <a:ea typeface="Calibri" panose="020F0502020204030204" pitchFamily="34" charset="0"/>
                <a:cs typeface="BlissPro-Light" panose="02010006030000020004" pitchFamily="2" charset="0"/>
              </a:rPr>
              <a:t>Connect</a:t>
            </a:r>
            <a:r>
              <a:rPr lang="en-NZ" sz="1600" dirty="0">
                <a:effectLst/>
                <a:ea typeface="Calibri" panose="020F0502020204030204" pitchFamily="34" charset="0"/>
                <a:cs typeface="BlissPro-Light" panose="02010006030000020004" pitchFamily="2" charset="0"/>
              </a:rPr>
              <a:t>: </a:t>
            </a:r>
            <a:r>
              <a:rPr lang="en-NZ" sz="1600" dirty="0" err="1">
                <a:effectLst/>
                <a:ea typeface="Calibri" panose="020F0502020204030204" pitchFamily="34" charset="0"/>
                <a:cs typeface="BlissPro-Light" panose="02010006030000020004" pitchFamily="2" charset="0"/>
              </a:rPr>
              <a:t>Kaihoe</a:t>
            </a:r>
            <a:r>
              <a:rPr lang="en-NZ" sz="1600" dirty="0">
                <a:effectLst/>
                <a:ea typeface="Calibri" panose="020F0502020204030204" pitchFamily="34" charset="0"/>
                <a:cs typeface="BlissPro-Light" panose="02010006030000020004" pitchFamily="2" charset="0"/>
              </a:rPr>
              <a:t> connect with ākonga, providing personalised, timely responses to help solve problems, build skills, and enhance their competence.</a:t>
            </a:r>
            <a:endParaRPr lang="en-NZ" sz="1600" dirty="0">
              <a:effectLst/>
              <a:ea typeface="Calibri" panose="020F0502020204030204" pitchFamily="34" charset="0"/>
              <a:cs typeface="Times New Roman" panose="02020603050405020304" pitchFamily="18" charset="0"/>
            </a:endParaRPr>
          </a:p>
          <a:p>
            <a:pPr>
              <a:lnSpc>
                <a:spcPct val="100000"/>
              </a:lnSpc>
            </a:pPr>
            <a:r>
              <a:rPr lang="en-NZ" sz="1600" b="1" dirty="0">
                <a:effectLst/>
                <a:ea typeface="Calibri" panose="020F0502020204030204" pitchFamily="34" charset="0"/>
                <a:cs typeface="Times New Roman" panose="02020603050405020304" pitchFamily="18" charset="0"/>
              </a:rPr>
              <a:t>Hononga</a:t>
            </a:r>
            <a:r>
              <a:rPr lang="en-NZ" sz="1600" dirty="0">
                <a:effectLst/>
                <a:ea typeface="Calibri" panose="020F0502020204030204" pitchFamily="34" charset="0"/>
                <a:cs typeface="Times New Roman" panose="02020603050405020304" pitchFamily="18" charset="0"/>
              </a:rPr>
              <a:t>: union, connection, relationship, or bond</a:t>
            </a:r>
          </a:p>
        </p:txBody>
      </p:sp>
      <p:sp>
        <p:nvSpPr>
          <p:cNvPr id="4" name="Title 2">
            <a:extLst>
              <a:ext uri="{FF2B5EF4-FFF2-40B4-BE49-F238E27FC236}">
                <a16:creationId xmlns:a16="http://schemas.microsoft.com/office/drawing/2014/main" id="{952F5054-4E83-BDD6-F759-4CDA282E2477}"/>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How does Check &amp; Connect: Te Hononga work? </a:t>
            </a:r>
          </a:p>
        </p:txBody>
      </p:sp>
    </p:spTree>
    <p:extLst>
      <p:ext uri="{BB962C8B-B14F-4D97-AF65-F5344CB8AC3E}">
        <p14:creationId xmlns:p14="http://schemas.microsoft.com/office/powerpoint/2010/main" val="311221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E9FD7-6B08-A146-9170-F8AC4556A638}"/>
              </a:ext>
            </a:extLst>
          </p:cNvPr>
          <p:cNvSpPr>
            <a:spLocks noGrp="1"/>
          </p:cNvSpPr>
          <p:nvPr>
            <p:ph type="sldNum" sz="quarter" idx="12"/>
          </p:nvPr>
        </p:nvSpPr>
        <p:spPr/>
        <p:txBody>
          <a:bodyPr/>
          <a:lstStyle/>
          <a:p>
            <a:fld id="{BFD14E40-3C96-7542-94D9-B9EA8019EF86}" type="slidenum">
              <a:rPr lang="en-NZ" smtClean="0"/>
              <a:pPr/>
              <a:t>50</a:t>
            </a:fld>
            <a:endParaRPr lang="en-NZ" dirty="0"/>
          </a:p>
        </p:txBody>
      </p:sp>
      <p:sp>
        <p:nvSpPr>
          <p:cNvPr id="5" name="Title 2">
            <a:extLst>
              <a:ext uri="{FF2B5EF4-FFF2-40B4-BE49-F238E27FC236}">
                <a16:creationId xmlns:a16="http://schemas.microsoft.com/office/drawing/2014/main" id="{38C887C8-7189-471A-B560-02D74DB3CF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latin typeface="Bliss Pro Bold" panose="02010006030000020004" pitchFamily="2" charset="0"/>
                <a:ea typeface="Times New Roman" panose="02020603050405020304" pitchFamily="18" charset="0"/>
                <a:cs typeface="Times New Roman" panose="02020603050405020304" pitchFamily="18" charset="0"/>
              </a:rPr>
              <a:t>Key kaihoe (mentor) processes</a:t>
            </a:r>
            <a:endParaRPr lang="en-NZ" b="1" dirty="0">
              <a:latin typeface="Bliss Pro Bold" panose="02010006030000020004" pitchFamily="2" charset="0"/>
            </a:endParaRPr>
          </a:p>
        </p:txBody>
      </p:sp>
      <p:sp>
        <p:nvSpPr>
          <p:cNvPr id="3" name="Text Placeholder 3">
            <a:extLst>
              <a:ext uri="{FF2B5EF4-FFF2-40B4-BE49-F238E27FC236}">
                <a16:creationId xmlns:a16="http://schemas.microsoft.com/office/drawing/2014/main" id="{2AD9954E-A28C-8591-D6FF-EE0269B6A292}"/>
              </a:ext>
            </a:extLst>
          </p:cNvPr>
          <p:cNvSpPr txBox="1">
            <a:spLocks/>
          </p:cNvSpPr>
          <p:nvPr/>
        </p:nvSpPr>
        <p:spPr>
          <a:xfrm>
            <a:off x="431799" y="1700380"/>
            <a:ext cx="7925987" cy="2192395"/>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0"/>
              </a:spcAft>
              <a:buNone/>
            </a:pPr>
            <a:r>
              <a:rPr lang="en-NZ" b="0" dirty="0"/>
              <a:t>Key processes to establish:</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building trusting relationships with ākonga and </a:t>
            </a:r>
            <a:r>
              <a:rPr lang="en-NZ" b="0" dirty="0" err="1">
                <a:solidFill>
                  <a:srgbClr val="000000"/>
                </a:solidFill>
                <a:ea typeface="Times New Roman" panose="02020603050405020304" pitchFamily="18" charset="0"/>
                <a:cs typeface="Calibri" panose="020F0502020204030204" pitchFamily="34" charset="0"/>
              </a:rPr>
              <a:t>whānau</a:t>
            </a:r>
            <a:endParaRPr lang="en-NZ" b="0" dirty="0">
              <a:solidFill>
                <a:srgbClr val="000000"/>
              </a:solidFill>
              <a:ea typeface="Times New Roman" panose="02020603050405020304" pitchFamily="18" charset="0"/>
              <a:cs typeface="Calibri" panose="020F0502020204030204" pitchFamily="34" charset="0"/>
            </a:endParaRP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communicating with </a:t>
            </a:r>
            <a:r>
              <a:rPr lang="en-NZ" b="0" dirty="0" err="1">
                <a:solidFill>
                  <a:srgbClr val="000000"/>
                </a:solidFill>
                <a:ea typeface="Times New Roman" panose="02020603050405020304" pitchFamily="18" charset="0"/>
                <a:cs typeface="Calibri" panose="020F0502020204030204" pitchFamily="34" charset="0"/>
              </a:rPr>
              <a:t>kaiako</a:t>
            </a:r>
            <a:endParaRPr lang="en-NZ" b="0" dirty="0">
              <a:solidFill>
                <a:srgbClr val="000000"/>
              </a:solidFill>
              <a:ea typeface="Times New Roman" panose="02020603050405020304" pitchFamily="18" charset="0"/>
              <a:cs typeface="Calibri" panose="020F0502020204030204" pitchFamily="34" charset="0"/>
            </a:endParaRP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drawing on school and community resources </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setting up routines for planning and record keeping, using the forms and documents the school uses for Check &amp; Connect: </a:t>
            </a:r>
            <a:r>
              <a:rPr lang="en-NZ" b="0" dirty="0" err="1">
                <a:solidFill>
                  <a:srgbClr val="000000"/>
                </a:solidFill>
                <a:ea typeface="Times New Roman" panose="02020603050405020304" pitchFamily="18" charset="0"/>
                <a:cs typeface="Calibri" panose="020F0502020204030204" pitchFamily="34" charset="0"/>
              </a:rPr>
              <a:t>Te</a:t>
            </a:r>
            <a:r>
              <a:rPr lang="en-NZ" b="0" dirty="0">
                <a:solidFill>
                  <a:srgbClr val="000000"/>
                </a:solidFill>
                <a:ea typeface="Times New Roman" panose="02020603050405020304" pitchFamily="18" charset="0"/>
                <a:cs typeface="Calibri" panose="020F0502020204030204" pitchFamily="34" charset="0"/>
              </a:rPr>
              <a:t> Hononga</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accessing data on the school’s management system (SMS).</a:t>
            </a:r>
          </a:p>
        </p:txBody>
      </p:sp>
    </p:spTree>
    <p:extLst>
      <p:ext uri="{BB962C8B-B14F-4D97-AF65-F5344CB8AC3E}">
        <p14:creationId xmlns:p14="http://schemas.microsoft.com/office/powerpoint/2010/main" val="2536056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1DB72-645E-E647-8D70-FFCDC75881F5}"/>
              </a:ext>
            </a:extLst>
          </p:cNvPr>
          <p:cNvSpPr>
            <a:spLocks noGrp="1"/>
          </p:cNvSpPr>
          <p:nvPr>
            <p:ph type="sldNum" sz="quarter" idx="12"/>
          </p:nvPr>
        </p:nvSpPr>
        <p:spPr/>
        <p:txBody>
          <a:bodyPr/>
          <a:lstStyle/>
          <a:p>
            <a:fld id="{BFD14E40-3C96-7542-94D9-B9EA8019EF86}" type="slidenum">
              <a:rPr lang="en-NZ" smtClean="0"/>
              <a:pPr/>
              <a:t>51</a:t>
            </a:fld>
            <a:endParaRPr lang="en-NZ" dirty="0"/>
          </a:p>
        </p:txBody>
      </p:sp>
      <p:sp>
        <p:nvSpPr>
          <p:cNvPr id="3" name="TextBox 2">
            <a:extLst>
              <a:ext uri="{FF2B5EF4-FFF2-40B4-BE49-F238E27FC236}">
                <a16:creationId xmlns:a16="http://schemas.microsoft.com/office/drawing/2014/main" id="{40281562-4C55-8C46-8A41-A326FFE709BE}"/>
              </a:ext>
            </a:extLst>
          </p:cNvPr>
          <p:cNvSpPr txBox="1"/>
          <p:nvPr/>
        </p:nvSpPr>
        <p:spPr>
          <a:xfrm>
            <a:off x="2861953" y="344384"/>
            <a:ext cx="184731" cy="369332"/>
          </a:xfrm>
          <a:prstGeom prst="rect">
            <a:avLst/>
          </a:prstGeom>
          <a:noFill/>
        </p:spPr>
        <p:txBody>
          <a:bodyPr wrap="none" rtlCol="0">
            <a:spAutoFit/>
          </a:bodyPr>
          <a:lstStyle/>
          <a:p>
            <a:endParaRPr lang="en-US" dirty="0"/>
          </a:p>
        </p:txBody>
      </p:sp>
      <p:sp>
        <p:nvSpPr>
          <p:cNvPr id="4" name="Title 2">
            <a:extLst>
              <a:ext uri="{FF2B5EF4-FFF2-40B4-BE49-F238E27FC236}">
                <a16:creationId xmlns:a16="http://schemas.microsoft.com/office/drawing/2014/main" id="{86B7F03A-3973-D14B-A086-A60D347F3604}"/>
              </a:ext>
            </a:extLst>
          </p:cNvPr>
          <p:cNvSpPr txBox="1">
            <a:spLocks/>
          </p:cNvSpPr>
          <p:nvPr/>
        </p:nvSpPr>
        <p:spPr>
          <a:xfrm>
            <a:off x="1675983" y="235064"/>
            <a:ext cx="5749219"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a:t>
            </a:r>
            <a:r>
              <a:rPr lang="en-NZ" b="1" dirty="0" err="1">
                <a:solidFill>
                  <a:schemeClr val="tx1"/>
                </a:solidFill>
                <a:latin typeface="Bliss Pro Bold" panose="02010006030000020004" pitchFamily="2" charset="0"/>
                <a:ea typeface="Times New Roman" panose="02020603050405020304" pitchFamily="18" charset="0"/>
                <a:cs typeface="Times New Roman" panose="02020603050405020304" pitchFamily="18" charset="0"/>
              </a:rPr>
              <a:t>Kaihoe</a:t>
            </a:r>
            <a:r>
              <a:rPr lang="en-NZ" b="1" dirty="0">
                <a:solidFill>
                  <a:schemeClr val="tx1"/>
                </a:solidFill>
                <a:latin typeface="Bliss Pro Bold" panose="02010006030000020004" pitchFamily="2" charset="0"/>
                <a:ea typeface="Times New Roman" panose="02020603050405020304" pitchFamily="18" charset="0"/>
                <a:cs typeface="Times New Roman" panose="02020603050405020304" pitchFamily="18" charset="0"/>
              </a:rPr>
              <a:t> skills, knowledge, and attributes</a:t>
            </a:r>
            <a:endParaRPr lang="en-NZ" b="1" dirty="0">
              <a:solidFill>
                <a:schemeClr val="tx1"/>
              </a:solidFill>
              <a:latin typeface="Bliss Pro Bold" panose="02010006030000020004" pitchFamily="2" charset="0"/>
            </a:endParaRPr>
          </a:p>
        </p:txBody>
      </p:sp>
      <p:sp>
        <p:nvSpPr>
          <p:cNvPr id="5" name="TextBox 4">
            <a:extLst>
              <a:ext uri="{FF2B5EF4-FFF2-40B4-BE49-F238E27FC236}">
                <a16:creationId xmlns:a16="http://schemas.microsoft.com/office/drawing/2014/main" id="{50CD8E0F-2435-AAC8-42E0-402573F8CB13}"/>
              </a:ext>
            </a:extLst>
          </p:cNvPr>
          <p:cNvSpPr txBox="1"/>
          <p:nvPr/>
        </p:nvSpPr>
        <p:spPr>
          <a:xfrm>
            <a:off x="661631" y="1878031"/>
            <a:ext cx="4400643" cy="338554"/>
          </a:xfrm>
          <a:prstGeom prst="rect">
            <a:avLst/>
          </a:prstGeom>
          <a:noFill/>
        </p:spPr>
        <p:txBody>
          <a:bodyPr wrap="square" rtlCol="0">
            <a:spAutoFit/>
          </a:bodyPr>
          <a:lstStyle/>
          <a:p>
            <a:pPr algn="ctr"/>
            <a:r>
              <a:rPr lang="en-US" sz="1600" dirty="0"/>
              <a:t>Watch: </a:t>
            </a:r>
            <a:r>
              <a:rPr lang="en-US" sz="1600" dirty="0">
                <a:hlinkClick r:id="rId3"/>
              </a:rPr>
              <a:t>Check &amp; Connect - Continuity of support</a:t>
            </a:r>
            <a:endParaRPr lang="en-US" sz="1600" dirty="0"/>
          </a:p>
        </p:txBody>
      </p:sp>
      <p:sp>
        <p:nvSpPr>
          <p:cNvPr id="7" name="Text Placeholder 3">
            <a:extLst>
              <a:ext uri="{FF2B5EF4-FFF2-40B4-BE49-F238E27FC236}">
                <a16:creationId xmlns:a16="http://schemas.microsoft.com/office/drawing/2014/main" id="{36BC5A83-3479-1873-93E9-16AD5FA02496}"/>
              </a:ext>
            </a:extLst>
          </p:cNvPr>
          <p:cNvSpPr txBox="1">
            <a:spLocks/>
          </p:cNvSpPr>
          <p:nvPr/>
        </p:nvSpPr>
        <p:spPr>
          <a:xfrm>
            <a:off x="431800" y="3231307"/>
            <a:ext cx="8086558" cy="8309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NZ" sz="18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The mentor role is critical. Mentors are adults who have the knowledge, skills, attitudes, and cultural awareness that will enable them to form strong relationships with their assigned students and </a:t>
            </a:r>
            <a:r>
              <a:rPr lang="en-NZ" sz="1800" i="1" dirty="0" err="1">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whānau</a:t>
            </a:r>
            <a:r>
              <a:rPr lang="en-NZ" sz="18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 and to work collaboratively with school staff.</a:t>
            </a:r>
            <a:endParaRPr lang="en-NZ" sz="1800" dirty="0">
              <a:solidFill>
                <a:srgbClr val="2422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Placeholder 3">
            <a:extLst>
              <a:ext uri="{FF2B5EF4-FFF2-40B4-BE49-F238E27FC236}">
                <a16:creationId xmlns:a16="http://schemas.microsoft.com/office/drawing/2014/main" id="{F01CE4B5-A230-33A0-7779-FD31B6C0455B}"/>
              </a:ext>
            </a:extLst>
          </p:cNvPr>
          <p:cNvSpPr txBox="1">
            <a:spLocks/>
          </p:cNvSpPr>
          <p:nvPr/>
        </p:nvSpPr>
        <p:spPr>
          <a:xfrm>
            <a:off x="4658726" y="4251343"/>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Te Hononga manual, p. 16)</a:t>
            </a:r>
          </a:p>
        </p:txBody>
      </p:sp>
      <p:pic>
        <p:nvPicPr>
          <p:cNvPr id="6" name="Picture 5">
            <a:hlinkClick r:id="rId3"/>
            <a:extLst>
              <a:ext uri="{FF2B5EF4-FFF2-40B4-BE49-F238E27FC236}">
                <a16:creationId xmlns:a16="http://schemas.microsoft.com/office/drawing/2014/main" id="{DCEFEC69-8AC9-A193-9AE9-3757905392DD}"/>
              </a:ext>
            </a:extLst>
          </p:cNvPr>
          <p:cNvPicPr>
            <a:picLocks noChangeAspect="1"/>
          </p:cNvPicPr>
          <p:nvPr/>
        </p:nvPicPr>
        <p:blipFill>
          <a:blip r:embed="rId4"/>
          <a:stretch>
            <a:fillRect/>
          </a:stretch>
        </p:blipFill>
        <p:spPr>
          <a:xfrm>
            <a:off x="5243881" y="1162050"/>
            <a:ext cx="3274477" cy="1817335"/>
          </a:xfrm>
          <a:prstGeom prst="rect">
            <a:avLst/>
          </a:prstGeom>
        </p:spPr>
      </p:pic>
    </p:spTree>
    <p:extLst>
      <p:ext uri="{BB962C8B-B14F-4D97-AF65-F5344CB8AC3E}">
        <p14:creationId xmlns:p14="http://schemas.microsoft.com/office/powerpoint/2010/main" val="750584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68F737-4845-80C3-3042-433A60816734}"/>
              </a:ext>
            </a:extLst>
          </p:cNvPr>
          <p:cNvSpPr>
            <a:spLocks noGrp="1"/>
          </p:cNvSpPr>
          <p:nvPr>
            <p:ph type="sldNum" sz="quarter" idx="12"/>
          </p:nvPr>
        </p:nvSpPr>
        <p:spPr/>
        <p:txBody>
          <a:bodyPr/>
          <a:lstStyle/>
          <a:p>
            <a:fld id="{BFD14E40-3C96-7542-94D9-B9EA8019EF86}" type="slidenum">
              <a:rPr lang="en-NZ" smtClean="0"/>
              <a:pPr/>
              <a:t>52</a:t>
            </a:fld>
            <a:endParaRPr lang="en-NZ" dirty="0"/>
          </a:p>
        </p:txBody>
      </p:sp>
      <p:sp>
        <p:nvSpPr>
          <p:cNvPr id="3" name="Title 2">
            <a:extLst>
              <a:ext uri="{FF2B5EF4-FFF2-40B4-BE49-F238E27FC236}">
                <a16:creationId xmlns:a16="http://schemas.microsoft.com/office/drawing/2014/main" id="{3E128361-AEBF-15E2-F441-568FA1A6C6FC}"/>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Implementation of Check &amp; Connect: Te Hononga </a:t>
            </a:r>
          </a:p>
        </p:txBody>
      </p:sp>
      <p:sp>
        <p:nvSpPr>
          <p:cNvPr id="7" name="Text Placeholder 3">
            <a:extLst>
              <a:ext uri="{FF2B5EF4-FFF2-40B4-BE49-F238E27FC236}">
                <a16:creationId xmlns:a16="http://schemas.microsoft.com/office/drawing/2014/main" id="{439C4AA9-2303-4742-B362-BD3293C81A34}"/>
              </a:ext>
            </a:extLst>
          </p:cNvPr>
          <p:cNvSpPr txBox="1">
            <a:spLocks/>
          </p:cNvSpPr>
          <p:nvPr/>
        </p:nvSpPr>
        <p:spPr>
          <a:xfrm>
            <a:off x="431799" y="1102699"/>
            <a:ext cx="2690685" cy="664797"/>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1200"/>
              </a:spcAft>
              <a:buNone/>
            </a:pPr>
            <a:r>
              <a:rPr lang="en-NZ" b="0" dirty="0"/>
              <a:t>Key steps in the implementation of Check &amp; Connect: </a:t>
            </a:r>
            <a:r>
              <a:rPr lang="en-NZ" b="0" dirty="0" err="1"/>
              <a:t>Te</a:t>
            </a:r>
            <a:r>
              <a:rPr lang="en-NZ" b="0" dirty="0"/>
              <a:t> Hononga</a:t>
            </a:r>
          </a:p>
        </p:txBody>
      </p:sp>
      <p:pic>
        <p:nvPicPr>
          <p:cNvPr id="5" name="Picture 4" descr="A diagram of a customer service&#10;&#10;Description automatically generated">
            <a:extLst>
              <a:ext uri="{FF2B5EF4-FFF2-40B4-BE49-F238E27FC236}">
                <a16:creationId xmlns:a16="http://schemas.microsoft.com/office/drawing/2014/main" id="{7AAAFEA2-6193-4904-39F0-DC500AE7E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636" y="806470"/>
            <a:ext cx="2913619" cy="3912239"/>
          </a:xfrm>
          <a:prstGeom prst="rect">
            <a:avLst/>
          </a:prstGeom>
        </p:spPr>
      </p:pic>
    </p:spTree>
    <p:extLst>
      <p:ext uri="{BB962C8B-B14F-4D97-AF65-F5344CB8AC3E}">
        <p14:creationId xmlns:p14="http://schemas.microsoft.com/office/powerpoint/2010/main" val="756850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0587DF-0973-5E07-8311-09FF7388BBA3}"/>
              </a:ext>
            </a:extLst>
          </p:cNvPr>
          <p:cNvSpPr>
            <a:spLocks noGrp="1"/>
          </p:cNvSpPr>
          <p:nvPr>
            <p:ph type="sldNum" sz="quarter" idx="12"/>
          </p:nvPr>
        </p:nvSpPr>
        <p:spPr/>
        <p:txBody>
          <a:bodyPr/>
          <a:lstStyle/>
          <a:p>
            <a:fld id="{BFD14E40-3C96-7542-94D9-B9EA8019EF86}" type="slidenum">
              <a:rPr lang="en-NZ" smtClean="0"/>
              <a:pPr/>
              <a:t>53</a:t>
            </a:fld>
            <a:endParaRPr lang="en-NZ" dirty="0"/>
          </a:p>
        </p:txBody>
      </p:sp>
      <p:sp>
        <p:nvSpPr>
          <p:cNvPr id="3" name="Title 2">
            <a:extLst>
              <a:ext uri="{FF2B5EF4-FFF2-40B4-BE49-F238E27FC236}">
                <a16:creationId xmlns:a16="http://schemas.microsoft.com/office/drawing/2014/main" id="{102FFC66-F23F-6149-D969-06CF2AE177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latin typeface="Bliss Pro Bold" panose="02010006030000020004" pitchFamily="2" charset="0"/>
                <a:ea typeface="Times New Roman" panose="02020603050405020304" pitchFamily="18" charset="0"/>
                <a:cs typeface="Times New Roman" panose="02020603050405020304" pitchFamily="18" charset="0"/>
              </a:rPr>
              <a:t>Working with the </a:t>
            </a:r>
            <a:r>
              <a:rPr lang="en-NZ" b="1" dirty="0" err="1">
                <a:latin typeface="Bliss Pro Bold" panose="02010006030000020004" pitchFamily="2" charset="0"/>
                <a:ea typeface="Times New Roman" panose="02020603050405020304" pitchFamily="18" charset="0"/>
                <a:cs typeface="Times New Roman" panose="02020603050405020304" pitchFamily="18" charset="0"/>
              </a:rPr>
              <a:t>kaiurungi</a:t>
            </a:r>
            <a:r>
              <a:rPr lang="en-NZ" b="1" dirty="0">
                <a:latin typeface="Bliss Pro Bold" panose="02010006030000020004" pitchFamily="2" charset="0"/>
                <a:ea typeface="Times New Roman" panose="02020603050405020304" pitchFamily="18" charset="0"/>
                <a:cs typeface="Times New Roman" panose="02020603050405020304" pitchFamily="18" charset="0"/>
              </a:rPr>
              <a:t> (coordinator)</a:t>
            </a:r>
            <a:endParaRPr lang="en-NZ" b="1" dirty="0">
              <a:latin typeface="Bliss Pro Bold" panose="02010006030000020004" pitchFamily="2" charset="0"/>
            </a:endParaRPr>
          </a:p>
        </p:txBody>
      </p:sp>
      <p:sp>
        <p:nvSpPr>
          <p:cNvPr id="4" name="TextBox 3">
            <a:extLst>
              <a:ext uri="{FF2B5EF4-FFF2-40B4-BE49-F238E27FC236}">
                <a16:creationId xmlns:a16="http://schemas.microsoft.com/office/drawing/2014/main" id="{2257DA15-C027-319B-1F0B-50A9FBB28761}"/>
              </a:ext>
            </a:extLst>
          </p:cNvPr>
          <p:cNvSpPr txBox="1"/>
          <p:nvPr/>
        </p:nvSpPr>
        <p:spPr>
          <a:xfrm>
            <a:off x="321934" y="2571750"/>
            <a:ext cx="4147035" cy="338554"/>
          </a:xfrm>
          <a:prstGeom prst="rect">
            <a:avLst/>
          </a:prstGeom>
          <a:noFill/>
        </p:spPr>
        <p:txBody>
          <a:bodyPr wrap="square" rtlCol="0">
            <a:spAutoFit/>
          </a:bodyPr>
          <a:lstStyle/>
          <a:p>
            <a:pPr algn="ctr"/>
            <a:r>
              <a:rPr lang="en-US" sz="1600" dirty="0"/>
              <a:t>Watch: </a:t>
            </a:r>
            <a:r>
              <a:rPr lang="en-US" sz="1600" dirty="0">
                <a:hlinkClick r:id="rId3"/>
              </a:rPr>
              <a:t>Check &amp; Connect - Working together</a:t>
            </a:r>
            <a:endParaRPr lang="en-US" sz="1600" dirty="0"/>
          </a:p>
        </p:txBody>
      </p:sp>
      <p:pic>
        <p:nvPicPr>
          <p:cNvPr id="5" name="Picture 4">
            <a:hlinkClick r:id="rId3"/>
            <a:extLst>
              <a:ext uri="{FF2B5EF4-FFF2-40B4-BE49-F238E27FC236}">
                <a16:creationId xmlns:a16="http://schemas.microsoft.com/office/drawing/2014/main" id="{3F3DF832-EC79-069B-D4A7-52EB5B8A2334}"/>
              </a:ext>
            </a:extLst>
          </p:cNvPr>
          <p:cNvPicPr>
            <a:picLocks noChangeAspect="1"/>
          </p:cNvPicPr>
          <p:nvPr/>
        </p:nvPicPr>
        <p:blipFill>
          <a:blip r:embed="rId4"/>
          <a:stretch>
            <a:fillRect/>
          </a:stretch>
        </p:blipFill>
        <p:spPr>
          <a:xfrm>
            <a:off x="4675032" y="1641359"/>
            <a:ext cx="3962768" cy="2199336"/>
          </a:xfrm>
          <a:prstGeom prst="rect">
            <a:avLst/>
          </a:prstGeom>
        </p:spPr>
      </p:pic>
    </p:spTree>
    <p:extLst>
      <p:ext uri="{BB962C8B-B14F-4D97-AF65-F5344CB8AC3E}">
        <p14:creationId xmlns:p14="http://schemas.microsoft.com/office/powerpoint/2010/main" val="156116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0587DF-0973-5E07-8311-09FF7388BBA3}"/>
              </a:ext>
            </a:extLst>
          </p:cNvPr>
          <p:cNvSpPr>
            <a:spLocks noGrp="1"/>
          </p:cNvSpPr>
          <p:nvPr>
            <p:ph type="sldNum" sz="quarter" idx="12"/>
          </p:nvPr>
        </p:nvSpPr>
        <p:spPr/>
        <p:txBody>
          <a:bodyPr/>
          <a:lstStyle/>
          <a:p>
            <a:fld id="{BFD14E40-3C96-7542-94D9-B9EA8019EF86}" type="slidenum">
              <a:rPr lang="en-NZ" smtClean="0"/>
              <a:pPr/>
              <a:t>54</a:t>
            </a:fld>
            <a:endParaRPr lang="en-NZ" dirty="0"/>
          </a:p>
        </p:txBody>
      </p:sp>
      <p:sp>
        <p:nvSpPr>
          <p:cNvPr id="3" name="Title 2">
            <a:extLst>
              <a:ext uri="{FF2B5EF4-FFF2-40B4-BE49-F238E27FC236}">
                <a16:creationId xmlns:a16="http://schemas.microsoft.com/office/drawing/2014/main" id="{102FFC66-F23F-6149-D969-06CF2AE177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latin typeface="Bliss Pro Bold" panose="02010006030000020004" pitchFamily="2" charset="0"/>
                <a:ea typeface="Times New Roman" panose="02020603050405020304" pitchFamily="18" charset="0"/>
                <a:cs typeface="Times New Roman" panose="02020603050405020304" pitchFamily="18" charset="0"/>
              </a:rPr>
              <a:t>Support from the </a:t>
            </a:r>
            <a:r>
              <a:rPr lang="en-NZ" b="1" dirty="0" err="1">
                <a:latin typeface="Bliss Pro Bold" panose="02010006030000020004" pitchFamily="2" charset="0"/>
                <a:ea typeface="Times New Roman" panose="02020603050405020304" pitchFamily="18" charset="0"/>
                <a:cs typeface="Times New Roman" panose="02020603050405020304" pitchFamily="18" charset="0"/>
              </a:rPr>
              <a:t>kaiurungi</a:t>
            </a:r>
            <a:r>
              <a:rPr lang="en-NZ" b="1" dirty="0">
                <a:latin typeface="Bliss Pro Bold" panose="02010006030000020004" pitchFamily="2" charset="0"/>
                <a:ea typeface="Times New Roman" panose="02020603050405020304" pitchFamily="18" charset="0"/>
                <a:cs typeface="Times New Roman" panose="02020603050405020304" pitchFamily="18" charset="0"/>
              </a:rPr>
              <a:t> (coordinator)</a:t>
            </a:r>
            <a:endParaRPr lang="en-NZ" b="1" dirty="0">
              <a:latin typeface="Bliss Pro Bold" panose="02010006030000020004" pitchFamily="2" charset="0"/>
            </a:endParaRPr>
          </a:p>
        </p:txBody>
      </p:sp>
      <p:sp>
        <p:nvSpPr>
          <p:cNvPr id="5" name="Text Placeholder 3">
            <a:extLst>
              <a:ext uri="{FF2B5EF4-FFF2-40B4-BE49-F238E27FC236}">
                <a16:creationId xmlns:a16="http://schemas.microsoft.com/office/drawing/2014/main" id="{0AC55122-2F4B-FCB6-FDA0-5A30E75CD367}"/>
              </a:ext>
            </a:extLst>
          </p:cNvPr>
          <p:cNvSpPr txBox="1">
            <a:spLocks/>
          </p:cNvSpPr>
          <p:nvPr/>
        </p:nvSpPr>
        <p:spPr>
          <a:xfrm>
            <a:off x="431799" y="1675888"/>
            <a:ext cx="7925987" cy="2542234"/>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0"/>
              </a:spcAft>
              <a:buNone/>
            </a:pPr>
            <a:r>
              <a:rPr lang="en-NZ" b="0" dirty="0"/>
              <a:t>The </a:t>
            </a:r>
            <a:r>
              <a:rPr lang="en-NZ" b="0" dirty="0" err="1"/>
              <a:t>kaiurungi</a:t>
            </a:r>
            <a:r>
              <a:rPr lang="en-NZ" b="0" dirty="0"/>
              <a:t> will:</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arrange your employment agreement and provide you with a job description</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make sure you have adequate support and guidance from a kaiārahi (supervisor)</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match you up with one or more ākonga to mentor</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meet regularly with you to support you in your work</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ensure you understand how to keep yourself and others safe</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ensure you </a:t>
            </a:r>
            <a:r>
              <a:rPr lang="en-NZ" b="0" dirty="0"/>
              <a:t>know and understand the school’s policies and procedures around health, safety, con</a:t>
            </a:r>
            <a:r>
              <a:rPr lang="en-NZ" b="0" dirty="0">
                <a:solidFill>
                  <a:srgbClr val="000000"/>
                </a:solidFill>
                <a:ea typeface="Times New Roman" panose="02020603050405020304" pitchFamily="18" charset="0"/>
                <a:cs typeface="Calibri" panose="020F0502020204030204" pitchFamily="34" charset="0"/>
              </a:rPr>
              <a:t>sent, and confidentiality.</a:t>
            </a:r>
          </a:p>
        </p:txBody>
      </p:sp>
    </p:spTree>
    <p:extLst>
      <p:ext uri="{BB962C8B-B14F-4D97-AF65-F5344CB8AC3E}">
        <p14:creationId xmlns:p14="http://schemas.microsoft.com/office/powerpoint/2010/main" val="402583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0587DF-0973-5E07-8311-09FF7388BBA3}"/>
              </a:ext>
            </a:extLst>
          </p:cNvPr>
          <p:cNvSpPr>
            <a:spLocks noGrp="1"/>
          </p:cNvSpPr>
          <p:nvPr>
            <p:ph type="sldNum" sz="quarter" idx="12"/>
          </p:nvPr>
        </p:nvSpPr>
        <p:spPr/>
        <p:txBody>
          <a:bodyPr/>
          <a:lstStyle/>
          <a:p>
            <a:fld id="{BFD14E40-3C96-7542-94D9-B9EA8019EF86}" type="slidenum">
              <a:rPr lang="en-NZ" smtClean="0"/>
              <a:pPr/>
              <a:t>55</a:t>
            </a:fld>
            <a:endParaRPr lang="en-NZ" dirty="0"/>
          </a:p>
        </p:txBody>
      </p:sp>
      <p:sp>
        <p:nvSpPr>
          <p:cNvPr id="3" name="Title 2">
            <a:extLst>
              <a:ext uri="{FF2B5EF4-FFF2-40B4-BE49-F238E27FC236}">
                <a16:creationId xmlns:a16="http://schemas.microsoft.com/office/drawing/2014/main" id="{102FFC66-F23F-6149-D969-06CF2AE177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latin typeface="Bliss Pro Bold" panose="02010006030000020004" pitchFamily="2" charset="0"/>
                <a:ea typeface="Times New Roman" panose="02020603050405020304" pitchFamily="18" charset="0"/>
                <a:cs typeface="Times New Roman" panose="02020603050405020304" pitchFamily="18" charset="0"/>
              </a:rPr>
              <a:t>Support from a </a:t>
            </a:r>
            <a:r>
              <a:rPr lang="en-NZ" b="1" dirty="0" err="1">
                <a:latin typeface="Bliss Pro Bold" panose="02010006030000020004" pitchFamily="2" charset="0"/>
                <a:ea typeface="Times New Roman" panose="02020603050405020304" pitchFamily="18" charset="0"/>
                <a:cs typeface="Times New Roman" panose="02020603050405020304" pitchFamily="18" charset="0"/>
              </a:rPr>
              <a:t>kaiārahi</a:t>
            </a:r>
            <a:r>
              <a:rPr lang="en-NZ" b="1" dirty="0">
                <a:latin typeface="Bliss Pro Bold" panose="02010006030000020004" pitchFamily="2" charset="0"/>
                <a:ea typeface="Times New Roman" panose="02020603050405020304" pitchFamily="18" charset="0"/>
                <a:cs typeface="Times New Roman" panose="02020603050405020304" pitchFamily="18" charset="0"/>
              </a:rPr>
              <a:t> (supervisor)</a:t>
            </a:r>
            <a:endParaRPr lang="en-NZ" b="1" dirty="0">
              <a:latin typeface="Bliss Pro Bold" panose="02010006030000020004" pitchFamily="2" charset="0"/>
            </a:endParaRPr>
          </a:p>
        </p:txBody>
      </p:sp>
      <p:sp>
        <p:nvSpPr>
          <p:cNvPr id="5" name="Text Placeholder 3">
            <a:extLst>
              <a:ext uri="{FF2B5EF4-FFF2-40B4-BE49-F238E27FC236}">
                <a16:creationId xmlns:a16="http://schemas.microsoft.com/office/drawing/2014/main" id="{0AC55122-2F4B-FCB6-FDA0-5A30E75CD367}"/>
              </a:ext>
            </a:extLst>
          </p:cNvPr>
          <p:cNvSpPr txBox="1">
            <a:spLocks/>
          </p:cNvSpPr>
          <p:nvPr/>
        </p:nvSpPr>
        <p:spPr>
          <a:xfrm>
            <a:off x="431800" y="1814681"/>
            <a:ext cx="3764643" cy="1935915"/>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0"/>
              </a:spcAft>
              <a:buNone/>
            </a:pPr>
            <a:r>
              <a:rPr lang="en-NZ" b="0" dirty="0"/>
              <a:t>Your </a:t>
            </a:r>
            <a:r>
              <a:rPr lang="en-NZ" b="0" dirty="0" err="1"/>
              <a:t>kaiārahi</a:t>
            </a:r>
            <a:r>
              <a:rPr lang="en-NZ" b="0" dirty="0"/>
              <a:t> (supervisor) will:</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help you identify issues of concern and suggest ideas for supporting your ākonga</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address safety concerns and help refer ākonga to other services </a:t>
            </a:r>
          </a:p>
          <a:p>
            <a:pPr marL="230400">
              <a:lnSpc>
                <a:spcPct val="90000"/>
              </a:lnSpc>
              <a:spcAft>
                <a:spcPts val="0"/>
              </a:spcAft>
            </a:pPr>
            <a:r>
              <a:rPr lang="en-NZ" b="0" dirty="0">
                <a:solidFill>
                  <a:srgbClr val="000000"/>
                </a:solidFill>
                <a:ea typeface="Times New Roman" panose="02020603050405020304" pitchFamily="18" charset="0"/>
                <a:cs typeface="Calibri" panose="020F0502020204030204" pitchFamily="34" charset="0"/>
              </a:rPr>
              <a:t>meet with you for a minimum of one hour every three weeks.</a:t>
            </a:r>
          </a:p>
        </p:txBody>
      </p:sp>
    </p:spTree>
    <p:extLst>
      <p:ext uri="{BB962C8B-B14F-4D97-AF65-F5344CB8AC3E}">
        <p14:creationId xmlns:p14="http://schemas.microsoft.com/office/powerpoint/2010/main" val="286710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1DB72-645E-E647-8D70-FFCDC75881F5}"/>
              </a:ext>
            </a:extLst>
          </p:cNvPr>
          <p:cNvSpPr>
            <a:spLocks noGrp="1"/>
          </p:cNvSpPr>
          <p:nvPr>
            <p:ph type="sldNum" sz="quarter" idx="12"/>
          </p:nvPr>
        </p:nvSpPr>
        <p:spPr/>
        <p:txBody>
          <a:bodyPr/>
          <a:lstStyle/>
          <a:p>
            <a:fld id="{BFD14E40-3C96-7542-94D9-B9EA8019EF86}" type="slidenum">
              <a:rPr lang="en-NZ" smtClean="0"/>
              <a:pPr/>
              <a:t>56</a:t>
            </a:fld>
            <a:endParaRPr lang="en-NZ" dirty="0"/>
          </a:p>
        </p:txBody>
      </p:sp>
      <p:sp>
        <p:nvSpPr>
          <p:cNvPr id="3" name="TextBox 2">
            <a:extLst>
              <a:ext uri="{FF2B5EF4-FFF2-40B4-BE49-F238E27FC236}">
                <a16:creationId xmlns:a16="http://schemas.microsoft.com/office/drawing/2014/main" id="{40281562-4C55-8C46-8A41-A326FFE709BE}"/>
              </a:ext>
            </a:extLst>
          </p:cNvPr>
          <p:cNvSpPr txBox="1"/>
          <p:nvPr/>
        </p:nvSpPr>
        <p:spPr>
          <a:xfrm>
            <a:off x="2861953" y="344384"/>
            <a:ext cx="184731" cy="369332"/>
          </a:xfrm>
          <a:prstGeom prst="rect">
            <a:avLst/>
          </a:prstGeom>
          <a:noFill/>
        </p:spPr>
        <p:txBody>
          <a:bodyPr wrap="none" rtlCol="0">
            <a:spAutoFit/>
          </a:bodyPr>
          <a:lstStyle/>
          <a:p>
            <a:endParaRPr lang="en-US" dirty="0"/>
          </a:p>
        </p:txBody>
      </p:sp>
      <p:sp>
        <p:nvSpPr>
          <p:cNvPr id="4" name="Title 2">
            <a:extLst>
              <a:ext uri="{FF2B5EF4-FFF2-40B4-BE49-F238E27FC236}">
                <a16:creationId xmlns:a16="http://schemas.microsoft.com/office/drawing/2014/main" id="{86B7F03A-3973-D14B-A086-A60D347F3604}"/>
              </a:ext>
            </a:extLst>
          </p:cNvPr>
          <p:cNvSpPr txBox="1">
            <a:spLocks/>
          </p:cNvSpPr>
          <p:nvPr/>
        </p:nvSpPr>
        <p:spPr>
          <a:xfrm>
            <a:off x="1675983" y="235064"/>
            <a:ext cx="5749219" cy="581698"/>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a:t>
            </a:r>
            <a:r>
              <a:rPr lang="en-NZ" b="1" dirty="0">
                <a:solidFill>
                  <a:schemeClr val="tx1"/>
                </a:solidFill>
                <a:latin typeface="Bliss Pro Bold" panose="02010006030000020004" pitchFamily="2" charset="0"/>
                <a:ea typeface="Times New Roman" panose="02020603050405020304" pitchFamily="18" charset="0"/>
                <a:cs typeface="Times New Roman" panose="02020603050405020304" pitchFamily="18" charset="0"/>
              </a:rPr>
              <a:t>The risks associated with disengagement </a:t>
            </a:r>
            <a:endParaRPr lang="en-NZ" b="1" dirty="0">
              <a:solidFill>
                <a:schemeClr val="tx1"/>
              </a:solidFill>
              <a:latin typeface="Bliss Pro Bold" panose="02010006030000020004" pitchFamily="2" charset="0"/>
            </a:endParaRPr>
          </a:p>
          <a:p>
            <a:endParaRPr lang="en-NZ" b="1" dirty="0">
              <a:solidFill>
                <a:schemeClr val="tx1"/>
              </a:solidFill>
              <a:latin typeface="Bliss Pro Bold" panose="02010006030000020004" pitchFamily="2" charset="0"/>
            </a:endParaRPr>
          </a:p>
        </p:txBody>
      </p:sp>
      <p:sp>
        <p:nvSpPr>
          <p:cNvPr id="6" name="TextBox 5">
            <a:extLst>
              <a:ext uri="{FF2B5EF4-FFF2-40B4-BE49-F238E27FC236}">
                <a16:creationId xmlns:a16="http://schemas.microsoft.com/office/drawing/2014/main" id="{4854C6B6-504C-5C4B-AA39-B9D8FDE0E880}"/>
              </a:ext>
            </a:extLst>
          </p:cNvPr>
          <p:cNvSpPr txBox="1"/>
          <p:nvPr/>
        </p:nvSpPr>
        <p:spPr>
          <a:xfrm>
            <a:off x="1675983" y="1102261"/>
            <a:ext cx="6684246" cy="3427605"/>
          </a:xfrm>
          <a:prstGeom prst="rect">
            <a:avLst/>
          </a:prstGeom>
          <a:noFill/>
        </p:spPr>
        <p:txBody>
          <a:bodyPr wrap="square">
            <a:spAutoFit/>
          </a:bodyPr>
          <a:lstStyle/>
          <a:p>
            <a:pPr marL="0" indent="0">
              <a:lnSpc>
                <a:spcPct val="90000"/>
              </a:lnSpc>
              <a:spcBef>
                <a:spcPts val="600"/>
              </a:spcBef>
              <a:spcAft>
                <a:spcPts val="400"/>
              </a:spcAft>
              <a:buNone/>
            </a:pPr>
            <a:r>
              <a:rPr lang="en-NZ" sz="1600" b="0" dirty="0"/>
              <a:t>Risks from disengagement include:</a:t>
            </a:r>
          </a:p>
          <a:p>
            <a:pPr marL="516150" indent="-285750">
              <a:lnSpc>
                <a:spcPct val="90000"/>
              </a:lnSpc>
              <a:spcBef>
                <a:spcPts val="600"/>
              </a:spcBef>
              <a:spcAft>
                <a:spcPts val="400"/>
              </a:spcAft>
              <a:buFont typeface="Arial" panose="020B0604020202020204" pitchFamily="34" charset="0"/>
              <a:buChar char="•"/>
            </a:pPr>
            <a:r>
              <a:rPr lang="en-NZ" sz="1600" b="0" dirty="0">
                <a:solidFill>
                  <a:srgbClr val="000000"/>
                </a:solidFill>
                <a:ea typeface="Times New Roman" panose="02020603050405020304" pitchFamily="18" charset="0"/>
                <a:cs typeface="Calibri" panose="020F0502020204030204" pitchFamily="34" charset="0"/>
              </a:rPr>
              <a:t>ākonga joining networks outside of school that could be detrimental to their long-term wellbeing</a:t>
            </a:r>
          </a:p>
          <a:p>
            <a:pPr marL="516150" indent="-285750">
              <a:lnSpc>
                <a:spcPct val="90000"/>
              </a:lnSpc>
              <a:spcBef>
                <a:spcPts val="600"/>
              </a:spcBef>
              <a:spcAft>
                <a:spcPts val="400"/>
              </a:spcAft>
              <a:buFont typeface="Arial" panose="020B0604020202020204" pitchFamily="34" charset="0"/>
              <a:buChar char="•"/>
            </a:pPr>
            <a:r>
              <a:rPr lang="en-NZ" sz="1600" b="0" dirty="0">
                <a:solidFill>
                  <a:srgbClr val="000000"/>
                </a:solidFill>
                <a:ea typeface="Times New Roman" panose="02020603050405020304" pitchFamily="18" charset="0"/>
                <a:cs typeface="Calibri" panose="020F0502020204030204" pitchFamily="34" charset="0"/>
              </a:rPr>
              <a:t>a reduction in the informal controls on behaviour that come through school attendance</a:t>
            </a:r>
          </a:p>
          <a:p>
            <a:pPr marL="516150" indent="-285750">
              <a:lnSpc>
                <a:spcPct val="90000"/>
              </a:lnSpc>
              <a:spcBef>
                <a:spcPts val="600"/>
              </a:spcBef>
              <a:spcAft>
                <a:spcPts val="400"/>
              </a:spcAft>
              <a:buFont typeface="Arial" panose="020B0604020202020204" pitchFamily="34" charset="0"/>
              <a:buChar char="•"/>
            </a:pPr>
            <a:r>
              <a:rPr lang="en-NZ" sz="1600" b="0" dirty="0">
                <a:solidFill>
                  <a:srgbClr val="000000"/>
                </a:solidFill>
                <a:ea typeface="Times New Roman" panose="02020603050405020304" pitchFamily="18" charset="0"/>
                <a:cs typeface="Calibri" panose="020F0502020204030204" pitchFamily="34" charset="0"/>
              </a:rPr>
              <a:t>social exclusion from positive peer groups</a:t>
            </a:r>
          </a:p>
          <a:p>
            <a:pPr marL="516150" indent="-285750">
              <a:lnSpc>
                <a:spcPct val="90000"/>
              </a:lnSpc>
              <a:spcBef>
                <a:spcPts val="600"/>
              </a:spcBef>
              <a:spcAft>
                <a:spcPts val="400"/>
              </a:spcAft>
              <a:buFont typeface="Arial" panose="020B0604020202020204" pitchFamily="34" charset="0"/>
              <a:buChar char="•"/>
            </a:pPr>
            <a:r>
              <a:rPr lang="en-NZ" sz="1600" b="0" dirty="0">
                <a:solidFill>
                  <a:srgbClr val="000000"/>
                </a:solidFill>
                <a:ea typeface="Times New Roman" panose="02020603050405020304" pitchFamily="18" charset="0"/>
                <a:cs typeface="Calibri" panose="020F0502020204030204" pitchFamily="34" charset="0"/>
              </a:rPr>
              <a:t>changes in how identity develops, which can change how ākonga feel about themselves</a:t>
            </a:r>
          </a:p>
          <a:p>
            <a:pPr marL="516150" indent="-285750">
              <a:lnSpc>
                <a:spcPct val="90000"/>
              </a:lnSpc>
              <a:spcBef>
                <a:spcPts val="600"/>
              </a:spcBef>
              <a:spcAft>
                <a:spcPts val="400"/>
              </a:spcAft>
              <a:buFont typeface="Arial" panose="020B0604020202020204" pitchFamily="34" charset="0"/>
              <a:buChar char="•"/>
            </a:pPr>
            <a:r>
              <a:rPr lang="en-NZ" sz="1600" b="0" dirty="0">
                <a:solidFill>
                  <a:srgbClr val="000000"/>
                </a:solidFill>
                <a:ea typeface="Times New Roman" panose="02020603050405020304" pitchFamily="18" charset="0"/>
                <a:cs typeface="Calibri" panose="020F0502020204030204" pitchFamily="34" charset="0"/>
              </a:rPr>
              <a:t>academic failure</a:t>
            </a:r>
          </a:p>
          <a:p>
            <a:pPr marL="516150" indent="-285750">
              <a:lnSpc>
                <a:spcPct val="90000"/>
              </a:lnSpc>
              <a:spcBef>
                <a:spcPts val="600"/>
              </a:spcBef>
              <a:spcAft>
                <a:spcPts val="400"/>
              </a:spcAft>
              <a:buFont typeface="Arial" panose="020B0604020202020204" pitchFamily="34" charset="0"/>
              <a:buChar char="•"/>
            </a:pPr>
            <a:r>
              <a:rPr lang="en-NZ" sz="1600" b="0" dirty="0">
                <a:solidFill>
                  <a:srgbClr val="000000"/>
                </a:solidFill>
                <a:ea typeface="Times New Roman" panose="02020603050405020304" pitchFamily="18" charset="0"/>
                <a:cs typeface="Calibri" panose="020F0502020204030204" pitchFamily="34" charset="0"/>
              </a:rPr>
              <a:t>elevated risk of anxiety or depressive symptoms</a:t>
            </a:r>
          </a:p>
          <a:p>
            <a:pPr marL="516150" indent="-285750">
              <a:lnSpc>
                <a:spcPct val="90000"/>
              </a:lnSpc>
              <a:spcBef>
                <a:spcPts val="600"/>
              </a:spcBef>
              <a:spcAft>
                <a:spcPts val="400"/>
              </a:spcAft>
              <a:buFont typeface="Arial" panose="020B0604020202020204" pitchFamily="34" charset="0"/>
              <a:buChar char="•"/>
            </a:pPr>
            <a:r>
              <a:rPr lang="en-NZ" sz="1600" b="0" dirty="0">
                <a:solidFill>
                  <a:srgbClr val="000000"/>
                </a:solidFill>
                <a:ea typeface="Times New Roman" panose="02020603050405020304" pitchFamily="18" charset="0"/>
                <a:cs typeface="Calibri" panose="020F0502020204030204" pitchFamily="34" charset="0"/>
              </a:rPr>
              <a:t>greater risk of low income and unemployment later in life.</a:t>
            </a:r>
          </a:p>
        </p:txBody>
      </p:sp>
    </p:spTree>
    <p:extLst>
      <p:ext uri="{BB962C8B-B14F-4D97-AF65-F5344CB8AC3E}">
        <p14:creationId xmlns:p14="http://schemas.microsoft.com/office/powerpoint/2010/main" val="371465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0587DF-0973-5E07-8311-09FF7388BBA3}"/>
              </a:ext>
            </a:extLst>
          </p:cNvPr>
          <p:cNvSpPr>
            <a:spLocks noGrp="1"/>
          </p:cNvSpPr>
          <p:nvPr>
            <p:ph type="sldNum" sz="quarter" idx="12"/>
          </p:nvPr>
        </p:nvSpPr>
        <p:spPr/>
        <p:txBody>
          <a:bodyPr/>
          <a:lstStyle/>
          <a:p>
            <a:fld id="{BFD14E40-3C96-7542-94D9-B9EA8019EF86}" type="slidenum">
              <a:rPr lang="en-NZ" smtClean="0"/>
              <a:pPr/>
              <a:t>57</a:t>
            </a:fld>
            <a:endParaRPr lang="en-NZ" dirty="0"/>
          </a:p>
        </p:txBody>
      </p:sp>
      <p:sp>
        <p:nvSpPr>
          <p:cNvPr id="3" name="Title 2">
            <a:extLst>
              <a:ext uri="{FF2B5EF4-FFF2-40B4-BE49-F238E27FC236}">
                <a16:creationId xmlns:a16="http://schemas.microsoft.com/office/drawing/2014/main" id="{102FFC66-F23F-6149-D969-06CF2AE177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latin typeface="Bliss Pro Bold" panose="02010006030000020004" pitchFamily="2" charset="0"/>
                <a:ea typeface="Times New Roman" panose="02020603050405020304" pitchFamily="18" charset="0"/>
                <a:cs typeface="Times New Roman" panose="02020603050405020304" pitchFamily="18" charset="0"/>
              </a:rPr>
              <a:t>The process of disengagement</a:t>
            </a:r>
            <a:endParaRPr lang="en-NZ" b="1" dirty="0">
              <a:latin typeface="Bliss Pro Bold" panose="02010006030000020004" pitchFamily="2" charset="0"/>
            </a:endParaRPr>
          </a:p>
        </p:txBody>
      </p:sp>
      <p:pic>
        <p:nvPicPr>
          <p:cNvPr id="4" name="Picture 3" descr="A blue curved line on a black background&#10;&#10;Description automatically generated">
            <a:extLst>
              <a:ext uri="{FF2B5EF4-FFF2-40B4-BE49-F238E27FC236}">
                <a16:creationId xmlns:a16="http://schemas.microsoft.com/office/drawing/2014/main" id="{CB6D8DA2-525F-3C8C-A304-8109E8432D31}"/>
              </a:ext>
            </a:extLst>
          </p:cNvPr>
          <p:cNvPicPr>
            <a:picLocks noChangeAspect="1"/>
          </p:cNvPicPr>
          <p:nvPr/>
        </p:nvPicPr>
        <p:blipFill>
          <a:blip r:embed="rId3"/>
          <a:stretch>
            <a:fillRect/>
          </a:stretch>
        </p:blipFill>
        <p:spPr>
          <a:xfrm>
            <a:off x="447431" y="991426"/>
            <a:ext cx="7675031" cy="3695385"/>
          </a:xfrm>
          <a:prstGeom prst="rect">
            <a:avLst/>
          </a:prstGeom>
        </p:spPr>
      </p:pic>
      <p:pic>
        <p:nvPicPr>
          <p:cNvPr id="5" name="Picture 4" descr="A blue circle with white text&#10;&#10;Description automatically generated">
            <a:extLst>
              <a:ext uri="{FF2B5EF4-FFF2-40B4-BE49-F238E27FC236}">
                <a16:creationId xmlns:a16="http://schemas.microsoft.com/office/drawing/2014/main" id="{A9698D5C-160E-1158-D9B7-7C5B88DEC022}"/>
              </a:ext>
            </a:extLst>
          </p:cNvPr>
          <p:cNvPicPr>
            <a:picLocks noChangeAspect="1"/>
          </p:cNvPicPr>
          <p:nvPr/>
        </p:nvPicPr>
        <p:blipFill>
          <a:blip r:embed="rId4"/>
          <a:stretch>
            <a:fillRect/>
          </a:stretch>
        </p:blipFill>
        <p:spPr>
          <a:xfrm>
            <a:off x="2273489" y="1972475"/>
            <a:ext cx="2674583" cy="1787281"/>
          </a:xfrm>
          <a:prstGeom prst="rect">
            <a:avLst/>
          </a:prstGeom>
        </p:spPr>
      </p:pic>
      <p:pic>
        <p:nvPicPr>
          <p:cNvPr id="7" name="Picture 6" descr="Logo&#10;&#10;Description automatically generated">
            <a:extLst>
              <a:ext uri="{FF2B5EF4-FFF2-40B4-BE49-F238E27FC236}">
                <a16:creationId xmlns:a16="http://schemas.microsoft.com/office/drawing/2014/main" id="{2513C166-57D6-965C-30F8-A7C243DAD9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11260" y="3045709"/>
            <a:ext cx="1786685" cy="1523937"/>
          </a:xfrm>
          <a:prstGeom prst="rect">
            <a:avLst/>
          </a:prstGeom>
        </p:spPr>
      </p:pic>
      <p:pic>
        <p:nvPicPr>
          <p:cNvPr id="9" name="Picture 8" descr="A blue circle with white text&#10;&#10;Description automatically generated">
            <a:extLst>
              <a:ext uri="{FF2B5EF4-FFF2-40B4-BE49-F238E27FC236}">
                <a16:creationId xmlns:a16="http://schemas.microsoft.com/office/drawing/2014/main" id="{2583AB67-CF21-1629-0A55-A96234D38507}"/>
              </a:ext>
            </a:extLst>
          </p:cNvPr>
          <p:cNvPicPr>
            <a:picLocks noChangeAspect="1"/>
          </p:cNvPicPr>
          <p:nvPr/>
        </p:nvPicPr>
        <p:blipFill>
          <a:blip r:embed="rId6"/>
          <a:stretch>
            <a:fillRect/>
          </a:stretch>
        </p:blipFill>
        <p:spPr>
          <a:xfrm>
            <a:off x="5389100" y="1179482"/>
            <a:ext cx="1546320" cy="2381059"/>
          </a:xfrm>
          <a:prstGeom prst="rect">
            <a:avLst/>
          </a:prstGeom>
        </p:spPr>
      </p:pic>
      <p:pic>
        <p:nvPicPr>
          <p:cNvPr id="10" name="Picture 9" descr="A blue circle with white text&#10;&#10;Description automatically generated">
            <a:extLst>
              <a:ext uri="{FF2B5EF4-FFF2-40B4-BE49-F238E27FC236}">
                <a16:creationId xmlns:a16="http://schemas.microsoft.com/office/drawing/2014/main" id="{4A400F87-CA2A-8BA5-187B-0530ED77B7C1}"/>
              </a:ext>
            </a:extLst>
          </p:cNvPr>
          <p:cNvPicPr>
            <a:picLocks noChangeAspect="1"/>
          </p:cNvPicPr>
          <p:nvPr/>
        </p:nvPicPr>
        <p:blipFill>
          <a:blip r:embed="rId7"/>
          <a:stretch>
            <a:fillRect/>
          </a:stretch>
        </p:blipFill>
        <p:spPr>
          <a:xfrm>
            <a:off x="6873449" y="2076275"/>
            <a:ext cx="1506296" cy="2226118"/>
          </a:xfrm>
          <a:prstGeom prst="rect">
            <a:avLst/>
          </a:prstGeom>
        </p:spPr>
      </p:pic>
    </p:spTree>
    <p:extLst>
      <p:ext uri="{BB962C8B-B14F-4D97-AF65-F5344CB8AC3E}">
        <p14:creationId xmlns:p14="http://schemas.microsoft.com/office/powerpoint/2010/main" val="125862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ppt_x</p:attrName>
                                        </p:attrNameLst>
                                      </p:cBhvr>
                                      <p:tavLst>
                                        <p:tav tm="0">
                                          <p:val>
                                            <p:strVal val="#ppt_x-#ppt_w*1.125000"/>
                                          </p:val>
                                        </p:tav>
                                        <p:tav tm="100000">
                                          <p:val>
                                            <p:strVal val="#ppt_x"/>
                                          </p:val>
                                        </p:tav>
                                      </p:tavLst>
                                    </p:anim>
                                    <p:animEffect transition="in" filter="wipe(righ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ppt_x</p:attrName>
                                        </p:attrNameLst>
                                      </p:cBhvr>
                                      <p:tavLst>
                                        <p:tav tm="0">
                                          <p:val>
                                            <p:strVal val="#ppt_x+#ppt_w*1.125000"/>
                                          </p:val>
                                        </p:tav>
                                        <p:tav tm="100000">
                                          <p:val>
                                            <p:strVal val="#ppt_x"/>
                                          </p:val>
                                        </p:tav>
                                      </p:tavLst>
                                    </p:anim>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ppt_x</p:attrName>
                                        </p:attrNameLst>
                                      </p:cBhvr>
                                      <p:tavLst>
                                        <p:tav tm="0">
                                          <p:val>
                                            <p:strVal val="#ppt_x+#ppt_w*1.125000"/>
                                          </p:val>
                                        </p:tav>
                                        <p:tav tm="100000">
                                          <p:val>
                                            <p:strVal val="#ppt_x"/>
                                          </p:val>
                                        </p:tav>
                                      </p:tavLst>
                                    </p:anim>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14A339-50D6-6424-191F-55332C1BCC3D}"/>
              </a:ext>
            </a:extLst>
          </p:cNvPr>
          <p:cNvSpPr>
            <a:spLocks noGrp="1"/>
          </p:cNvSpPr>
          <p:nvPr>
            <p:ph type="sldNum" sz="quarter" idx="12"/>
          </p:nvPr>
        </p:nvSpPr>
        <p:spPr/>
        <p:txBody>
          <a:bodyPr/>
          <a:lstStyle/>
          <a:p>
            <a:fld id="{BFD14E40-3C96-7542-94D9-B9EA8019EF86}" type="slidenum">
              <a:rPr lang="en-NZ" smtClean="0"/>
              <a:pPr/>
              <a:t>58</a:t>
            </a:fld>
            <a:endParaRPr lang="en-NZ" dirty="0"/>
          </a:p>
        </p:txBody>
      </p:sp>
      <p:sp>
        <p:nvSpPr>
          <p:cNvPr id="3" name="Title 2">
            <a:extLst>
              <a:ext uri="{FF2B5EF4-FFF2-40B4-BE49-F238E27FC236}">
                <a16:creationId xmlns:a16="http://schemas.microsoft.com/office/drawing/2014/main" id="{F7F47B19-929D-13E2-E9CE-1314A3DFF9E1}"/>
              </a:ext>
            </a:extLst>
          </p:cNvPr>
          <p:cNvSpPr txBox="1">
            <a:spLocks/>
          </p:cNvSpPr>
          <p:nvPr/>
        </p:nvSpPr>
        <p:spPr>
          <a:xfrm>
            <a:off x="1675984"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Indicators of disengagement</a:t>
            </a:r>
            <a:endParaRPr lang="en-NZ" b="1" dirty="0">
              <a:solidFill>
                <a:schemeClr val="tx1"/>
              </a:solidFill>
              <a:latin typeface="Bliss Pro Bold" panose="02010006030000020004" pitchFamily="2" charset="0"/>
            </a:endParaRPr>
          </a:p>
        </p:txBody>
      </p:sp>
      <p:sp>
        <p:nvSpPr>
          <p:cNvPr id="7" name="Text Placeholder 3">
            <a:extLst>
              <a:ext uri="{FF2B5EF4-FFF2-40B4-BE49-F238E27FC236}">
                <a16:creationId xmlns:a16="http://schemas.microsoft.com/office/drawing/2014/main" id="{9F08BB4B-35DA-F785-7528-5B487BCE7DD4}"/>
              </a:ext>
            </a:extLst>
          </p:cNvPr>
          <p:cNvSpPr txBox="1">
            <a:spLocks/>
          </p:cNvSpPr>
          <p:nvPr/>
        </p:nvSpPr>
        <p:spPr>
          <a:xfrm>
            <a:off x="3744052" y="4204282"/>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a:t>
            </a:r>
            <a:r>
              <a:rPr lang="en-NZ" dirty="0" err="1"/>
              <a:t>Te</a:t>
            </a:r>
            <a:r>
              <a:rPr lang="en-NZ" dirty="0"/>
              <a:t> </a:t>
            </a:r>
            <a:r>
              <a:rPr lang="en-NZ" dirty="0" err="1"/>
              <a:t>Hononga</a:t>
            </a:r>
            <a:r>
              <a:rPr lang="en-NZ" dirty="0"/>
              <a:t> manual, p. 27)</a:t>
            </a:r>
          </a:p>
        </p:txBody>
      </p:sp>
      <p:pic>
        <p:nvPicPr>
          <p:cNvPr id="4" name="Picture 3" descr="Logo&#10;&#10;Description automatically generated">
            <a:hlinkClick r:id="rId3"/>
            <a:extLst>
              <a:ext uri="{FF2B5EF4-FFF2-40B4-BE49-F238E27FC236}">
                <a16:creationId xmlns:a16="http://schemas.microsoft.com/office/drawing/2014/main" id="{39B6A980-62C8-C289-DC6D-03500F3592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5400" y="229259"/>
            <a:ext cx="1066800" cy="1066800"/>
          </a:xfrm>
          <a:prstGeom prst="rect">
            <a:avLst/>
          </a:prstGeom>
          <a:effectLst>
            <a:outerShdw blurRad="127000" dist="50800" dir="18900000" algn="bl" rotWithShape="0">
              <a:prstClr val="black">
                <a:alpha val="30000"/>
              </a:prstClr>
            </a:outerShdw>
          </a:effectLst>
        </p:spPr>
      </p:pic>
      <p:grpSp>
        <p:nvGrpSpPr>
          <p:cNvPr id="22" name="Group 21">
            <a:extLst>
              <a:ext uri="{FF2B5EF4-FFF2-40B4-BE49-F238E27FC236}">
                <a16:creationId xmlns:a16="http://schemas.microsoft.com/office/drawing/2014/main" id="{D2E22047-FDE8-3439-CE05-3D9F83DD54A0}"/>
              </a:ext>
            </a:extLst>
          </p:cNvPr>
          <p:cNvGrpSpPr/>
          <p:nvPr/>
        </p:nvGrpSpPr>
        <p:grpSpPr>
          <a:xfrm>
            <a:off x="1695450" y="1355009"/>
            <a:ext cx="5753100" cy="2755900"/>
            <a:chOff x="1695450" y="1193800"/>
            <a:chExt cx="5753100" cy="2755900"/>
          </a:xfrm>
        </p:grpSpPr>
        <p:pic>
          <p:nvPicPr>
            <p:cNvPr id="8" name="Picture 7" descr="Graphical user interface, application&#10;&#10;Description automatically generated">
              <a:extLst>
                <a:ext uri="{FF2B5EF4-FFF2-40B4-BE49-F238E27FC236}">
                  <a16:creationId xmlns:a16="http://schemas.microsoft.com/office/drawing/2014/main" id="{A5CD7B39-1D24-3E05-E457-03289D943C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5450" y="1193800"/>
              <a:ext cx="5753100" cy="2755900"/>
            </a:xfrm>
            <a:prstGeom prst="rect">
              <a:avLst/>
            </a:prstGeom>
          </p:spPr>
        </p:pic>
        <p:sp>
          <p:nvSpPr>
            <p:cNvPr id="9" name="TextBox 8">
              <a:extLst>
                <a:ext uri="{FF2B5EF4-FFF2-40B4-BE49-F238E27FC236}">
                  <a16:creationId xmlns:a16="http://schemas.microsoft.com/office/drawing/2014/main" id="{DD068D64-0A5F-46AA-96E1-F88FFE1099FC}"/>
                </a:ext>
              </a:extLst>
            </p:cNvPr>
            <p:cNvSpPr txBox="1"/>
            <p:nvPr/>
          </p:nvSpPr>
          <p:spPr>
            <a:xfrm>
              <a:off x="1695450" y="1716288"/>
              <a:ext cx="1295578" cy="313932"/>
            </a:xfrm>
            <a:prstGeom prst="rect">
              <a:avLst/>
            </a:prstGeom>
            <a:noFill/>
          </p:spPr>
          <p:txBody>
            <a:bodyPr wrap="square">
              <a:spAutoFit/>
            </a:bodyPr>
            <a:lstStyle/>
            <a:p>
              <a:pPr>
                <a:lnSpc>
                  <a:spcPct val="90000"/>
                </a:lnSpc>
                <a:spcAft>
                  <a:spcPts val="1200"/>
                </a:spcAft>
              </a:pPr>
              <a:r>
                <a:rPr lang="en-NZ" sz="1600" b="1" dirty="0"/>
                <a:t>Behavioural</a:t>
              </a:r>
            </a:p>
          </p:txBody>
        </p:sp>
        <p:sp>
          <p:nvSpPr>
            <p:cNvPr id="10" name="TextBox 9">
              <a:extLst>
                <a:ext uri="{FF2B5EF4-FFF2-40B4-BE49-F238E27FC236}">
                  <a16:creationId xmlns:a16="http://schemas.microsoft.com/office/drawing/2014/main" id="{0F27CC13-BE8E-B3A3-5BE4-C79491322CE2}"/>
                </a:ext>
              </a:extLst>
            </p:cNvPr>
            <p:cNvSpPr txBox="1"/>
            <p:nvPr/>
          </p:nvSpPr>
          <p:spPr>
            <a:xfrm>
              <a:off x="1695450" y="2297402"/>
              <a:ext cx="1295578" cy="313932"/>
            </a:xfrm>
            <a:prstGeom prst="rect">
              <a:avLst/>
            </a:prstGeom>
            <a:noFill/>
          </p:spPr>
          <p:txBody>
            <a:bodyPr wrap="square">
              <a:spAutoFit/>
            </a:bodyPr>
            <a:lstStyle/>
            <a:p>
              <a:pPr>
                <a:lnSpc>
                  <a:spcPct val="90000"/>
                </a:lnSpc>
                <a:spcAft>
                  <a:spcPts val="1200"/>
                </a:spcAft>
              </a:pPr>
              <a:r>
                <a:rPr lang="en-NZ" sz="1600" b="1" dirty="0"/>
                <a:t>Academic</a:t>
              </a:r>
            </a:p>
          </p:txBody>
        </p:sp>
        <p:sp>
          <p:nvSpPr>
            <p:cNvPr id="11" name="TextBox 10">
              <a:extLst>
                <a:ext uri="{FF2B5EF4-FFF2-40B4-BE49-F238E27FC236}">
                  <a16:creationId xmlns:a16="http://schemas.microsoft.com/office/drawing/2014/main" id="{41A04232-85C7-F81D-0229-778A1B1C15DB}"/>
                </a:ext>
              </a:extLst>
            </p:cNvPr>
            <p:cNvSpPr txBox="1"/>
            <p:nvPr/>
          </p:nvSpPr>
          <p:spPr>
            <a:xfrm>
              <a:off x="1695450" y="2878516"/>
              <a:ext cx="1295578" cy="313932"/>
            </a:xfrm>
            <a:prstGeom prst="rect">
              <a:avLst/>
            </a:prstGeom>
            <a:noFill/>
          </p:spPr>
          <p:txBody>
            <a:bodyPr wrap="square">
              <a:spAutoFit/>
            </a:bodyPr>
            <a:lstStyle/>
            <a:p>
              <a:pPr>
                <a:lnSpc>
                  <a:spcPct val="90000"/>
                </a:lnSpc>
                <a:spcAft>
                  <a:spcPts val="1200"/>
                </a:spcAft>
              </a:pPr>
              <a:r>
                <a:rPr lang="en-NZ" sz="1600" b="1" dirty="0"/>
                <a:t>Cognitive</a:t>
              </a:r>
            </a:p>
          </p:txBody>
        </p:sp>
        <p:sp>
          <p:nvSpPr>
            <p:cNvPr id="12" name="TextBox 11">
              <a:extLst>
                <a:ext uri="{FF2B5EF4-FFF2-40B4-BE49-F238E27FC236}">
                  <a16:creationId xmlns:a16="http://schemas.microsoft.com/office/drawing/2014/main" id="{CFAD3D58-BDE3-CA3C-3800-BB2C109FB6C9}"/>
                </a:ext>
              </a:extLst>
            </p:cNvPr>
            <p:cNvSpPr txBox="1"/>
            <p:nvPr/>
          </p:nvSpPr>
          <p:spPr>
            <a:xfrm>
              <a:off x="1695450" y="3442539"/>
              <a:ext cx="1295578" cy="313932"/>
            </a:xfrm>
            <a:prstGeom prst="rect">
              <a:avLst/>
            </a:prstGeom>
            <a:noFill/>
          </p:spPr>
          <p:txBody>
            <a:bodyPr wrap="square">
              <a:spAutoFit/>
            </a:bodyPr>
            <a:lstStyle/>
            <a:p>
              <a:pPr>
                <a:lnSpc>
                  <a:spcPct val="90000"/>
                </a:lnSpc>
                <a:spcAft>
                  <a:spcPts val="1200"/>
                </a:spcAft>
              </a:pPr>
              <a:r>
                <a:rPr lang="en-NZ" sz="1600" b="1" dirty="0"/>
                <a:t>Affective</a:t>
              </a:r>
            </a:p>
          </p:txBody>
        </p:sp>
        <p:sp>
          <p:nvSpPr>
            <p:cNvPr id="13" name="TextBox 12">
              <a:extLst>
                <a:ext uri="{FF2B5EF4-FFF2-40B4-BE49-F238E27FC236}">
                  <a16:creationId xmlns:a16="http://schemas.microsoft.com/office/drawing/2014/main" id="{2D26C53C-525A-EE58-C6DA-BDDFEF2CA950}"/>
                </a:ext>
              </a:extLst>
            </p:cNvPr>
            <p:cNvSpPr txBox="1"/>
            <p:nvPr/>
          </p:nvSpPr>
          <p:spPr>
            <a:xfrm>
              <a:off x="2985864" y="1621216"/>
              <a:ext cx="4462685" cy="523220"/>
            </a:xfrm>
            <a:prstGeom prst="rect">
              <a:avLst/>
            </a:prstGeom>
            <a:noFill/>
          </p:spPr>
          <p:txBody>
            <a:bodyPr wrap="square">
              <a:spAutoFit/>
            </a:bodyPr>
            <a:lstStyle/>
            <a:p>
              <a:r>
                <a:rPr lang="en-NZ" sz="1400" dirty="0">
                  <a:effectLst/>
                  <a:latin typeface="Bliss Pro Light" panose="02010006030000020004" pitchFamily="2" charset="0"/>
                </a:rPr>
                <a:t>Lateness, missed classes, truancy, referrals to dean, minimal co-curricular participation</a:t>
              </a:r>
            </a:p>
          </p:txBody>
        </p:sp>
        <p:sp>
          <p:nvSpPr>
            <p:cNvPr id="17" name="TextBox 16">
              <a:extLst>
                <a:ext uri="{FF2B5EF4-FFF2-40B4-BE49-F238E27FC236}">
                  <a16:creationId xmlns:a16="http://schemas.microsoft.com/office/drawing/2014/main" id="{A60A12BC-B8B3-1A81-CA72-DBE960BD021E}"/>
                </a:ext>
              </a:extLst>
            </p:cNvPr>
            <p:cNvSpPr txBox="1"/>
            <p:nvPr/>
          </p:nvSpPr>
          <p:spPr>
            <a:xfrm>
              <a:off x="1695450" y="1246269"/>
              <a:ext cx="1295578" cy="313932"/>
            </a:xfrm>
            <a:prstGeom prst="rect">
              <a:avLst/>
            </a:prstGeom>
            <a:noFill/>
          </p:spPr>
          <p:txBody>
            <a:bodyPr wrap="square">
              <a:spAutoFit/>
            </a:bodyPr>
            <a:lstStyle/>
            <a:p>
              <a:pPr>
                <a:lnSpc>
                  <a:spcPct val="90000"/>
                </a:lnSpc>
                <a:spcAft>
                  <a:spcPts val="1200"/>
                </a:spcAft>
              </a:pPr>
              <a:r>
                <a:rPr lang="en-NZ" sz="1600" b="1" dirty="0">
                  <a:solidFill>
                    <a:schemeClr val="bg1"/>
                  </a:solidFill>
                </a:rPr>
                <a:t>TYPE</a:t>
              </a:r>
            </a:p>
          </p:txBody>
        </p:sp>
        <p:sp>
          <p:nvSpPr>
            <p:cNvPr id="18" name="TextBox 17">
              <a:extLst>
                <a:ext uri="{FF2B5EF4-FFF2-40B4-BE49-F238E27FC236}">
                  <a16:creationId xmlns:a16="http://schemas.microsoft.com/office/drawing/2014/main" id="{E6212676-2B19-B3B9-C7E4-0080FA9FC6B4}"/>
                </a:ext>
              </a:extLst>
            </p:cNvPr>
            <p:cNvSpPr txBox="1"/>
            <p:nvPr/>
          </p:nvSpPr>
          <p:spPr>
            <a:xfrm>
              <a:off x="3002956" y="1246269"/>
              <a:ext cx="1295578" cy="313932"/>
            </a:xfrm>
            <a:prstGeom prst="rect">
              <a:avLst/>
            </a:prstGeom>
            <a:noFill/>
          </p:spPr>
          <p:txBody>
            <a:bodyPr wrap="square">
              <a:spAutoFit/>
            </a:bodyPr>
            <a:lstStyle/>
            <a:p>
              <a:pPr>
                <a:lnSpc>
                  <a:spcPct val="90000"/>
                </a:lnSpc>
                <a:spcAft>
                  <a:spcPts val="1200"/>
                </a:spcAft>
              </a:pPr>
              <a:r>
                <a:rPr lang="en-NZ" sz="1600" b="1" dirty="0">
                  <a:solidFill>
                    <a:schemeClr val="bg1"/>
                  </a:solidFill>
                </a:rPr>
                <a:t>DEFINITION</a:t>
              </a:r>
            </a:p>
          </p:txBody>
        </p:sp>
        <p:sp>
          <p:nvSpPr>
            <p:cNvPr id="19" name="TextBox 18">
              <a:extLst>
                <a:ext uri="{FF2B5EF4-FFF2-40B4-BE49-F238E27FC236}">
                  <a16:creationId xmlns:a16="http://schemas.microsoft.com/office/drawing/2014/main" id="{E70FC8A9-3683-6D27-BCD7-28C95E6A5825}"/>
                </a:ext>
              </a:extLst>
            </p:cNvPr>
            <p:cNvSpPr txBox="1"/>
            <p:nvPr/>
          </p:nvSpPr>
          <p:spPr>
            <a:xfrm>
              <a:off x="2985864" y="2185238"/>
              <a:ext cx="4462685" cy="523220"/>
            </a:xfrm>
            <a:prstGeom prst="rect">
              <a:avLst/>
            </a:prstGeom>
            <a:noFill/>
          </p:spPr>
          <p:txBody>
            <a:bodyPr wrap="square">
              <a:spAutoFit/>
            </a:bodyPr>
            <a:lstStyle/>
            <a:p>
              <a:r>
                <a:rPr lang="en-NZ" sz="1400" dirty="0">
                  <a:effectLst/>
                  <a:latin typeface="Bliss Pro Light" panose="02010006030000020004" pitchFamily="2" charset="0"/>
                </a:rPr>
                <a:t>Lack of academic progress, failure to complete class tasks and projects</a:t>
              </a:r>
            </a:p>
          </p:txBody>
        </p:sp>
        <p:sp>
          <p:nvSpPr>
            <p:cNvPr id="20" name="TextBox 19">
              <a:extLst>
                <a:ext uri="{FF2B5EF4-FFF2-40B4-BE49-F238E27FC236}">
                  <a16:creationId xmlns:a16="http://schemas.microsoft.com/office/drawing/2014/main" id="{E34D2AC9-8347-4EDF-B848-9842869B2443}"/>
                </a:ext>
              </a:extLst>
            </p:cNvPr>
            <p:cNvSpPr txBox="1"/>
            <p:nvPr/>
          </p:nvSpPr>
          <p:spPr>
            <a:xfrm>
              <a:off x="2985864" y="2766352"/>
              <a:ext cx="4462685" cy="523220"/>
            </a:xfrm>
            <a:prstGeom prst="rect">
              <a:avLst/>
            </a:prstGeom>
            <a:noFill/>
          </p:spPr>
          <p:txBody>
            <a:bodyPr wrap="square">
              <a:spAutoFit/>
            </a:bodyPr>
            <a:lstStyle/>
            <a:p>
              <a:r>
                <a:rPr lang="en-NZ" sz="1400" dirty="0">
                  <a:effectLst/>
                  <a:latin typeface="Bliss Pro Light" panose="02010006030000020004" pitchFamily="2" charset="0"/>
                </a:rPr>
                <a:t>Unwillingness to engage in individual learning, low academic self-efficacy and perceived competence</a:t>
              </a:r>
            </a:p>
          </p:txBody>
        </p:sp>
        <p:sp>
          <p:nvSpPr>
            <p:cNvPr id="21" name="TextBox 20">
              <a:extLst>
                <a:ext uri="{FF2B5EF4-FFF2-40B4-BE49-F238E27FC236}">
                  <a16:creationId xmlns:a16="http://schemas.microsoft.com/office/drawing/2014/main" id="{B2225446-8A72-9382-57F5-64001268A0BB}"/>
                </a:ext>
              </a:extLst>
            </p:cNvPr>
            <p:cNvSpPr txBox="1"/>
            <p:nvPr/>
          </p:nvSpPr>
          <p:spPr>
            <a:xfrm>
              <a:off x="2985864" y="3330375"/>
              <a:ext cx="4462685" cy="523220"/>
            </a:xfrm>
            <a:prstGeom prst="rect">
              <a:avLst/>
            </a:prstGeom>
            <a:noFill/>
          </p:spPr>
          <p:txBody>
            <a:bodyPr wrap="square">
              <a:spAutoFit/>
            </a:bodyPr>
            <a:lstStyle/>
            <a:p>
              <a:r>
                <a:rPr lang="en-NZ" sz="1400" dirty="0">
                  <a:effectLst/>
                  <a:latin typeface="Bliss Pro Light" panose="02010006030000020004" pitchFamily="2" charset="0"/>
                </a:rPr>
                <a:t>Apparent lack of personal goals, social isolation, feelings of not belonging.</a:t>
              </a:r>
            </a:p>
          </p:txBody>
        </p:sp>
      </p:grpSp>
    </p:spTree>
    <p:extLst>
      <p:ext uri="{BB962C8B-B14F-4D97-AF65-F5344CB8AC3E}">
        <p14:creationId xmlns:p14="http://schemas.microsoft.com/office/powerpoint/2010/main" val="3345506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14A339-50D6-6424-191F-55332C1BCC3D}"/>
              </a:ext>
            </a:extLst>
          </p:cNvPr>
          <p:cNvSpPr>
            <a:spLocks noGrp="1"/>
          </p:cNvSpPr>
          <p:nvPr>
            <p:ph type="sldNum" sz="quarter" idx="12"/>
          </p:nvPr>
        </p:nvSpPr>
        <p:spPr/>
        <p:txBody>
          <a:bodyPr/>
          <a:lstStyle/>
          <a:p>
            <a:fld id="{BFD14E40-3C96-7542-94D9-B9EA8019EF86}" type="slidenum">
              <a:rPr lang="en-NZ" smtClean="0"/>
              <a:pPr/>
              <a:t>59</a:t>
            </a:fld>
            <a:endParaRPr lang="en-NZ" dirty="0"/>
          </a:p>
        </p:txBody>
      </p:sp>
      <p:sp>
        <p:nvSpPr>
          <p:cNvPr id="3" name="Title 2">
            <a:extLst>
              <a:ext uri="{FF2B5EF4-FFF2-40B4-BE49-F238E27FC236}">
                <a16:creationId xmlns:a16="http://schemas.microsoft.com/office/drawing/2014/main" id="{F7F47B19-929D-13E2-E9CE-1314A3DFF9E1}"/>
              </a:ext>
            </a:extLst>
          </p:cNvPr>
          <p:cNvSpPr txBox="1">
            <a:spLocks/>
          </p:cNvSpPr>
          <p:nvPr/>
        </p:nvSpPr>
        <p:spPr>
          <a:xfrm>
            <a:off x="1675984"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Identifying types of disengagement</a:t>
            </a:r>
            <a:endParaRPr lang="en-NZ" b="1" dirty="0">
              <a:solidFill>
                <a:schemeClr val="tx1"/>
              </a:solidFill>
              <a:latin typeface="Bliss Pro Bold" panose="02010006030000020004" pitchFamily="2" charset="0"/>
            </a:endParaRPr>
          </a:p>
        </p:txBody>
      </p:sp>
      <p:pic>
        <p:nvPicPr>
          <p:cNvPr id="4" name="Picture 3" descr="Logo&#10;&#10;Description automatically generated">
            <a:hlinkClick r:id="rId3"/>
            <a:extLst>
              <a:ext uri="{FF2B5EF4-FFF2-40B4-BE49-F238E27FC236}">
                <a16:creationId xmlns:a16="http://schemas.microsoft.com/office/drawing/2014/main" id="{39B6A980-62C8-C289-DC6D-03500F3592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5400" y="229259"/>
            <a:ext cx="1066800" cy="1066800"/>
          </a:xfrm>
          <a:prstGeom prst="rect">
            <a:avLst/>
          </a:prstGeom>
          <a:effectLst>
            <a:outerShdw blurRad="127000" dist="50800" dir="18900000" algn="bl" rotWithShape="0">
              <a:prstClr val="black">
                <a:alpha val="30000"/>
              </a:prstClr>
            </a:outerShdw>
          </a:effectLst>
        </p:spPr>
      </p:pic>
      <p:sp>
        <p:nvSpPr>
          <p:cNvPr id="23" name="Text Placeholder 3">
            <a:extLst>
              <a:ext uri="{FF2B5EF4-FFF2-40B4-BE49-F238E27FC236}">
                <a16:creationId xmlns:a16="http://schemas.microsoft.com/office/drawing/2014/main" id="{5F28EEB5-D70E-751B-9C9F-DBF724C0B127}"/>
              </a:ext>
            </a:extLst>
          </p:cNvPr>
          <p:cNvSpPr txBox="1">
            <a:spLocks/>
          </p:cNvSpPr>
          <p:nvPr/>
        </p:nvSpPr>
        <p:spPr>
          <a:xfrm>
            <a:off x="431800" y="1399786"/>
            <a:ext cx="3678727" cy="2821285"/>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NZ" sz="16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I was great at primary school; the teachers liked me and cared about me. High school is different. The teachers don’t know me.</a:t>
            </a:r>
          </a:p>
          <a:p>
            <a:pPr marL="0" indent="0">
              <a:lnSpc>
                <a:spcPct val="100000"/>
              </a:lnSpc>
              <a:spcAft>
                <a:spcPts val="400"/>
              </a:spcAft>
              <a:buNone/>
            </a:pPr>
            <a:r>
              <a:rPr lang="en-NZ" sz="16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NCEA and exams and stuff don’t really matter. I don’t care about them. You don’t need them for what I want to do in life.</a:t>
            </a:r>
          </a:p>
          <a:p>
            <a:pPr marL="0" indent="0">
              <a:lnSpc>
                <a:spcPct val="100000"/>
              </a:lnSpc>
              <a:spcAft>
                <a:spcPts val="400"/>
              </a:spcAft>
              <a:buNone/>
            </a:pPr>
            <a:r>
              <a:rPr lang="en-NZ" sz="16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The friends I hang out with are not at school. I used to play for a school team, but I stopped because I was always home gaming.</a:t>
            </a:r>
          </a:p>
        </p:txBody>
      </p:sp>
      <p:sp>
        <p:nvSpPr>
          <p:cNvPr id="24" name="Text Placeholder 3">
            <a:extLst>
              <a:ext uri="{FF2B5EF4-FFF2-40B4-BE49-F238E27FC236}">
                <a16:creationId xmlns:a16="http://schemas.microsoft.com/office/drawing/2014/main" id="{FC1D2D67-2352-0862-6103-418E066195CD}"/>
              </a:ext>
            </a:extLst>
          </p:cNvPr>
          <p:cNvSpPr txBox="1">
            <a:spLocks/>
          </p:cNvSpPr>
          <p:nvPr/>
        </p:nvSpPr>
        <p:spPr>
          <a:xfrm>
            <a:off x="4404194" y="1399786"/>
            <a:ext cx="3678727" cy="14106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NZ" sz="16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I can’t be bothered to do the work in class. When the teacher has a go at me, I get annoyed and disrespectful to get sent out.</a:t>
            </a:r>
          </a:p>
          <a:p>
            <a:pPr marL="0" indent="0">
              <a:lnSpc>
                <a:spcPct val="100000"/>
              </a:lnSpc>
              <a:spcAft>
                <a:spcPts val="400"/>
              </a:spcAft>
              <a:buNone/>
            </a:pPr>
            <a:r>
              <a:rPr lang="en-NZ" sz="16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I could get NCEA credits but don’t get around to doing the work and handing it in.</a:t>
            </a:r>
          </a:p>
        </p:txBody>
      </p:sp>
      <p:sp>
        <p:nvSpPr>
          <p:cNvPr id="25" name="TextBox 24">
            <a:extLst>
              <a:ext uri="{FF2B5EF4-FFF2-40B4-BE49-F238E27FC236}">
                <a16:creationId xmlns:a16="http://schemas.microsoft.com/office/drawing/2014/main" id="{BD6B2EF8-EA0A-B118-5B15-81410AC1DCB5}"/>
              </a:ext>
            </a:extLst>
          </p:cNvPr>
          <p:cNvSpPr txBox="1"/>
          <p:nvPr/>
        </p:nvSpPr>
        <p:spPr>
          <a:xfrm>
            <a:off x="4404194" y="2936703"/>
            <a:ext cx="4140200" cy="1508105"/>
          </a:xfrm>
          <a:prstGeom prst="rect">
            <a:avLst/>
          </a:prstGeom>
          <a:noFill/>
        </p:spPr>
        <p:txBody>
          <a:bodyPr wrap="square">
            <a:spAutoFit/>
          </a:bodyPr>
          <a:lstStyle/>
          <a:p>
            <a:pPr marL="0" indent="0">
              <a:lnSpc>
                <a:spcPct val="90000"/>
              </a:lnSpc>
              <a:spcBef>
                <a:spcPts val="0"/>
              </a:spcBef>
              <a:spcAft>
                <a:spcPts val="1200"/>
              </a:spcAft>
              <a:buNone/>
            </a:pPr>
            <a:r>
              <a:rPr lang="en-NZ" sz="1600" b="0" dirty="0"/>
              <a:t>Discuss:</a:t>
            </a:r>
          </a:p>
          <a:p>
            <a:pPr marL="516150" indent="-285750">
              <a:lnSpc>
                <a:spcPct val="90000"/>
              </a:lnSpc>
              <a:spcAft>
                <a:spcPts val="6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What type of disengagement is suggested by each quote?</a:t>
            </a:r>
          </a:p>
          <a:p>
            <a:pPr marL="516150" indent="-285750">
              <a:lnSpc>
                <a:spcPct val="90000"/>
              </a:lnSpc>
              <a:spcAft>
                <a:spcPts val="6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What might be causing it?</a:t>
            </a:r>
          </a:p>
          <a:p>
            <a:pPr marL="516150" indent="-285750">
              <a:lnSpc>
                <a:spcPct val="90000"/>
              </a:lnSpc>
              <a:spcAft>
                <a:spcPts val="6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What’s an appropriate response?</a:t>
            </a:r>
          </a:p>
        </p:txBody>
      </p:sp>
    </p:spTree>
    <p:extLst>
      <p:ext uri="{BB962C8B-B14F-4D97-AF65-F5344CB8AC3E}">
        <p14:creationId xmlns:p14="http://schemas.microsoft.com/office/powerpoint/2010/main" val="1143601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E9FD7-6B08-A146-9170-F8AC4556A638}"/>
              </a:ext>
            </a:extLst>
          </p:cNvPr>
          <p:cNvSpPr>
            <a:spLocks noGrp="1"/>
          </p:cNvSpPr>
          <p:nvPr>
            <p:ph type="sldNum" sz="quarter" idx="12"/>
          </p:nvPr>
        </p:nvSpPr>
        <p:spPr/>
        <p:txBody>
          <a:bodyPr/>
          <a:lstStyle/>
          <a:p>
            <a:fld id="{BFD14E40-3C96-7542-94D9-B9EA8019EF86}" type="slidenum">
              <a:rPr lang="en-NZ" smtClean="0"/>
              <a:pPr/>
              <a:t>6</a:t>
            </a:fld>
            <a:endParaRPr lang="en-NZ" dirty="0"/>
          </a:p>
        </p:txBody>
      </p:sp>
      <p:sp>
        <p:nvSpPr>
          <p:cNvPr id="5" name="Title 2">
            <a:extLst>
              <a:ext uri="{FF2B5EF4-FFF2-40B4-BE49-F238E27FC236}">
                <a16:creationId xmlns:a16="http://schemas.microsoft.com/office/drawing/2014/main" id="{38C887C8-7189-471A-B560-02D74DB3CF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Distinctive features of Check &amp; Connect: Te Hononga</a:t>
            </a:r>
          </a:p>
        </p:txBody>
      </p:sp>
      <p:sp>
        <p:nvSpPr>
          <p:cNvPr id="3" name="Text Placeholder 3">
            <a:extLst>
              <a:ext uri="{FF2B5EF4-FFF2-40B4-BE49-F238E27FC236}">
                <a16:creationId xmlns:a16="http://schemas.microsoft.com/office/drawing/2014/main" id="{B1E55A71-7874-A049-5960-6B81F25C36F8}"/>
              </a:ext>
            </a:extLst>
          </p:cNvPr>
          <p:cNvSpPr txBox="1">
            <a:spLocks/>
          </p:cNvSpPr>
          <p:nvPr/>
        </p:nvSpPr>
        <p:spPr>
          <a:xfrm>
            <a:off x="431800" y="1581883"/>
            <a:ext cx="6356178" cy="2139047"/>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228600" indent="-228600">
              <a:spcAft>
                <a:spcPts val="0"/>
              </a:spcAft>
            </a:pPr>
            <a:r>
              <a:rPr lang="en-NZ" b="0" dirty="0">
                <a:solidFill>
                  <a:srgbClr val="000000"/>
                </a:solidFill>
                <a:effectLst/>
                <a:ea typeface="Times New Roman" panose="02020603050405020304" pitchFamily="18" charset="0"/>
                <a:cs typeface="Calibri" panose="020F0502020204030204" pitchFamily="34" charset="0"/>
              </a:rPr>
              <a:t>A targeted, intensive intervention intended to complement other school initiatives</a:t>
            </a:r>
          </a:p>
          <a:p>
            <a:pPr marL="228600" indent="-228600">
              <a:spcAft>
                <a:spcPts val="0"/>
              </a:spcAft>
            </a:pPr>
            <a:r>
              <a:rPr lang="en-NZ" b="0" dirty="0">
                <a:solidFill>
                  <a:srgbClr val="000000"/>
                </a:solidFill>
                <a:effectLst/>
                <a:ea typeface="Times New Roman" panose="02020603050405020304" pitchFamily="18" charset="0"/>
                <a:cs typeface="Calibri" panose="020F0502020204030204" pitchFamily="34" charset="0"/>
              </a:rPr>
              <a:t>Structured mentoring, focused on educational performance and learning success </a:t>
            </a:r>
          </a:p>
          <a:p>
            <a:pPr>
              <a:spcAft>
                <a:spcPts val="0"/>
              </a:spcAft>
            </a:pPr>
            <a:r>
              <a:rPr lang="en-NZ" b="0" dirty="0">
                <a:solidFill>
                  <a:srgbClr val="000000"/>
                </a:solidFill>
                <a:effectLst/>
                <a:ea typeface="Times New Roman" panose="02020603050405020304" pitchFamily="18" charset="0"/>
                <a:cs typeface="Calibri" panose="020F0502020204030204" pitchFamily="34" charset="0"/>
              </a:rPr>
              <a:t>Significantly increases the likelihood that </a:t>
            </a:r>
            <a:r>
              <a:rPr lang="en-NZ" b="0" dirty="0">
                <a:latin typeface="Calibri" panose="020F0502020204030204" pitchFamily="34" charset="0"/>
              </a:rPr>
              <a:t>ākonga</a:t>
            </a:r>
            <a:r>
              <a:rPr lang="en-NZ" b="0" dirty="0">
                <a:solidFill>
                  <a:srgbClr val="000000"/>
                </a:solidFill>
                <a:effectLst/>
                <a:ea typeface="Times New Roman" panose="02020603050405020304" pitchFamily="18" charset="0"/>
                <a:cs typeface="Calibri" panose="020F0502020204030204" pitchFamily="34" charset="0"/>
              </a:rPr>
              <a:t> will stay in school</a:t>
            </a:r>
          </a:p>
          <a:p>
            <a:pPr marL="228600" indent="-228600">
              <a:spcAft>
                <a:spcPts val="0"/>
              </a:spcAft>
            </a:pPr>
            <a:r>
              <a:rPr lang="en-NZ" b="0" dirty="0">
                <a:solidFill>
                  <a:srgbClr val="000000"/>
                </a:solidFill>
                <a:effectLst/>
                <a:ea typeface="Times New Roman" panose="02020603050405020304" pitchFamily="18" charset="0"/>
                <a:cs typeface="Calibri" panose="020F0502020204030204" pitchFamily="34" charset="0"/>
              </a:rPr>
              <a:t>Three core elements: relationships, problem solving and capacity-building, and persistence.</a:t>
            </a:r>
          </a:p>
        </p:txBody>
      </p:sp>
      <p:sp>
        <p:nvSpPr>
          <p:cNvPr id="4" name="Text Placeholder 3">
            <a:extLst>
              <a:ext uri="{FF2B5EF4-FFF2-40B4-BE49-F238E27FC236}">
                <a16:creationId xmlns:a16="http://schemas.microsoft.com/office/drawing/2014/main" id="{1BF76C59-442F-EBC3-0D25-2C3E145466F8}"/>
              </a:ext>
            </a:extLst>
          </p:cNvPr>
          <p:cNvSpPr txBox="1">
            <a:spLocks/>
          </p:cNvSpPr>
          <p:nvPr/>
        </p:nvSpPr>
        <p:spPr>
          <a:xfrm>
            <a:off x="4212236" y="4320768"/>
            <a:ext cx="4234235"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a:t>
            </a:r>
            <a:r>
              <a:rPr lang="en-NZ" sz="1400" dirty="0">
                <a:solidFill>
                  <a:srgbClr val="242279"/>
                </a:solidFill>
                <a:effectLst/>
                <a:ea typeface="Calibri" panose="020F0502020204030204" pitchFamily="34" charset="0"/>
                <a:cs typeface="BlissPro-Light" panose="02010006030000020004" pitchFamily="2" charset="0"/>
              </a:rPr>
              <a:t>Check &amp; Connect: </a:t>
            </a:r>
            <a:r>
              <a:rPr lang="en-NZ" sz="1400" dirty="0" err="1">
                <a:solidFill>
                  <a:srgbClr val="242279"/>
                </a:solidFill>
                <a:effectLst/>
                <a:ea typeface="Calibri" panose="020F0502020204030204" pitchFamily="34" charset="0"/>
                <a:cs typeface="BlissPro-Light" panose="02010006030000020004" pitchFamily="2" charset="0"/>
              </a:rPr>
              <a:t>Te</a:t>
            </a:r>
            <a:r>
              <a:rPr lang="en-NZ" sz="1400" dirty="0">
                <a:solidFill>
                  <a:srgbClr val="242279"/>
                </a:solidFill>
                <a:effectLst/>
                <a:ea typeface="Calibri" panose="020F0502020204030204" pitchFamily="34" charset="0"/>
                <a:cs typeface="BlissPro-Light" panose="02010006030000020004" pitchFamily="2" charset="0"/>
              </a:rPr>
              <a:t> </a:t>
            </a:r>
            <a:r>
              <a:rPr lang="en-NZ" sz="1400" dirty="0" err="1">
                <a:solidFill>
                  <a:srgbClr val="242279"/>
                </a:solidFill>
                <a:effectLst/>
                <a:ea typeface="Calibri" panose="020F0502020204030204" pitchFamily="34" charset="0"/>
                <a:cs typeface="BlissPro-Light" panose="02010006030000020004" pitchFamily="2" charset="0"/>
              </a:rPr>
              <a:t>Hononga</a:t>
            </a:r>
            <a:r>
              <a:rPr lang="en-NZ" sz="1400" dirty="0">
                <a:solidFill>
                  <a:srgbClr val="242279"/>
                </a:solidFill>
                <a:effectLst/>
                <a:ea typeface="Calibri" panose="020F0502020204030204" pitchFamily="34" charset="0"/>
                <a:cs typeface="BlissPro-Light" panose="02010006030000020004" pitchFamily="2" charset="0"/>
              </a:rPr>
              <a:t> manual</a:t>
            </a:r>
            <a:r>
              <a:rPr lang="en-NZ" dirty="0"/>
              <a:t>, p. 7)</a:t>
            </a:r>
          </a:p>
        </p:txBody>
      </p:sp>
    </p:spTree>
    <p:extLst>
      <p:ext uri="{BB962C8B-B14F-4D97-AF65-F5344CB8AC3E}">
        <p14:creationId xmlns:p14="http://schemas.microsoft.com/office/powerpoint/2010/main" val="141204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35CBB9-FF23-44CE-D31E-03EA38C204EA}"/>
              </a:ext>
            </a:extLst>
          </p:cNvPr>
          <p:cNvSpPr>
            <a:spLocks noGrp="1"/>
          </p:cNvSpPr>
          <p:nvPr>
            <p:ph type="sldNum" sz="quarter" idx="12"/>
          </p:nvPr>
        </p:nvSpPr>
        <p:spPr/>
        <p:txBody>
          <a:bodyPr/>
          <a:lstStyle/>
          <a:p>
            <a:fld id="{BFD14E40-3C96-7542-94D9-B9EA8019EF86}" type="slidenum">
              <a:rPr lang="en-NZ" smtClean="0"/>
              <a:pPr/>
              <a:t>60</a:t>
            </a:fld>
            <a:endParaRPr lang="en-NZ" dirty="0"/>
          </a:p>
        </p:txBody>
      </p:sp>
      <p:sp>
        <p:nvSpPr>
          <p:cNvPr id="3" name="Text Placeholder 3">
            <a:extLst>
              <a:ext uri="{FF2B5EF4-FFF2-40B4-BE49-F238E27FC236}">
                <a16:creationId xmlns:a16="http://schemas.microsoft.com/office/drawing/2014/main" id="{F6C0BB7A-E092-AA29-6EDE-3213C5B612EE}"/>
              </a:ext>
            </a:extLst>
          </p:cNvPr>
          <p:cNvSpPr txBox="1">
            <a:spLocks/>
          </p:cNvSpPr>
          <p:nvPr/>
        </p:nvSpPr>
        <p:spPr>
          <a:xfrm>
            <a:off x="1260089" y="1081947"/>
            <a:ext cx="7354521" cy="5539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400"/>
              </a:spcAft>
              <a:buNone/>
            </a:pPr>
            <a:r>
              <a:rPr lang="en-NZ" sz="1800" i="1" dirty="0">
                <a:solidFill>
                  <a:srgbClr val="242279"/>
                </a:solidFill>
                <a:effectLst/>
                <a:latin typeface="BlissPro-Light" panose="02010006030000020004" pitchFamily="2" charset="0"/>
                <a:ea typeface="Calibri" panose="020F0502020204030204" pitchFamily="34" charset="0"/>
                <a:cs typeface="BlissPro-Light" panose="02010006030000020004" pitchFamily="2" charset="0"/>
              </a:rPr>
              <a:t>Check &amp; Connect aims to reduce the number of alterable risk factors, and their seriousness, and to enhance what are known as ‘protective factors’. </a:t>
            </a:r>
            <a:endParaRPr lang="en-NZ" sz="1800" dirty="0">
              <a:solidFill>
                <a:srgbClr val="2422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CDACED34-4EE5-6D52-D963-0F8F73C4084E}"/>
              </a:ext>
            </a:extLst>
          </p:cNvPr>
          <p:cNvSpPr txBox="1">
            <a:spLocks/>
          </p:cNvSpPr>
          <p:nvPr/>
        </p:nvSpPr>
        <p:spPr>
          <a:xfrm>
            <a:off x="4677073" y="1754935"/>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Te Hononga manual, p. 28)</a:t>
            </a:r>
          </a:p>
        </p:txBody>
      </p:sp>
      <p:cxnSp>
        <p:nvCxnSpPr>
          <p:cNvPr id="5" name="Straight Connector 4">
            <a:extLst>
              <a:ext uri="{FF2B5EF4-FFF2-40B4-BE49-F238E27FC236}">
                <a16:creationId xmlns:a16="http://schemas.microsoft.com/office/drawing/2014/main" id="{D25B9BB5-6960-805D-A4BE-3EAD27C21DBE}"/>
              </a:ext>
            </a:extLst>
          </p:cNvPr>
          <p:cNvCxnSpPr>
            <a:cxnSpLocks/>
          </p:cNvCxnSpPr>
          <p:nvPr/>
        </p:nvCxnSpPr>
        <p:spPr>
          <a:xfrm>
            <a:off x="1285659" y="2166111"/>
            <a:ext cx="7126880" cy="0"/>
          </a:xfrm>
          <a:prstGeom prst="line">
            <a:avLst/>
          </a:prstGeom>
          <a:ln w="25400" cap="rnd">
            <a:solidFill>
              <a:srgbClr val="4CB2C5">
                <a:alpha val="50096"/>
              </a:srgb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7E5757E5-224F-8406-EC57-AFC5D3FDC19E}"/>
              </a:ext>
            </a:extLst>
          </p:cNvPr>
          <p:cNvSpPr txBox="1">
            <a:spLocks/>
          </p:cNvSpPr>
          <p:nvPr/>
        </p:nvSpPr>
        <p:spPr>
          <a:xfrm>
            <a:off x="1285659" y="2532510"/>
            <a:ext cx="4338245" cy="1751249"/>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dirty="0"/>
              <a:t>Risk factors </a:t>
            </a:r>
            <a:r>
              <a:rPr lang="en-NZ" b="0" dirty="0"/>
              <a:t>predictive of </a:t>
            </a:r>
            <a:r>
              <a:rPr lang="en-NZ" b="0" dirty="0">
                <a:latin typeface="Calibri" panose="020F0502020204030204" pitchFamily="34" charset="0"/>
              </a:rPr>
              <a:t>non-attendance</a:t>
            </a:r>
            <a:r>
              <a:rPr lang="en-NZ" b="0" dirty="0"/>
              <a:t> may be: </a:t>
            </a:r>
          </a:p>
          <a:p>
            <a:pPr>
              <a:lnSpc>
                <a:spcPct val="90000"/>
              </a:lnSpc>
              <a:spcAft>
                <a:spcPts val="600"/>
              </a:spcAft>
            </a:pPr>
            <a:r>
              <a:rPr lang="en-NZ" b="0" dirty="0"/>
              <a:t>unalterable ‘</a:t>
            </a:r>
            <a:r>
              <a:rPr lang="en-NZ" dirty="0"/>
              <a:t>status factors</a:t>
            </a:r>
            <a:r>
              <a:rPr lang="en-NZ" b="0" dirty="0"/>
              <a:t>’ (e.g., age, disability)</a:t>
            </a:r>
          </a:p>
          <a:p>
            <a:pPr>
              <a:lnSpc>
                <a:spcPct val="90000"/>
              </a:lnSpc>
              <a:spcAft>
                <a:spcPts val="600"/>
              </a:spcAft>
            </a:pPr>
            <a:r>
              <a:rPr lang="en-NZ" dirty="0"/>
              <a:t>alterable factors </a:t>
            </a:r>
            <a:r>
              <a:rPr lang="en-NZ" b="0" dirty="0"/>
              <a:t>(e.g., attendance, behaviour).</a:t>
            </a:r>
          </a:p>
          <a:p>
            <a:pPr marL="0" indent="0">
              <a:lnSpc>
                <a:spcPct val="90000"/>
              </a:lnSpc>
              <a:spcAft>
                <a:spcPts val="600"/>
              </a:spcAft>
              <a:buNone/>
            </a:pPr>
            <a:r>
              <a:rPr lang="en-NZ" b="0" dirty="0"/>
              <a:t>These may be countered by </a:t>
            </a:r>
            <a:r>
              <a:rPr lang="en-NZ" dirty="0"/>
              <a:t>protective factors </a:t>
            </a:r>
            <a:br>
              <a:rPr lang="en-NZ" dirty="0"/>
            </a:br>
            <a:r>
              <a:rPr lang="en-NZ" b="0" dirty="0"/>
              <a:t>(e.g., a caring relationship, a skill or interest).</a:t>
            </a:r>
          </a:p>
        </p:txBody>
      </p:sp>
      <p:sp>
        <p:nvSpPr>
          <p:cNvPr id="7" name="Title 2">
            <a:extLst>
              <a:ext uri="{FF2B5EF4-FFF2-40B4-BE49-F238E27FC236}">
                <a16:creationId xmlns:a16="http://schemas.microsoft.com/office/drawing/2014/main" id="{D32CF93E-39EB-FDD7-08D9-460A4B96FCDA}"/>
              </a:ext>
            </a:extLst>
          </p:cNvPr>
          <p:cNvSpPr txBox="1">
            <a:spLocks/>
          </p:cNvSpPr>
          <p:nvPr/>
        </p:nvSpPr>
        <p:spPr>
          <a:xfrm>
            <a:off x="1675984"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Predictors of non-attendance </a:t>
            </a:r>
            <a:endParaRPr lang="en-NZ" b="1" dirty="0">
              <a:solidFill>
                <a:schemeClr val="tx1"/>
              </a:solidFill>
              <a:latin typeface="Bliss Pro Bold" panose="02010006030000020004" pitchFamily="2" charset="0"/>
            </a:endParaRPr>
          </a:p>
        </p:txBody>
      </p:sp>
      <p:pic>
        <p:nvPicPr>
          <p:cNvPr id="10" name="Picture 9" descr="A group of kids looking at a computer&#10;&#10;Description automatically generated with medium confidence">
            <a:extLst>
              <a:ext uri="{FF2B5EF4-FFF2-40B4-BE49-F238E27FC236}">
                <a16:creationId xmlns:a16="http://schemas.microsoft.com/office/drawing/2014/main" id="{4AC611D1-3AAF-FE23-E3CB-5DE14F77E0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55999">
            <a:off x="5576608" y="2464380"/>
            <a:ext cx="3062225" cy="2086351"/>
          </a:xfrm>
          <a:prstGeom prst="rect">
            <a:avLst/>
          </a:prstGeom>
          <a:effectLst>
            <a:outerShdw blurRad="116861" dist="63500" dir="18900000" algn="bl" rotWithShape="0">
              <a:prstClr val="black">
                <a:alpha val="30143"/>
              </a:prstClr>
            </a:outerShdw>
          </a:effectLst>
        </p:spPr>
      </p:pic>
    </p:spTree>
    <p:extLst>
      <p:ext uri="{BB962C8B-B14F-4D97-AF65-F5344CB8AC3E}">
        <p14:creationId xmlns:p14="http://schemas.microsoft.com/office/powerpoint/2010/main" val="2749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7D2016-E42C-9987-0F28-DF13C8B3311E}"/>
              </a:ext>
            </a:extLst>
          </p:cNvPr>
          <p:cNvSpPr>
            <a:spLocks noGrp="1"/>
          </p:cNvSpPr>
          <p:nvPr>
            <p:ph type="sldNum" sz="quarter" idx="12"/>
          </p:nvPr>
        </p:nvSpPr>
        <p:spPr/>
        <p:txBody>
          <a:bodyPr/>
          <a:lstStyle/>
          <a:p>
            <a:fld id="{BFD14E40-3C96-7542-94D9-B9EA8019EF86}" type="slidenum">
              <a:rPr lang="en-NZ" smtClean="0"/>
              <a:pPr/>
              <a:t>61</a:t>
            </a:fld>
            <a:endParaRPr lang="en-NZ" dirty="0"/>
          </a:p>
        </p:txBody>
      </p:sp>
      <p:sp>
        <p:nvSpPr>
          <p:cNvPr id="3" name="Title 2">
            <a:extLst>
              <a:ext uri="{FF2B5EF4-FFF2-40B4-BE49-F238E27FC236}">
                <a16:creationId xmlns:a16="http://schemas.microsoft.com/office/drawing/2014/main" id="{C373CC77-3521-D107-6A23-45A0C8FF2403}"/>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latin typeface="Bliss Pro Bold" panose="02010006030000020004" pitchFamily="2" charset="0"/>
                <a:ea typeface="Times New Roman" panose="02020603050405020304" pitchFamily="18" charset="0"/>
                <a:cs typeface="Times New Roman" panose="02020603050405020304" pitchFamily="18" charset="0"/>
              </a:rPr>
              <a:t>The </a:t>
            </a:r>
            <a:r>
              <a:rPr lang="en-NZ" b="1" dirty="0" err="1">
                <a:latin typeface="Bliss Pro Bold" panose="02010006030000020004" pitchFamily="2" charset="0"/>
                <a:ea typeface="Times New Roman" panose="02020603050405020304" pitchFamily="18" charset="0"/>
                <a:cs typeface="Times New Roman" panose="02020603050405020304" pitchFamily="18" charset="0"/>
              </a:rPr>
              <a:t>kaihoe</a:t>
            </a:r>
            <a:r>
              <a:rPr lang="en-NZ" b="1" dirty="0">
                <a:latin typeface="Bliss Pro Bold" panose="02010006030000020004" pitchFamily="2" charset="0"/>
                <a:ea typeface="Times New Roman" panose="02020603050405020304" pitchFamily="18" charset="0"/>
                <a:cs typeface="Times New Roman" panose="02020603050405020304" pitchFamily="18" charset="0"/>
              </a:rPr>
              <a:t> role in practice</a:t>
            </a:r>
            <a:endParaRPr lang="en-NZ" b="1" dirty="0">
              <a:latin typeface="Bliss Pro Bold" panose="02010006030000020004" pitchFamily="2" charset="0"/>
            </a:endParaRPr>
          </a:p>
        </p:txBody>
      </p:sp>
      <p:pic>
        <p:nvPicPr>
          <p:cNvPr id="5" name="Picture 4" descr="Diagram&#10;&#10;Description automatically generated">
            <a:extLst>
              <a:ext uri="{FF2B5EF4-FFF2-40B4-BE49-F238E27FC236}">
                <a16:creationId xmlns:a16="http://schemas.microsoft.com/office/drawing/2014/main" id="{1A250238-8A4B-F9B1-1151-B152555EC2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5895" y="880533"/>
            <a:ext cx="5132209" cy="3790763"/>
          </a:xfrm>
          <a:prstGeom prst="rect">
            <a:avLst/>
          </a:prstGeom>
        </p:spPr>
      </p:pic>
    </p:spTree>
    <p:extLst>
      <p:ext uri="{BB962C8B-B14F-4D97-AF65-F5344CB8AC3E}">
        <p14:creationId xmlns:p14="http://schemas.microsoft.com/office/powerpoint/2010/main" val="13633106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7D2016-E42C-9987-0F28-DF13C8B3311E}"/>
              </a:ext>
            </a:extLst>
          </p:cNvPr>
          <p:cNvSpPr>
            <a:spLocks noGrp="1"/>
          </p:cNvSpPr>
          <p:nvPr>
            <p:ph type="sldNum" sz="quarter" idx="12"/>
          </p:nvPr>
        </p:nvSpPr>
        <p:spPr/>
        <p:txBody>
          <a:bodyPr/>
          <a:lstStyle/>
          <a:p>
            <a:fld id="{BFD14E40-3C96-7542-94D9-B9EA8019EF86}" type="slidenum">
              <a:rPr lang="en-NZ" smtClean="0"/>
              <a:pPr/>
              <a:t>62</a:t>
            </a:fld>
            <a:endParaRPr lang="en-NZ" dirty="0"/>
          </a:p>
        </p:txBody>
      </p:sp>
      <p:pic>
        <p:nvPicPr>
          <p:cNvPr id="8" name="Picture 7" descr="Diagram&#10;&#10;Description automatically generated">
            <a:extLst>
              <a:ext uri="{FF2B5EF4-FFF2-40B4-BE49-F238E27FC236}">
                <a16:creationId xmlns:a16="http://schemas.microsoft.com/office/drawing/2014/main" id="{8D14F08E-2D21-77CA-58F4-39FC4A233C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5335" y="973944"/>
            <a:ext cx="2220259" cy="1047292"/>
          </a:xfrm>
          <a:prstGeom prst="rect">
            <a:avLst/>
          </a:prstGeom>
        </p:spPr>
      </p:pic>
      <p:sp>
        <p:nvSpPr>
          <p:cNvPr id="9" name="TextBox 8">
            <a:extLst>
              <a:ext uri="{FF2B5EF4-FFF2-40B4-BE49-F238E27FC236}">
                <a16:creationId xmlns:a16="http://schemas.microsoft.com/office/drawing/2014/main" id="{BD05444D-AF0F-81E4-12AB-B5148403C13E}"/>
              </a:ext>
            </a:extLst>
          </p:cNvPr>
          <p:cNvSpPr txBox="1"/>
          <p:nvPr/>
        </p:nvSpPr>
        <p:spPr>
          <a:xfrm>
            <a:off x="4642749" y="4329464"/>
            <a:ext cx="4436954" cy="338554"/>
          </a:xfrm>
          <a:prstGeom prst="rect">
            <a:avLst/>
          </a:prstGeom>
          <a:noFill/>
        </p:spPr>
        <p:txBody>
          <a:bodyPr wrap="square" rtlCol="0">
            <a:spAutoFit/>
          </a:bodyPr>
          <a:lstStyle/>
          <a:p>
            <a:pPr algn="ctr"/>
            <a:r>
              <a:rPr lang="en-US" sz="1600" dirty="0"/>
              <a:t>Watch: </a:t>
            </a:r>
            <a:r>
              <a:rPr lang="en-US" sz="1600" dirty="0">
                <a:hlinkClick r:id="rId4"/>
              </a:rPr>
              <a:t>Check &amp; Connect - Purposeful relationships</a:t>
            </a:r>
            <a:endParaRPr lang="en-US" sz="1600" dirty="0"/>
          </a:p>
        </p:txBody>
      </p:sp>
      <p:sp>
        <p:nvSpPr>
          <p:cNvPr id="10" name="TextBox 9">
            <a:extLst>
              <a:ext uri="{FF2B5EF4-FFF2-40B4-BE49-F238E27FC236}">
                <a16:creationId xmlns:a16="http://schemas.microsoft.com/office/drawing/2014/main" id="{BB556D3F-EB1C-77D8-4A83-80AB66D08A77}"/>
              </a:ext>
            </a:extLst>
          </p:cNvPr>
          <p:cNvSpPr txBox="1"/>
          <p:nvPr/>
        </p:nvSpPr>
        <p:spPr>
          <a:xfrm>
            <a:off x="151478" y="1497590"/>
            <a:ext cx="4707012" cy="2923877"/>
          </a:xfrm>
          <a:prstGeom prst="rect">
            <a:avLst/>
          </a:prstGeom>
          <a:noFill/>
        </p:spPr>
        <p:txBody>
          <a:bodyPr wrap="square">
            <a:spAutoFit/>
          </a:bodyPr>
          <a:lstStyle/>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What is the purpose of your relationship with ākonga? </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What should that relationship look like?</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What are some strategies for building trust and influence with ākonga?</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What are some specific factors you need to consider when working to build connections with ākonga Māori or ākonga of Pacific descent (e.g., around language, culture, history, and whānau)?</a:t>
            </a:r>
          </a:p>
        </p:txBody>
      </p:sp>
      <p:sp>
        <p:nvSpPr>
          <p:cNvPr id="11" name="Title 2">
            <a:extLst>
              <a:ext uri="{FF2B5EF4-FFF2-40B4-BE49-F238E27FC236}">
                <a16:creationId xmlns:a16="http://schemas.microsoft.com/office/drawing/2014/main" id="{DD471BC0-017E-E7E5-9142-2603C93DD620}"/>
              </a:ext>
            </a:extLst>
          </p:cNvPr>
          <p:cNvSpPr txBox="1">
            <a:spLocks/>
          </p:cNvSpPr>
          <p:nvPr/>
        </p:nvSpPr>
        <p:spPr>
          <a:xfrm>
            <a:off x="1675984" y="228610"/>
            <a:ext cx="7339324" cy="27699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sz="2000"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a:t>
            </a:r>
            <a:r>
              <a:rPr lang="en-NZ" sz="2000" b="1" dirty="0" err="1">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Whakawhanaungatanga</a:t>
            </a:r>
            <a:r>
              <a:rPr lang="en-NZ" sz="2000"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 – Building connections with ākonga</a:t>
            </a:r>
            <a:endParaRPr lang="en-NZ" sz="2000" b="1" dirty="0">
              <a:solidFill>
                <a:schemeClr val="tx1"/>
              </a:solidFill>
              <a:latin typeface="Bliss Pro Bold" panose="02010006030000020004" pitchFamily="2" charset="0"/>
            </a:endParaRPr>
          </a:p>
        </p:txBody>
      </p:sp>
      <p:pic>
        <p:nvPicPr>
          <p:cNvPr id="3" name="Picture 2">
            <a:hlinkClick r:id="rId4"/>
            <a:extLst>
              <a:ext uri="{FF2B5EF4-FFF2-40B4-BE49-F238E27FC236}">
                <a16:creationId xmlns:a16="http://schemas.microsoft.com/office/drawing/2014/main" id="{F86A7269-6856-213D-1648-E5D168836741}"/>
              </a:ext>
            </a:extLst>
          </p:cNvPr>
          <p:cNvPicPr>
            <a:picLocks noChangeAspect="1"/>
          </p:cNvPicPr>
          <p:nvPr/>
        </p:nvPicPr>
        <p:blipFill>
          <a:blip r:embed="rId5"/>
          <a:stretch>
            <a:fillRect/>
          </a:stretch>
        </p:blipFill>
        <p:spPr>
          <a:xfrm>
            <a:off x="5107812" y="2278330"/>
            <a:ext cx="3609860" cy="2012497"/>
          </a:xfrm>
          <a:prstGeom prst="rect">
            <a:avLst/>
          </a:prstGeom>
        </p:spPr>
      </p:pic>
    </p:spTree>
    <p:extLst>
      <p:ext uri="{BB962C8B-B14F-4D97-AF65-F5344CB8AC3E}">
        <p14:creationId xmlns:p14="http://schemas.microsoft.com/office/powerpoint/2010/main" val="3471496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77C745-8BBE-70F5-9A30-7DFE8ADFF71F}"/>
              </a:ext>
            </a:extLst>
          </p:cNvPr>
          <p:cNvSpPr>
            <a:spLocks noGrp="1"/>
          </p:cNvSpPr>
          <p:nvPr>
            <p:ph type="sldNum" sz="quarter" idx="12"/>
          </p:nvPr>
        </p:nvSpPr>
        <p:spPr/>
        <p:txBody>
          <a:bodyPr/>
          <a:lstStyle/>
          <a:p>
            <a:fld id="{BFD14E40-3C96-7542-94D9-B9EA8019EF86}" type="slidenum">
              <a:rPr lang="en-NZ" smtClean="0"/>
              <a:pPr/>
              <a:t>63</a:t>
            </a:fld>
            <a:endParaRPr lang="en-NZ" dirty="0"/>
          </a:p>
        </p:txBody>
      </p:sp>
      <p:sp>
        <p:nvSpPr>
          <p:cNvPr id="3" name="Title 2">
            <a:extLst>
              <a:ext uri="{FF2B5EF4-FFF2-40B4-BE49-F238E27FC236}">
                <a16:creationId xmlns:a16="http://schemas.microsoft.com/office/drawing/2014/main" id="{0D3B2477-AD15-C749-DB1A-E413B893745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latin typeface="Bliss Pro Bold" panose="02010006030000020004" pitchFamily="2" charset="0"/>
                <a:ea typeface="Times New Roman" panose="02020603050405020304" pitchFamily="18" charset="0"/>
                <a:cs typeface="Times New Roman" panose="02020603050405020304" pitchFamily="18" charset="0"/>
              </a:rPr>
              <a:t>Health and safety</a:t>
            </a:r>
            <a:endParaRPr lang="en-NZ" b="1" dirty="0">
              <a:latin typeface="Bliss Pro Bold" panose="02010006030000020004" pitchFamily="2" charset="0"/>
            </a:endParaRPr>
          </a:p>
        </p:txBody>
      </p:sp>
      <p:sp>
        <p:nvSpPr>
          <p:cNvPr id="4" name="TextBox 3">
            <a:extLst>
              <a:ext uri="{FF2B5EF4-FFF2-40B4-BE49-F238E27FC236}">
                <a16:creationId xmlns:a16="http://schemas.microsoft.com/office/drawing/2014/main" id="{CB77C18E-F997-7A8B-6E1B-CDE71F9ED09C}"/>
              </a:ext>
            </a:extLst>
          </p:cNvPr>
          <p:cNvSpPr txBox="1"/>
          <p:nvPr/>
        </p:nvSpPr>
        <p:spPr>
          <a:xfrm>
            <a:off x="1149085" y="1639187"/>
            <a:ext cx="6433139" cy="1865126"/>
          </a:xfrm>
          <a:prstGeom prst="rect">
            <a:avLst/>
          </a:prstGeom>
          <a:noFill/>
        </p:spPr>
        <p:txBody>
          <a:bodyPr wrap="square">
            <a:spAutoFit/>
          </a:bodyPr>
          <a:lstStyle/>
          <a:p>
            <a:pPr marL="0" indent="0">
              <a:lnSpc>
                <a:spcPct val="90000"/>
              </a:lnSpc>
              <a:spcBef>
                <a:spcPts val="600"/>
              </a:spcBef>
              <a:spcAft>
                <a:spcPts val="1000"/>
              </a:spcAft>
              <a:buNone/>
            </a:pPr>
            <a:r>
              <a:rPr lang="en-NZ" sz="1600" b="0" i="1" dirty="0"/>
              <a:t>To ensure safety for yourself and the student, discuss the school’s procedures with your coordinator or the school’s pastoral care team. </a:t>
            </a:r>
            <a:br>
              <a:rPr lang="en-NZ" sz="1600" b="0" i="1" dirty="0"/>
            </a:br>
            <a:br>
              <a:rPr lang="en-NZ" sz="1600" b="0" i="1" dirty="0"/>
            </a:br>
            <a:r>
              <a:rPr lang="en-NZ" sz="1600" b="0" i="1" dirty="0"/>
              <a:t>Check &amp; Connect students are vulnerable young people, and their emotional safety as well as their physical safety must be considered at all times. </a:t>
            </a:r>
            <a:br>
              <a:rPr lang="en-NZ" sz="1600" b="0" i="1" dirty="0"/>
            </a:br>
            <a:br>
              <a:rPr lang="en-NZ" sz="1600" b="0" i="1" dirty="0"/>
            </a:br>
            <a:r>
              <a:rPr lang="en-NZ" sz="1600" b="0" i="1" dirty="0"/>
              <a:t>If you believe that you or the student are at risk of harm, seek support immediately from the school or your supervisor.</a:t>
            </a:r>
          </a:p>
        </p:txBody>
      </p:sp>
      <p:sp>
        <p:nvSpPr>
          <p:cNvPr id="5" name="Text Placeholder 3">
            <a:extLst>
              <a:ext uri="{FF2B5EF4-FFF2-40B4-BE49-F238E27FC236}">
                <a16:creationId xmlns:a16="http://schemas.microsoft.com/office/drawing/2014/main" id="{A84376A8-29C9-2A45-B8C0-9363264BA720}"/>
              </a:ext>
            </a:extLst>
          </p:cNvPr>
          <p:cNvSpPr txBox="1">
            <a:spLocks/>
          </p:cNvSpPr>
          <p:nvPr/>
        </p:nvSpPr>
        <p:spPr>
          <a:xfrm>
            <a:off x="4580820" y="3723805"/>
            <a:ext cx="3735466" cy="215444"/>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(Check &amp; Connect: Te Hononga manual, p. 45)</a:t>
            </a:r>
          </a:p>
        </p:txBody>
      </p:sp>
    </p:spTree>
    <p:extLst>
      <p:ext uri="{BB962C8B-B14F-4D97-AF65-F5344CB8AC3E}">
        <p14:creationId xmlns:p14="http://schemas.microsoft.com/office/powerpoint/2010/main" val="30145144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77C745-8BBE-70F5-9A30-7DFE8ADFF71F}"/>
              </a:ext>
            </a:extLst>
          </p:cNvPr>
          <p:cNvSpPr>
            <a:spLocks noGrp="1"/>
          </p:cNvSpPr>
          <p:nvPr>
            <p:ph type="sldNum" sz="quarter" idx="12"/>
          </p:nvPr>
        </p:nvSpPr>
        <p:spPr/>
        <p:txBody>
          <a:bodyPr/>
          <a:lstStyle/>
          <a:p>
            <a:fld id="{BFD14E40-3C96-7542-94D9-B9EA8019EF86}" type="slidenum">
              <a:rPr lang="en-NZ" smtClean="0"/>
              <a:pPr/>
              <a:t>64</a:t>
            </a:fld>
            <a:endParaRPr lang="en-NZ" dirty="0"/>
          </a:p>
        </p:txBody>
      </p:sp>
      <p:sp>
        <p:nvSpPr>
          <p:cNvPr id="3" name="Title 2">
            <a:extLst>
              <a:ext uri="{FF2B5EF4-FFF2-40B4-BE49-F238E27FC236}">
                <a16:creationId xmlns:a16="http://schemas.microsoft.com/office/drawing/2014/main" id="{0D3B2477-AD15-C749-DB1A-E413B893745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latin typeface="Bliss Pro Bold" panose="02010006030000020004" pitchFamily="2" charset="0"/>
                <a:ea typeface="Times New Roman" panose="02020603050405020304" pitchFamily="18" charset="0"/>
                <a:cs typeface="Times New Roman" panose="02020603050405020304" pitchFamily="18" charset="0"/>
              </a:rPr>
              <a:t>Setting boundaries to ensure safety</a:t>
            </a:r>
            <a:endParaRPr lang="en-NZ" b="1" dirty="0">
              <a:latin typeface="Bliss Pro Bold" panose="02010006030000020004" pitchFamily="2" charset="0"/>
            </a:endParaRPr>
          </a:p>
        </p:txBody>
      </p:sp>
      <p:sp>
        <p:nvSpPr>
          <p:cNvPr id="5" name="TextBox 4">
            <a:extLst>
              <a:ext uri="{FF2B5EF4-FFF2-40B4-BE49-F238E27FC236}">
                <a16:creationId xmlns:a16="http://schemas.microsoft.com/office/drawing/2014/main" id="{C7193DD4-DE60-4289-8D5E-F2FB82A964C7}"/>
              </a:ext>
            </a:extLst>
          </p:cNvPr>
          <p:cNvSpPr txBox="1"/>
          <p:nvPr/>
        </p:nvSpPr>
        <p:spPr>
          <a:xfrm>
            <a:off x="855023" y="1280672"/>
            <a:ext cx="7807714" cy="3096232"/>
          </a:xfrm>
          <a:prstGeom prst="rect">
            <a:avLst/>
          </a:prstGeom>
          <a:noFill/>
        </p:spPr>
        <p:txBody>
          <a:bodyPr wrap="square">
            <a:spAutoFit/>
          </a:bodyPr>
          <a:lstStyle/>
          <a:p>
            <a:pPr>
              <a:lnSpc>
                <a:spcPct val="90000"/>
              </a:lnSpc>
              <a:spcBef>
                <a:spcPts val="600"/>
              </a:spcBef>
              <a:spcAft>
                <a:spcPts val="1000"/>
              </a:spcAft>
            </a:pPr>
            <a:r>
              <a:rPr lang="en-NZ" sz="1600" dirty="0"/>
              <a:t>Consider:</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the values, knowledge, skills, and competencies you bring to this mahi </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the importance of setting appropriate boundaries and being clear about your role</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the power differential in your relationship with an ākonga</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the importance of cultural safety and of developing your own cultural competence</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the availability of support and guidance to help you develop further in your role  </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the potential for relationship breakdowns and importance of seeking help when needed.</a:t>
            </a:r>
          </a:p>
        </p:txBody>
      </p:sp>
    </p:spTree>
    <p:extLst>
      <p:ext uri="{BB962C8B-B14F-4D97-AF65-F5344CB8AC3E}">
        <p14:creationId xmlns:p14="http://schemas.microsoft.com/office/powerpoint/2010/main" val="256669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1C6D38-7CA4-274F-6E18-6FB3ADFDC192}"/>
              </a:ext>
            </a:extLst>
          </p:cNvPr>
          <p:cNvSpPr>
            <a:spLocks noGrp="1"/>
          </p:cNvSpPr>
          <p:nvPr>
            <p:ph type="sldNum" sz="quarter" idx="12"/>
          </p:nvPr>
        </p:nvSpPr>
        <p:spPr/>
        <p:txBody>
          <a:bodyPr/>
          <a:lstStyle/>
          <a:p>
            <a:fld id="{BFD14E40-3C96-7542-94D9-B9EA8019EF86}" type="slidenum">
              <a:rPr lang="en-NZ" smtClean="0"/>
              <a:pPr/>
              <a:t>65</a:t>
            </a:fld>
            <a:endParaRPr lang="en-NZ" dirty="0"/>
          </a:p>
        </p:txBody>
      </p:sp>
      <p:sp>
        <p:nvSpPr>
          <p:cNvPr id="3" name="Title 2">
            <a:extLst>
              <a:ext uri="{FF2B5EF4-FFF2-40B4-BE49-F238E27FC236}">
                <a16:creationId xmlns:a16="http://schemas.microsoft.com/office/drawing/2014/main" id="{91516989-A66A-AFDD-E4D4-96230C60B763}"/>
              </a:ext>
            </a:extLst>
          </p:cNvPr>
          <p:cNvSpPr txBox="1">
            <a:spLocks/>
          </p:cNvSpPr>
          <p:nvPr/>
        </p:nvSpPr>
        <p:spPr>
          <a:xfrm>
            <a:off x="431800" y="226004"/>
            <a:ext cx="5261511"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Information safety, confidentiality, and privacy</a:t>
            </a:r>
          </a:p>
        </p:txBody>
      </p:sp>
      <p:sp>
        <p:nvSpPr>
          <p:cNvPr id="8" name="TextBox 7">
            <a:extLst>
              <a:ext uri="{FF2B5EF4-FFF2-40B4-BE49-F238E27FC236}">
                <a16:creationId xmlns:a16="http://schemas.microsoft.com/office/drawing/2014/main" id="{65DEC34F-85A7-140C-8B0D-AEE3454A914C}"/>
              </a:ext>
            </a:extLst>
          </p:cNvPr>
          <p:cNvSpPr txBox="1"/>
          <p:nvPr/>
        </p:nvSpPr>
        <p:spPr>
          <a:xfrm>
            <a:off x="431800" y="993422"/>
            <a:ext cx="3762695" cy="3523016"/>
          </a:xfrm>
          <a:prstGeom prst="rect">
            <a:avLst/>
          </a:prstGeom>
          <a:noFill/>
        </p:spPr>
        <p:txBody>
          <a:bodyPr wrap="square">
            <a:spAutoFit/>
          </a:bodyPr>
          <a:lstStyle/>
          <a:p>
            <a:pPr>
              <a:lnSpc>
                <a:spcPct val="90000"/>
              </a:lnSpc>
              <a:spcBef>
                <a:spcPts val="600"/>
              </a:spcBef>
              <a:spcAft>
                <a:spcPts val="1000"/>
              </a:spcAft>
            </a:pPr>
            <a:r>
              <a:rPr lang="en-NZ" sz="1600" dirty="0"/>
              <a:t>Issues and concerns may arise around:</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suicide or self-harm </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threats of harm to others</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threats of harm to you</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the disclosure of criminal offences</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worrying ākonga behaviours (e.g., heavy substance use)</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mentor wellbeing / burnout</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conflicts of interest.</a:t>
            </a:r>
          </a:p>
        </p:txBody>
      </p:sp>
    </p:spTree>
    <p:extLst>
      <p:ext uri="{BB962C8B-B14F-4D97-AF65-F5344CB8AC3E}">
        <p14:creationId xmlns:p14="http://schemas.microsoft.com/office/powerpoint/2010/main" val="192074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7DD0D8-AE93-02E1-C73A-BCEF4C90E95E}"/>
              </a:ext>
            </a:extLst>
          </p:cNvPr>
          <p:cNvSpPr>
            <a:spLocks noGrp="1"/>
          </p:cNvSpPr>
          <p:nvPr>
            <p:ph type="sldNum" sz="quarter" idx="12"/>
          </p:nvPr>
        </p:nvSpPr>
        <p:spPr/>
        <p:txBody>
          <a:bodyPr/>
          <a:lstStyle/>
          <a:p>
            <a:fld id="{BFD14E40-3C96-7542-94D9-B9EA8019EF86}" type="slidenum">
              <a:rPr lang="en-NZ" smtClean="0"/>
              <a:pPr/>
              <a:t>66</a:t>
            </a:fld>
            <a:endParaRPr lang="en-NZ" dirty="0"/>
          </a:p>
        </p:txBody>
      </p:sp>
      <p:sp>
        <p:nvSpPr>
          <p:cNvPr id="3" name="Title 2">
            <a:extLst>
              <a:ext uri="{FF2B5EF4-FFF2-40B4-BE49-F238E27FC236}">
                <a16:creationId xmlns:a16="http://schemas.microsoft.com/office/drawing/2014/main" id="{0592B84C-5297-D9A6-6AC2-491E39758248}"/>
              </a:ext>
            </a:extLst>
          </p:cNvPr>
          <p:cNvSpPr txBox="1">
            <a:spLocks/>
          </p:cNvSpPr>
          <p:nvPr/>
        </p:nvSpPr>
        <p:spPr>
          <a:xfrm>
            <a:off x="431800" y="218255"/>
            <a:ext cx="5261511"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Protective strategies</a:t>
            </a:r>
          </a:p>
        </p:txBody>
      </p:sp>
      <p:sp>
        <p:nvSpPr>
          <p:cNvPr id="4" name="TextBox 3">
            <a:extLst>
              <a:ext uri="{FF2B5EF4-FFF2-40B4-BE49-F238E27FC236}">
                <a16:creationId xmlns:a16="http://schemas.microsoft.com/office/drawing/2014/main" id="{8E5F66A1-C0A4-EF26-8860-BF97C66E3539}"/>
              </a:ext>
            </a:extLst>
          </p:cNvPr>
          <p:cNvSpPr txBox="1"/>
          <p:nvPr/>
        </p:nvSpPr>
        <p:spPr>
          <a:xfrm>
            <a:off x="4800822" y="1222022"/>
            <a:ext cx="4194495" cy="3301417"/>
          </a:xfrm>
          <a:prstGeom prst="rect">
            <a:avLst/>
          </a:prstGeom>
          <a:noFill/>
        </p:spPr>
        <p:txBody>
          <a:bodyPr wrap="square">
            <a:spAutoFit/>
          </a:bodyPr>
          <a:lstStyle/>
          <a:p>
            <a:pPr>
              <a:lnSpc>
                <a:spcPct val="90000"/>
              </a:lnSpc>
              <a:spcBef>
                <a:spcPts val="600"/>
              </a:spcBef>
              <a:spcAft>
                <a:spcPts val="1000"/>
              </a:spcAft>
            </a:pPr>
            <a:r>
              <a:rPr lang="en-NZ" sz="1600" dirty="0"/>
              <a:t>Protective strategies include:</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support from your </a:t>
            </a:r>
            <a:r>
              <a:rPr lang="en-NZ" sz="1600" dirty="0" err="1">
                <a:solidFill>
                  <a:srgbClr val="000000"/>
                </a:solidFill>
                <a:ea typeface="Times New Roman" panose="02020603050405020304" pitchFamily="18" charset="0"/>
                <a:cs typeface="Calibri" panose="020F0502020204030204" pitchFamily="34" charset="0"/>
              </a:rPr>
              <a:t>kaiurungi</a:t>
            </a:r>
            <a:r>
              <a:rPr lang="en-NZ" sz="1600" dirty="0">
                <a:solidFill>
                  <a:srgbClr val="000000"/>
                </a:solidFill>
                <a:ea typeface="Times New Roman" panose="02020603050405020304" pitchFamily="18" charset="0"/>
                <a:cs typeface="Calibri" panose="020F0502020204030204" pitchFamily="34" charset="0"/>
              </a:rPr>
              <a:t> (coordinator)</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support from your </a:t>
            </a:r>
            <a:r>
              <a:rPr lang="en-NZ" sz="1600" dirty="0" err="1">
                <a:solidFill>
                  <a:srgbClr val="000000"/>
                </a:solidFill>
                <a:ea typeface="Times New Roman" panose="02020603050405020304" pitchFamily="18" charset="0"/>
                <a:cs typeface="Calibri" panose="020F0502020204030204" pitchFamily="34" charset="0"/>
              </a:rPr>
              <a:t>kaiārahi</a:t>
            </a:r>
            <a:r>
              <a:rPr lang="en-NZ" sz="1600" dirty="0">
                <a:solidFill>
                  <a:srgbClr val="000000"/>
                </a:solidFill>
                <a:ea typeface="Times New Roman" panose="02020603050405020304" pitchFamily="18" charset="0"/>
                <a:cs typeface="Calibri" panose="020F0502020204030204" pitchFamily="34" charset="0"/>
              </a:rPr>
              <a:t> (supervisor)</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cultural supervision</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peer support</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self-care / life balance strategies</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professional development</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asking for help sooner rather than later.</a:t>
            </a:r>
          </a:p>
        </p:txBody>
      </p:sp>
    </p:spTree>
    <p:extLst>
      <p:ext uri="{BB962C8B-B14F-4D97-AF65-F5344CB8AC3E}">
        <p14:creationId xmlns:p14="http://schemas.microsoft.com/office/powerpoint/2010/main" val="163194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766AA4-4FBC-ADBD-DF1F-F2EDD292CEE1}"/>
              </a:ext>
            </a:extLst>
          </p:cNvPr>
          <p:cNvSpPr>
            <a:spLocks noGrp="1"/>
          </p:cNvSpPr>
          <p:nvPr>
            <p:ph type="sldNum" sz="quarter" idx="12"/>
          </p:nvPr>
        </p:nvSpPr>
        <p:spPr/>
        <p:txBody>
          <a:bodyPr/>
          <a:lstStyle/>
          <a:p>
            <a:fld id="{BFD14E40-3C96-7542-94D9-B9EA8019EF86}" type="slidenum">
              <a:rPr lang="en-NZ" smtClean="0"/>
              <a:pPr/>
              <a:t>67</a:t>
            </a:fld>
            <a:endParaRPr lang="en-NZ" dirty="0"/>
          </a:p>
        </p:txBody>
      </p:sp>
      <p:sp>
        <p:nvSpPr>
          <p:cNvPr id="3" name="Title 2">
            <a:extLst>
              <a:ext uri="{FF2B5EF4-FFF2-40B4-BE49-F238E27FC236}">
                <a16:creationId xmlns:a16="http://schemas.microsoft.com/office/drawing/2014/main" id="{F0567DB6-8BA4-DD1C-4B3E-074044AF38C8}"/>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latin typeface="Bliss Pro Bold" panose="02010006030000020004" pitchFamily="2" charset="0"/>
                <a:ea typeface="Times New Roman" panose="02020603050405020304" pitchFamily="18" charset="0"/>
                <a:cs typeface="Times New Roman" panose="02020603050405020304" pitchFamily="18" charset="0"/>
              </a:rPr>
              <a:t>Purpose of this session</a:t>
            </a:r>
            <a:endParaRPr lang="en-NZ" b="1" dirty="0">
              <a:latin typeface="Bliss Pro Bold" panose="02010006030000020004" pitchFamily="2" charset="0"/>
            </a:endParaRPr>
          </a:p>
        </p:txBody>
      </p:sp>
      <p:sp>
        <p:nvSpPr>
          <p:cNvPr id="4" name="TextBox 3">
            <a:extLst>
              <a:ext uri="{FF2B5EF4-FFF2-40B4-BE49-F238E27FC236}">
                <a16:creationId xmlns:a16="http://schemas.microsoft.com/office/drawing/2014/main" id="{9C5A4872-A027-C838-6742-38D1274B97E4}"/>
              </a:ext>
            </a:extLst>
          </p:cNvPr>
          <p:cNvSpPr txBox="1"/>
          <p:nvPr/>
        </p:nvSpPr>
        <p:spPr>
          <a:xfrm>
            <a:off x="431800" y="1041784"/>
            <a:ext cx="7772163" cy="3334246"/>
          </a:xfrm>
          <a:prstGeom prst="rect">
            <a:avLst/>
          </a:prstGeom>
          <a:noFill/>
        </p:spPr>
        <p:txBody>
          <a:bodyPr wrap="square">
            <a:spAutoFit/>
          </a:bodyPr>
          <a:lstStyle/>
          <a:p>
            <a:pPr>
              <a:lnSpc>
                <a:spcPct val="90000"/>
              </a:lnSpc>
              <a:spcBef>
                <a:spcPts val="600"/>
              </a:spcBef>
              <a:spcAft>
                <a:spcPts val="400"/>
              </a:spcAft>
            </a:pPr>
            <a:r>
              <a:rPr lang="en-NZ" sz="1600" dirty="0"/>
              <a:t>The purpose of this session was for you to learn about:</a:t>
            </a:r>
          </a:p>
          <a:p>
            <a:pPr marL="516150" indent="-285750">
              <a:lnSpc>
                <a:spcPct val="90000"/>
              </a:lnSpc>
              <a:spcBef>
                <a:spcPts val="600"/>
              </a:spcBef>
              <a:spcAft>
                <a:spcPts val="400"/>
              </a:spcAft>
              <a:buFont typeface="Arial" panose="020B0604020202020204" pitchFamily="34" charset="0"/>
              <a:buChar char="•"/>
            </a:pPr>
            <a:r>
              <a:rPr lang="en-NZ" sz="1600" dirty="0" err="1">
                <a:solidFill>
                  <a:srgbClr val="000000"/>
                </a:solidFill>
                <a:ea typeface="Times New Roman" panose="02020603050405020304" pitchFamily="18" charset="0"/>
                <a:cs typeface="Calibri" panose="020F0502020204030204" pitchFamily="34" charset="0"/>
              </a:rPr>
              <a:t>whakawhanaungatanga</a:t>
            </a:r>
            <a:r>
              <a:rPr lang="en-NZ" sz="1600" dirty="0">
                <a:solidFill>
                  <a:srgbClr val="000000"/>
                </a:solidFill>
                <a:ea typeface="Times New Roman" panose="02020603050405020304" pitchFamily="18" charset="0"/>
                <a:cs typeface="Calibri" panose="020F0502020204030204" pitchFamily="34" charset="0"/>
              </a:rPr>
              <a:t> – building connections with ākonga – the heart of the matter</a:t>
            </a:r>
          </a:p>
          <a:p>
            <a:pPr marL="516150" indent="-285750">
              <a:lnSpc>
                <a:spcPct val="90000"/>
              </a:lnSpc>
              <a:spcBef>
                <a:spcPts val="600"/>
              </a:spcBef>
              <a:spcAft>
                <a:spcPts val="4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your role and responsibilities as kaihoe (mentors)</a:t>
            </a:r>
          </a:p>
          <a:p>
            <a:pPr marL="516150" indent="-285750">
              <a:lnSpc>
                <a:spcPct val="90000"/>
              </a:lnSpc>
              <a:spcBef>
                <a:spcPts val="600"/>
              </a:spcBef>
              <a:spcAft>
                <a:spcPts val="400"/>
              </a:spcAft>
              <a:buFont typeface="Arial" panose="020B0604020202020204" pitchFamily="34" charset="0"/>
              <a:buChar char="•"/>
            </a:pPr>
            <a:r>
              <a:rPr lang="en-NZ" sz="1600" b="0" dirty="0">
                <a:solidFill>
                  <a:srgbClr val="000000"/>
                </a:solidFill>
                <a:ea typeface="Times New Roman" panose="02020603050405020304" pitchFamily="18" charset="0"/>
                <a:cs typeface="Calibri" panose="020F0502020204030204" pitchFamily="34" charset="0"/>
              </a:rPr>
              <a:t>the skills, knowledge, and attributes your role</a:t>
            </a:r>
            <a:r>
              <a:rPr lang="en-NZ" sz="1600" dirty="0">
                <a:solidFill>
                  <a:srgbClr val="000000"/>
                </a:solidFill>
                <a:ea typeface="Times New Roman" panose="02020603050405020304" pitchFamily="18" charset="0"/>
                <a:cs typeface="Calibri" panose="020F0502020204030204" pitchFamily="34" charset="0"/>
              </a:rPr>
              <a:t> requires</a:t>
            </a:r>
          </a:p>
          <a:p>
            <a:pPr marL="516150" indent="-285750">
              <a:lnSpc>
                <a:spcPct val="90000"/>
              </a:lnSpc>
              <a:spcBef>
                <a:spcPts val="600"/>
              </a:spcBef>
              <a:spcAft>
                <a:spcPts val="4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the risks of disengagement and how it happens</a:t>
            </a:r>
          </a:p>
          <a:p>
            <a:pPr marL="516150" indent="-285750">
              <a:lnSpc>
                <a:spcPct val="90000"/>
              </a:lnSpc>
              <a:spcBef>
                <a:spcPts val="600"/>
              </a:spcBef>
              <a:spcAft>
                <a:spcPts val="4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possible indicators of disengagement and the importance of monitoring them</a:t>
            </a:r>
          </a:p>
          <a:p>
            <a:pPr marL="516150" indent="-285750">
              <a:lnSpc>
                <a:spcPct val="90000"/>
              </a:lnSpc>
              <a:spcBef>
                <a:spcPts val="600"/>
              </a:spcBef>
              <a:spcAft>
                <a:spcPts val="4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the guidance in the manual.</a:t>
            </a:r>
          </a:p>
          <a:p>
            <a:pPr>
              <a:lnSpc>
                <a:spcPct val="90000"/>
              </a:lnSpc>
              <a:spcBef>
                <a:spcPts val="600"/>
              </a:spcBef>
              <a:spcAft>
                <a:spcPts val="400"/>
              </a:spcAft>
            </a:pPr>
            <a:r>
              <a:rPr lang="en-NZ" sz="1600" dirty="0"/>
              <a:t>Have we achieved our learning intentions for today? Do you have any questions? </a:t>
            </a:r>
          </a:p>
          <a:p>
            <a:pPr>
              <a:lnSpc>
                <a:spcPct val="90000"/>
              </a:lnSpc>
              <a:spcBef>
                <a:spcPts val="600"/>
              </a:spcBef>
              <a:spcAft>
                <a:spcPts val="400"/>
              </a:spcAft>
            </a:pPr>
            <a:r>
              <a:rPr lang="en-NZ" sz="1600" dirty="0"/>
              <a:t>Are there challenges you are encountering or anticipating that you would like to address in our next session?</a:t>
            </a:r>
          </a:p>
        </p:txBody>
      </p:sp>
    </p:spTree>
    <p:extLst>
      <p:ext uri="{BB962C8B-B14F-4D97-AF65-F5344CB8AC3E}">
        <p14:creationId xmlns:p14="http://schemas.microsoft.com/office/powerpoint/2010/main" val="29414808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FC2D0C-8E02-5440-BB89-1A2B2A69B265}"/>
              </a:ext>
            </a:extLst>
          </p:cNvPr>
          <p:cNvSpPr txBox="1">
            <a:spLocks/>
          </p:cNvSpPr>
          <p:nvPr/>
        </p:nvSpPr>
        <p:spPr>
          <a:xfrm>
            <a:off x="431800" y="447675"/>
            <a:ext cx="7113692" cy="4431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NZ" sz="3200" b="1" spc="50" dirty="0">
                <a:cs typeface="Calibri" panose="020F0502020204030204" pitchFamily="34" charset="0"/>
              </a:rPr>
              <a:t>Check &amp; Connect: </a:t>
            </a:r>
            <a:r>
              <a:rPr lang="en-NZ" sz="3200" b="1" spc="50" dirty="0">
                <a:solidFill>
                  <a:srgbClr val="BEBCD8"/>
                </a:solidFill>
                <a:latin typeface="+mn-lt"/>
                <a:cs typeface="Calibri" panose="020F0502020204030204" pitchFamily="34" charset="0"/>
              </a:rPr>
              <a:t>Te Hononga</a:t>
            </a:r>
          </a:p>
        </p:txBody>
      </p:sp>
      <p:sp>
        <p:nvSpPr>
          <p:cNvPr id="4" name="Title 1">
            <a:extLst>
              <a:ext uri="{FF2B5EF4-FFF2-40B4-BE49-F238E27FC236}">
                <a16:creationId xmlns:a16="http://schemas.microsoft.com/office/drawing/2014/main" id="{ACCB71FD-8591-834A-B7CD-9DE9085296FD}"/>
              </a:ext>
            </a:extLst>
          </p:cNvPr>
          <p:cNvSpPr txBox="1">
            <a:spLocks/>
          </p:cNvSpPr>
          <p:nvPr/>
        </p:nvSpPr>
        <p:spPr>
          <a:xfrm>
            <a:off x="609600" y="1397000"/>
            <a:ext cx="3156373" cy="1717393"/>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NZ" sz="4000" b="1" spc="50" dirty="0">
                <a:solidFill>
                  <a:srgbClr val="242279"/>
                </a:solidFill>
                <a:cs typeface="Calibri" panose="020F0502020204030204" pitchFamily="34" charset="0"/>
              </a:rPr>
              <a:t>Section 4</a:t>
            </a:r>
          </a:p>
          <a:p>
            <a:r>
              <a:rPr lang="en-NZ" sz="2800" b="1" spc="50" dirty="0">
                <a:solidFill>
                  <a:srgbClr val="242279"/>
                </a:solidFill>
                <a:latin typeface="+mn-lt"/>
                <a:cs typeface="Calibri" panose="020F0502020204030204" pitchFamily="34" charset="0"/>
              </a:rPr>
              <a:t>The role of the </a:t>
            </a:r>
            <a:r>
              <a:rPr lang="en-NZ" sz="2800" b="1" spc="50" dirty="0" err="1">
                <a:solidFill>
                  <a:srgbClr val="242279"/>
                </a:solidFill>
                <a:latin typeface="+mn-lt"/>
                <a:cs typeface="Calibri" panose="020F0502020204030204" pitchFamily="34" charset="0"/>
              </a:rPr>
              <a:t>kaihoe</a:t>
            </a:r>
            <a:endParaRPr lang="en-NZ" sz="2800" b="1" spc="50" dirty="0">
              <a:solidFill>
                <a:srgbClr val="242279"/>
              </a:solidFill>
              <a:latin typeface="+mn-lt"/>
              <a:cs typeface="Calibri" panose="020F0502020204030204" pitchFamily="34" charset="0"/>
            </a:endParaRPr>
          </a:p>
          <a:p>
            <a:r>
              <a:rPr lang="en-NZ" sz="2800" b="1" spc="50" dirty="0">
                <a:solidFill>
                  <a:srgbClr val="242279"/>
                </a:solidFill>
                <a:latin typeface="+mn-lt"/>
                <a:cs typeface="Calibri" panose="020F0502020204030204" pitchFamily="34" charset="0"/>
              </a:rPr>
              <a:t>Session 2</a:t>
            </a:r>
          </a:p>
        </p:txBody>
      </p:sp>
    </p:spTree>
    <p:extLst>
      <p:ext uri="{BB962C8B-B14F-4D97-AF65-F5344CB8AC3E}">
        <p14:creationId xmlns:p14="http://schemas.microsoft.com/office/powerpoint/2010/main" val="17027940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18B3B00-E780-AA40-904A-5CEF5ACAF617}"/>
              </a:ext>
            </a:extLst>
          </p:cNvPr>
          <p:cNvSpPr txBox="1">
            <a:spLocks/>
          </p:cNvSpPr>
          <p:nvPr/>
        </p:nvSpPr>
        <p:spPr>
          <a:xfrm>
            <a:off x="431800" y="233753"/>
            <a:ext cx="5261511"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Our previous session …</a:t>
            </a:r>
            <a:endParaRPr lang="en-NZ" b="1" dirty="0">
              <a:latin typeface="Bliss Pro Bold" panose="02010006030000020004" pitchFamily="2" charset="0"/>
            </a:endParaRPr>
          </a:p>
        </p:txBody>
      </p:sp>
      <p:sp>
        <p:nvSpPr>
          <p:cNvPr id="6" name="Slide Number Placeholder 5">
            <a:extLst>
              <a:ext uri="{FF2B5EF4-FFF2-40B4-BE49-F238E27FC236}">
                <a16:creationId xmlns:a16="http://schemas.microsoft.com/office/drawing/2014/main" id="{ED1CE55C-F7D9-114B-B0A6-C71215D9C802}"/>
              </a:ext>
            </a:extLst>
          </p:cNvPr>
          <p:cNvSpPr>
            <a:spLocks noGrp="1"/>
          </p:cNvSpPr>
          <p:nvPr>
            <p:ph type="sldNum" sz="quarter" idx="12"/>
          </p:nvPr>
        </p:nvSpPr>
        <p:spPr/>
        <p:txBody>
          <a:bodyPr/>
          <a:lstStyle/>
          <a:p>
            <a:fld id="{BFD14E40-3C96-7542-94D9-B9EA8019EF86}" type="slidenum">
              <a:rPr lang="en-NZ" smtClean="0"/>
              <a:pPr/>
              <a:t>69</a:t>
            </a:fld>
            <a:endParaRPr lang="en-NZ" dirty="0"/>
          </a:p>
        </p:txBody>
      </p:sp>
      <p:sp>
        <p:nvSpPr>
          <p:cNvPr id="5" name="Text Placeholder 3">
            <a:extLst>
              <a:ext uri="{FF2B5EF4-FFF2-40B4-BE49-F238E27FC236}">
                <a16:creationId xmlns:a16="http://schemas.microsoft.com/office/drawing/2014/main" id="{87581C86-1AE2-896A-7537-AA7D0342373E}"/>
              </a:ext>
            </a:extLst>
          </p:cNvPr>
          <p:cNvSpPr txBox="1">
            <a:spLocks/>
          </p:cNvSpPr>
          <p:nvPr/>
        </p:nvSpPr>
        <p:spPr>
          <a:xfrm>
            <a:off x="5015088" y="1178253"/>
            <a:ext cx="3798712" cy="3325013"/>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Bef>
                <a:spcPts val="400"/>
              </a:spcBef>
              <a:spcAft>
                <a:spcPts val="600"/>
              </a:spcAft>
              <a:buNone/>
            </a:pPr>
            <a:r>
              <a:rPr lang="en-NZ" b="0" dirty="0"/>
              <a:t>In the last session, we looked at:</a:t>
            </a:r>
          </a:p>
          <a:p>
            <a:pPr lvl="0">
              <a:spcBef>
                <a:spcPts val="400"/>
              </a:spcBef>
            </a:pPr>
            <a:r>
              <a:rPr lang="en-NZ" b="0" dirty="0"/>
              <a:t>your role and responsibilities as </a:t>
            </a:r>
            <a:r>
              <a:rPr lang="en-NZ" b="0" dirty="0" err="1"/>
              <a:t>kaihoe</a:t>
            </a:r>
            <a:endParaRPr lang="en-NZ" b="0" dirty="0"/>
          </a:p>
          <a:p>
            <a:pPr lvl="0">
              <a:spcBef>
                <a:spcPts val="400"/>
              </a:spcBef>
            </a:pPr>
            <a:r>
              <a:rPr lang="en-NZ" b="0" dirty="0"/>
              <a:t>the competencies this requires</a:t>
            </a:r>
          </a:p>
          <a:p>
            <a:pPr lvl="0">
              <a:spcBef>
                <a:spcPts val="400"/>
              </a:spcBef>
            </a:pPr>
            <a:r>
              <a:rPr lang="en-NZ" b="0" dirty="0"/>
              <a:t>the risks of disengagement and how </a:t>
            </a:r>
            <a:br>
              <a:rPr lang="en-NZ" b="0" dirty="0"/>
            </a:br>
            <a:r>
              <a:rPr lang="en-NZ" b="0" dirty="0"/>
              <a:t>it happens</a:t>
            </a:r>
          </a:p>
          <a:p>
            <a:pPr lvl="0">
              <a:spcBef>
                <a:spcPts val="400"/>
              </a:spcBef>
            </a:pPr>
            <a:r>
              <a:rPr lang="en-NZ" b="0" dirty="0"/>
              <a:t>possible indicators of disengagement </a:t>
            </a:r>
            <a:br>
              <a:rPr lang="en-NZ" b="0" dirty="0"/>
            </a:br>
            <a:r>
              <a:rPr lang="en-NZ" b="0" dirty="0"/>
              <a:t>and how to monitor them</a:t>
            </a:r>
          </a:p>
          <a:p>
            <a:pPr lvl="0">
              <a:spcBef>
                <a:spcPts val="400"/>
              </a:spcBef>
            </a:pPr>
            <a:r>
              <a:rPr lang="en-NZ" b="0" dirty="0" err="1"/>
              <a:t>whakawhanaungatanga</a:t>
            </a:r>
            <a:r>
              <a:rPr lang="en-NZ" b="0" dirty="0"/>
              <a:t> – building connections with ākonga </a:t>
            </a:r>
            <a:r>
              <a:rPr lang="en-US" b="0" dirty="0">
                <a:effectLst/>
                <a:ea typeface="Calibri" panose="020F0502020204030204" pitchFamily="34" charset="0"/>
              </a:rPr>
              <a:t>– the heart of the matter</a:t>
            </a:r>
            <a:endParaRPr lang="en-NZ" b="0" dirty="0"/>
          </a:p>
          <a:p>
            <a:pPr>
              <a:spcBef>
                <a:spcPts val="400"/>
              </a:spcBef>
            </a:pPr>
            <a:r>
              <a:rPr lang="en-NZ" b="0" dirty="0"/>
              <a:t>the guidance in the manual. </a:t>
            </a:r>
            <a:endParaRPr lang="en-NZ" b="0" dirty="0">
              <a:solidFill>
                <a:srgbClr val="000000"/>
              </a:solidFill>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821469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B3F3E1A-DC70-C3D0-240B-2936C9918281}"/>
              </a:ext>
            </a:extLst>
          </p:cNvPr>
          <p:cNvSpPr txBox="1">
            <a:spLocks/>
          </p:cNvSpPr>
          <p:nvPr/>
        </p:nvSpPr>
        <p:spPr>
          <a:xfrm>
            <a:off x="431800" y="1653036"/>
            <a:ext cx="2040374" cy="183742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100" b="1" i="1" dirty="0">
                <a:solidFill>
                  <a:srgbClr val="FFFFFF"/>
                </a:solidFill>
                <a:latin typeface="Bliss Pro Bold" panose="02010006030000020004" pitchFamily="2" charset="0"/>
              </a:rPr>
              <a:t>Kei roto </a:t>
            </a:r>
            <a:r>
              <a:rPr lang="en-US" sz="2100" b="1" i="1" dirty="0" err="1">
                <a:solidFill>
                  <a:srgbClr val="FFFFFF"/>
                </a:solidFill>
                <a:latin typeface="Bliss Pro Bold" panose="02010006030000020004" pitchFamily="2" charset="0"/>
              </a:rPr>
              <a:t>i</a:t>
            </a:r>
            <a:r>
              <a:rPr lang="en-US" sz="2100" b="1" i="1" dirty="0">
                <a:solidFill>
                  <a:srgbClr val="FFFFFF"/>
                </a:solidFill>
                <a:latin typeface="Bliss Pro Bold" panose="02010006030000020004" pitchFamily="2" charset="0"/>
              </a:rPr>
              <a:t> a </a:t>
            </a:r>
            <a:r>
              <a:rPr lang="en-US" sz="2100" b="1" i="1" dirty="0" err="1">
                <a:solidFill>
                  <a:srgbClr val="FFFFFF"/>
                </a:solidFill>
                <a:latin typeface="Bliss Pro Bold" panose="02010006030000020004" pitchFamily="2" charset="0"/>
              </a:rPr>
              <a:t>koe</a:t>
            </a:r>
            <a:r>
              <a:rPr lang="en-US" sz="2100" b="1" i="1" dirty="0">
                <a:solidFill>
                  <a:srgbClr val="FFFFFF"/>
                </a:solidFill>
                <a:latin typeface="Bliss Pro Bold" panose="02010006030000020004" pitchFamily="2" charset="0"/>
              </a:rPr>
              <a:t> </a:t>
            </a:r>
            <a:r>
              <a:rPr lang="en-US" sz="2100" b="1" i="1" dirty="0" err="1">
                <a:solidFill>
                  <a:srgbClr val="FFFFFF"/>
                </a:solidFill>
                <a:latin typeface="Bliss Pro Bold" panose="02010006030000020004" pitchFamily="2" charset="0"/>
              </a:rPr>
              <a:t>tōu</a:t>
            </a:r>
            <a:r>
              <a:rPr lang="en-US" sz="2100" b="1" i="1" dirty="0">
                <a:solidFill>
                  <a:srgbClr val="FFFFFF"/>
                </a:solidFill>
                <a:latin typeface="Bliss Pro Bold" panose="02010006030000020004" pitchFamily="2" charset="0"/>
              </a:rPr>
              <a:t> </a:t>
            </a:r>
            <a:r>
              <a:rPr lang="en-US" sz="2100" b="1" i="1" dirty="0" err="1">
                <a:solidFill>
                  <a:srgbClr val="FFFFFF"/>
                </a:solidFill>
                <a:latin typeface="Bliss Pro Bold" panose="02010006030000020004" pitchFamily="2" charset="0"/>
              </a:rPr>
              <a:t>ake</a:t>
            </a:r>
            <a:r>
              <a:rPr lang="en-US" sz="2100" b="1" i="1" dirty="0">
                <a:solidFill>
                  <a:srgbClr val="FFFFFF"/>
                </a:solidFill>
                <a:latin typeface="Bliss Pro Bold" panose="02010006030000020004" pitchFamily="2" charset="0"/>
              </a:rPr>
              <a:t> mana.</a:t>
            </a:r>
            <a:br>
              <a:rPr lang="en-US" sz="2100" b="1" i="1" dirty="0">
                <a:solidFill>
                  <a:srgbClr val="FFFFFF"/>
                </a:solidFill>
                <a:latin typeface="Bliss Pro Bold" panose="02010006030000020004" pitchFamily="2" charset="0"/>
              </a:rPr>
            </a:br>
            <a:br>
              <a:rPr lang="en-US" sz="2100" b="1" i="1" dirty="0">
                <a:solidFill>
                  <a:srgbClr val="FFFFFF"/>
                </a:solidFill>
                <a:latin typeface="Bliss Pro Bold" panose="02010006030000020004" pitchFamily="2" charset="0"/>
              </a:rPr>
            </a:br>
            <a:r>
              <a:rPr lang="en-US" sz="2100" b="1" i="1" dirty="0">
                <a:solidFill>
                  <a:srgbClr val="FFFFFF"/>
                </a:solidFill>
                <a:latin typeface="Bliss Pro Bold" panose="02010006030000020004" pitchFamily="2" charset="0"/>
              </a:rPr>
              <a:t>Within each of us lies the seed of potential. </a:t>
            </a:r>
          </a:p>
        </p:txBody>
      </p:sp>
      <p:sp>
        <p:nvSpPr>
          <p:cNvPr id="2" name="Slide Number Placeholder 1">
            <a:extLst>
              <a:ext uri="{FF2B5EF4-FFF2-40B4-BE49-F238E27FC236}">
                <a16:creationId xmlns:a16="http://schemas.microsoft.com/office/drawing/2014/main" id="{9E71C985-3FB0-2F86-D5E1-3E84FC2B9EA1}"/>
              </a:ext>
            </a:extLst>
          </p:cNvPr>
          <p:cNvSpPr>
            <a:spLocks noGrp="1"/>
          </p:cNvSpPr>
          <p:nvPr>
            <p:ph type="sldNum" sz="quarter" idx="12"/>
          </p:nvPr>
        </p:nvSpPr>
        <p:spPr/>
        <p:txBody>
          <a:bodyPr/>
          <a:lstStyle/>
          <a:p>
            <a:fld id="{BFD14E40-3C96-7542-94D9-B9EA8019EF86}" type="slidenum">
              <a:rPr lang="en-NZ" smtClean="0"/>
              <a:pPr/>
              <a:t>7</a:t>
            </a:fld>
            <a:endParaRPr lang="en-NZ" dirty="0"/>
          </a:p>
        </p:txBody>
      </p:sp>
      <p:sp>
        <p:nvSpPr>
          <p:cNvPr id="3" name="Title 2">
            <a:extLst>
              <a:ext uri="{FF2B5EF4-FFF2-40B4-BE49-F238E27FC236}">
                <a16:creationId xmlns:a16="http://schemas.microsoft.com/office/drawing/2014/main" id="{F1F45A26-6AED-1A67-26A1-1FF3E7FFC3BC}"/>
              </a:ext>
            </a:extLst>
          </p:cNvPr>
          <p:cNvSpPr txBox="1">
            <a:spLocks/>
          </p:cNvSpPr>
          <p:nvPr/>
        </p:nvSpPr>
        <p:spPr>
          <a:xfrm>
            <a:off x="1675984"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The seed of potential</a:t>
            </a:r>
            <a:endParaRPr lang="en-NZ" b="1" dirty="0">
              <a:solidFill>
                <a:schemeClr val="tx1"/>
              </a:solidFill>
              <a:latin typeface="Bliss Pro Bold" panose="02010006030000020004" pitchFamily="2" charset="0"/>
            </a:endParaRPr>
          </a:p>
        </p:txBody>
      </p:sp>
      <p:sp>
        <p:nvSpPr>
          <p:cNvPr id="5" name="TextBox 4">
            <a:extLst>
              <a:ext uri="{FF2B5EF4-FFF2-40B4-BE49-F238E27FC236}">
                <a16:creationId xmlns:a16="http://schemas.microsoft.com/office/drawing/2014/main" id="{44DE8441-4B69-408F-3048-E50923D0FEDF}"/>
              </a:ext>
            </a:extLst>
          </p:cNvPr>
          <p:cNvSpPr txBox="1"/>
          <p:nvPr/>
        </p:nvSpPr>
        <p:spPr>
          <a:xfrm>
            <a:off x="3399100" y="4362417"/>
            <a:ext cx="4863710" cy="338554"/>
          </a:xfrm>
          <a:prstGeom prst="rect">
            <a:avLst/>
          </a:prstGeom>
          <a:noFill/>
        </p:spPr>
        <p:txBody>
          <a:bodyPr wrap="square" rtlCol="0">
            <a:spAutoFit/>
          </a:bodyPr>
          <a:lstStyle/>
          <a:p>
            <a:pPr algn="ctr"/>
            <a:r>
              <a:rPr lang="en-US" sz="1600" dirty="0"/>
              <a:t>Watch: </a:t>
            </a:r>
            <a:r>
              <a:rPr lang="en-US" sz="1600" dirty="0">
                <a:hlinkClick r:id="rId3"/>
              </a:rPr>
              <a:t>Check &amp; Connect - Working with families</a:t>
            </a:r>
            <a:r>
              <a:rPr lang="en-US" sz="1600" dirty="0"/>
              <a:t>	 </a:t>
            </a:r>
          </a:p>
        </p:txBody>
      </p:sp>
      <p:sp>
        <p:nvSpPr>
          <p:cNvPr id="4" name="TextBox 3">
            <a:extLst>
              <a:ext uri="{FF2B5EF4-FFF2-40B4-BE49-F238E27FC236}">
                <a16:creationId xmlns:a16="http://schemas.microsoft.com/office/drawing/2014/main" id="{92E6FCD6-5747-BB4F-9C46-F95582EE041D}"/>
              </a:ext>
            </a:extLst>
          </p:cNvPr>
          <p:cNvSpPr txBox="1"/>
          <p:nvPr/>
        </p:nvSpPr>
        <p:spPr>
          <a:xfrm>
            <a:off x="2848687" y="886933"/>
            <a:ext cx="6295313" cy="1200329"/>
          </a:xfrm>
          <a:prstGeom prst="rect">
            <a:avLst/>
          </a:prstGeom>
          <a:noFill/>
        </p:spPr>
        <p:txBody>
          <a:bodyPr wrap="none" rtlCol="0">
            <a:spAutoFit/>
          </a:bodyPr>
          <a:lstStyle/>
          <a:p>
            <a:r>
              <a:rPr lang="en-NZ" sz="1800" i="1" dirty="0">
                <a:solidFill>
                  <a:srgbClr val="242279"/>
                </a:solidFill>
                <a:effectLst/>
                <a:latin typeface="Calibri" panose="020F0502020204030204" pitchFamily="34" charset="0"/>
                <a:ea typeface="Calibri" panose="020F0502020204030204" pitchFamily="34" charset="0"/>
                <a:cs typeface="Times New Roman" panose="02020603050405020304" pitchFamily="18" charset="0"/>
              </a:rPr>
              <a:t>Have people always seen the “seed of potential” in you?</a:t>
            </a:r>
          </a:p>
          <a:p>
            <a:r>
              <a:rPr lang="en-NZ" sz="1800" i="1" dirty="0">
                <a:solidFill>
                  <a:srgbClr val="242279"/>
                </a:solidFill>
                <a:effectLst/>
                <a:latin typeface="Calibri" panose="020F0502020204030204" pitchFamily="34" charset="0"/>
                <a:ea typeface="Calibri" panose="020F0502020204030204" pitchFamily="34" charset="0"/>
                <a:cs typeface="Times New Roman" panose="02020603050405020304" pitchFamily="18" charset="0"/>
              </a:rPr>
              <a:t>What difference has this made to your life?</a:t>
            </a:r>
          </a:p>
          <a:p>
            <a:r>
              <a:rPr lang="en-NZ" sz="1800" i="1" dirty="0">
                <a:solidFill>
                  <a:srgbClr val="242279"/>
                </a:solidFill>
                <a:effectLst/>
                <a:latin typeface="Calibri" panose="020F0502020204030204" pitchFamily="34" charset="0"/>
                <a:ea typeface="Calibri" panose="020F0502020204030204" pitchFamily="34" charset="0"/>
                <a:cs typeface="Times New Roman" panose="02020603050405020304" pitchFamily="18" charset="0"/>
              </a:rPr>
              <a:t>What is the impact if we do not recognise the potential in others?</a:t>
            </a:r>
          </a:p>
          <a:p>
            <a:r>
              <a:rPr lang="en-NZ" sz="1800" i="1" dirty="0">
                <a:solidFill>
                  <a:srgbClr val="242279"/>
                </a:solidFill>
                <a:effectLst/>
                <a:latin typeface="Calibri" panose="020F0502020204030204" pitchFamily="34" charset="0"/>
                <a:ea typeface="Calibri" panose="020F0502020204030204" pitchFamily="34" charset="0"/>
                <a:cs typeface="Times New Roman" panose="02020603050405020304" pitchFamily="18" charset="0"/>
              </a:rPr>
              <a:t>What have you seen of this in schools?</a:t>
            </a:r>
            <a:endParaRPr lang="en-NZ" sz="1800" dirty="0">
              <a:solidFill>
                <a:srgbClr val="24227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hlinkClick r:id="rId3"/>
            <a:extLst>
              <a:ext uri="{FF2B5EF4-FFF2-40B4-BE49-F238E27FC236}">
                <a16:creationId xmlns:a16="http://schemas.microsoft.com/office/drawing/2014/main" id="{B681458A-C7A4-918C-620B-74B91971ECF5}"/>
              </a:ext>
            </a:extLst>
          </p:cNvPr>
          <p:cNvPicPr>
            <a:picLocks noChangeAspect="1"/>
          </p:cNvPicPr>
          <p:nvPr/>
        </p:nvPicPr>
        <p:blipFill>
          <a:blip r:embed="rId4"/>
          <a:stretch>
            <a:fillRect/>
          </a:stretch>
        </p:blipFill>
        <p:spPr>
          <a:xfrm>
            <a:off x="3925194" y="2240924"/>
            <a:ext cx="3794116" cy="2096249"/>
          </a:xfrm>
          <a:prstGeom prst="rect">
            <a:avLst/>
          </a:prstGeom>
        </p:spPr>
      </p:pic>
    </p:spTree>
    <p:extLst>
      <p:ext uri="{BB962C8B-B14F-4D97-AF65-F5344CB8AC3E}">
        <p14:creationId xmlns:p14="http://schemas.microsoft.com/office/powerpoint/2010/main" val="415730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E9FD7-6B08-A146-9170-F8AC4556A638}"/>
              </a:ext>
            </a:extLst>
          </p:cNvPr>
          <p:cNvSpPr>
            <a:spLocks noGrp="1"/>
          </p:cNvSpPr>
          <p:nvPr>
            <p:ph type="sldNum" sz="quarter" idx="12"/>
          </p:nvPr>
        </p:nvSpPr>
        <p:spPr/>
        <p:txBody>
          <a:bodyPr/>
          <a:lstStyle/>
          <a:p>
            <a:fld id="{BFD14E40-3C96-7542-94D9-B9EA8019EF86}" type="slidenum">
              <a:rPr lang="en-NZ" smtClean="0"/>
              <a:pPr/>
              <a:t>70</a:t>
            </a:fld>
            <a:endParaRPr lang="en-NZ" dirty="0"/>
          </a:p>
        </p:txBody>
      </p:sp>
      <p:sp>
        <p:nvSpPr>
          <p:cNvPr id="5" name="Title 2">
            <a:extLst>
              <a:ext uri="{FF2B5EF4-FFF2-40B4-BE49-F238E27FC236}">
                <a16:creationId xmlns:a16="http://schemas.microsoft.com/office/drawing/2014/main" id="{38C887C8-7189-471A-B560-02D74DB3CF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Purpose of this session</a:t>
            </a:r>
            <a:endParaRPr lang="en-NZ" b="1" dirty="0">
              <a:latin typeface="Bliss Pro Bold" panose="02010006030000020004" pitchFamily="2" charset="0"/>
            </a:endParaRPr>
          </a:p>
        </p:txBody>
      </p:sp>
      <p:sp>
        <p:nvSpPr>
          <p:cNvPr id="3" name="Text Placeholder 3">
            <a:extLst>
              <a:ext uri="{FF2B5EF4-FFF2-40B4-BE49-F238E27FC236}">
                <a16:creationId xmlns:a16="http://schemas.microsoft.com/office/drawing/2014/main" id="{2AD9954E-A28C-8591-D6FF-EE0269B6A292}"/>
              </a:ext>
            </a:extLst>
          </p:cNvPr>
          <p:cNvSpPr txBox="1">
            <a:spLocks/>
          </p:cNvSpPr>
          <p:nvPr/>
        </p:nvSpPr>
        <p:spPr>
          <a:xfrm>
            <a:off x="431800" y="1282845"/>
            <a:ext cx="4745508" cy="2801793"/>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b="0" dirty="0"/>
              <a:t>The purpose of today’s session is for you to learn about:</a:t>
            </a:r>
          </a:p>
          <a:p>
            <a:pPr lvl="0"/>
            <a:r>
              <a:rPr lang="en-NZ" b="0" dirty="0" err="1"/>
              <a:t>Kohikohi</a:t>
            </a:r>
            <a:r>
              <a:rPr lang="en-NZ" b="0" dirty="0"/>
              <a:t>: Gathering information</a:t>
            </a:r>
          </a:p>
          <a:p>
            <a:pPr lvl="0"/>
            <a:r>
              <a:rPr lang="en-NZ" b="0" dirty="0" err="1"/>
              <a:t>Āta</a:t>
            </a:r>
            <a:r>
              <a:rPr lang="en-NZ" b="0" dirty="0"/>
              <a:t> </a:t>
            </a:r>
            <a:r>
              <a:rPr lang="en-NZ" b="0" dirty="0" err="1"/>
              <a:t>whakaaro</a:t>
            </a:r>
            <a:r>
              <a:rPr lang="en-NZ" b="0" dirty="0"/>
              <a:t>: Sense making</a:t>
            </a:r>
          </a:p>
          <a:p>
            <a:pPr lvl="0"/>
            <a:r>
              <a:rPr lang="en-NZ" b="0" dirty="0" err="1"/>
              <a:t>Tātai</a:t>
            </a:r>
            <a:r>
              <a:rPr lang="en-NZ" b="0" dirty="0"/>
              <a:t>: Planning and setting goals</a:t>
            </a:r>
          </a:p>
          <a:p>
            <a:pPr lvl="0"/>
            <a:r>
              <a:rPr lang="en-NZ" b="0" dirty="0" err="1"/>
              <a:t>Whakamahi</a:t>
            </a:r>
            <a:r>
              <a:rPr lang="en-NZ" b="0" dirty="0"/>
              <a:t>: Taking action and student engagement</a:t>
            </a:r>
          </a:p>
          <a:p>
            <a:pPr lvl="0"/>
            <a:r>
              <a:rPr lang="en-NZ" b="0" dirty="0" err="1"/>
              <a:t>Whai</a:t>
            </a:r>
            <a:r>
              <a:rPr lang="en-NZ" b="0" dirty="0"/>
              <a:t> </a:t>
            </a:r>
            <a:r>
              <a:rPr lang="en-NZ" b="0" dirty="0" err="1"/>
              <a:t>whakaaro</a:t>
            </a:r>
            <a:r>
              <a:rPr lang="en-NZ" b="0" dirty="0"/>
              <a:t>: Reflection and problem solving</a:t>
            </a:r>
          </a:p>
          <a:p>
            <a:pPr lvl="0"/>
            <a:r>
              <a:rPr lang="en-NZ" b="0" dirty="0"/>
              <a:t>Mana </a:t>
            </a:r>
            <a:r>
              <a:rPr lang="en-NZ" b="0" dirty="0" err="1"/>
              <a:t>motuhake</a:t>
            </a:r>
            <a:r>
              <a:rPr lang="en-NZ" b="0" dirty="0"/>
              <a:t>: Empowering ākonga</a:t>
            </a:r>
          </a:p>
        </p:txBody>
      </p:sp>
      <p:pic>
        <p:nvPicPr>
          <p:cNvPr id="6" name="Picture 5" descr="Diagram&#10;&#10;Description automatically generated">
            <a:extLst>
              <a:ext uri="{FF2B5EF4-FFF2-40B4-BE49-F238E27FC236}">
                <a16:creationId xmlns:a16="http://schemas.microsoft.com/office/drawing/2014/main" id="{5F59D80D-3BF5-434B-818F-CBBFEBEF77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2101" y="1388594"/>
            <a:ext cx="3650099" cy="2696044"/>
          </a:xfrm>
          <a:prstGeom prst="rect">
            <a:avLst/>
          </a:prstGeom>
        </p:spPr>
      </p:pic>
    </p:spTree>
    <p:extLst>
      <p:ext uri="{BB962C8B-B14F-4D97-AF65-F5344CB8AC3E}">
        <p14:creationId xmlns:p14="http://schemas.microsoft.com/office/powerpoint/2010/main" val="127028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E9FD7-6B08-A146-9170-F8AC4556A638}"/>
              </a:ext>
            </a:extLst>
          </p:cNvPr>
          <p:cNvSpPr>
            <a:spLocks noGrp="1"/>
          </p:cNvSpPr>
          <p:nvPr>
            <p:ph type="sldNum" sz="quarter" idx="12"/>
          </p:nvPr>
        </p:nvSpPr>
        <p:spPr/>
        <p:txBody>
          <a:bodyPr/>
          <a:lstStyle/>
          <a:p>
            <a:fld id="{BFD14E40-3C96-7542-94D9-B9EA8019EF86}" type="slidenum">
              <a:rPr lang="en-NZ" smtClean="0"/>
              <a:pPr/>
              <a:t>71</a:t>
            </a:fld>
            <a:endParaRPr lang="en-NZ" dirty="0"/>
          </a:p>
        </p:txBody>
      </p:sp>
      <p:sp>
        <p:nvSpPr>
          <p:cNvPr id="5" name="Title 2">
            <a:extLst>
              <a:ext uri="{FF2B5EF4-FFF2-40B4-BE49-F238E27FC236}">
                <a16:creationId xmlns:a16="http://schemas.microsoft.com/office/drawing/2014/main" id="{38C887C8-7189-471A-B560-02D74DB3CF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Purpose of this session: </a:t>
            </a:r>
            <a:r>
              <a:rPr lang="en-US" b="1" dirty="0">
                <a:effectLst/>
                <a:latin typeface="Bliss Pro Bold" panose="02010006030000020004"/>
                <a:ea typeface="Calibri" panose="020F0502020204030204" pitchFamily="34" charset="0"/>
              </a:rPr>
              <a:t>cont</a:t>
            </a:r>
            <a:r>
              <a:rPr lang="en-US" dirty="0">
                <a:effectLst/>
                <a:latin typeface="Bliss Pro Bold" panose="02010006030000020004"/>
                <a:ea typeface="Calibri" panose="020F0502020204030204" pitchFamily="34" charset="0"/>
              </a:rPr>
              <a:t>.</a:t>
            </a:r>
            <a:endParaRPr lang="en-NZ" b="1" dirty="0">
              <a:latin typeface="Bliss Pro Bold" panose="02010006030000020004"/>
            </a:endParaRPr>
          </a:p>
        </p:txBody>
      </p:sp>
      <p:sp>
        <p:nvSpPr>
          <p:cNvPr id="3" name="Text Placeholder 3">
            <a:extLst>
              <a:ext uri="{FF2B5EF4-FFF2-40B4-BE49-F238E27FC236}">
                <a16:creationId xmlns:a16="http://schemas.microsoft.com/office/drawing/2014/main" id="{2AD9954E-A28C-8591-D6FF-EE0269B6A292}"/>
              </a:ext>
            </a:extLst>
          </p:cNvPr>
          <p:cNvSpPr txBox="1">
            <a:spLocks/>
          </p:cNvSpPr>
          <p:nvPr/>
        </p:nvSpPr>
        <p:spPr>
          <a:xfrm>
            <a:off x="431800" y="1527175"/>
            <a:ext cx="4745508" cy="1950277"/>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b="0" dirty="0"/>
              <a:t>You will also learn about:</a:t>
            </a:r>
          </a:p>
          <a:p>
            <a:r>
              <a:rPr lang="en-NZ" b="0" dirty="0"/>
              <a:t>Basic and intensive responses</a:t>
            </a:r>
          </a:p>
          <a:p>
            <a:pPr lvl="0"/>
            <a:r>
              <a:rPr lang="en-NZ" b="0" dirty="0"/>
              <a:t>Building connections with whānau</a:t>
            </a:r>
          </a:p>
          <a:p>
            <a:pPr lvl="0"/>
            <a:r>
              <a:rPr lang="en-NZ" b="0" dirty="0"/>
              <a:t>Monitoring and evaluation</a:t>
            </a:r>
          </a:p>
          <a:p>
            <a:pPr lvl="0"/>
            <a:r>
              <a:rPr lang="en-NZ" b="0" dirty="0"/>
              <a:t>Ending a Check &amp; Connect: Te Hononga commitment.</a:t>
            </a:r>
          </a:p>
        </p:txBody>
      </p:sp>
      <p:pic>
        <p:nvPicPr>
          <p:cNvPr id="7" name="Picture 6" descr="Diagram&#10;&#10;Description automatically generated">
            <a:extLst>
              <a:ext uri="{FF2B5EF4-FFF2-40B4-BE49-F238E27FC236}">
                <a16:creationId xmlns:a16="http://schemas.microsoft.com/office/drawing/2014/main" id="{75C0939A-65CB-6059-B5D3-0BC87BC170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2101" y="1388594"/>
            <a:ext cx="3650099" cy="2696044"/>
          </a:xfrm>
          <a:prstGeom prst="rect">
            <a:avLst/>
          </a:prstGeom>
        </p:spPr>
      </p:pic>
    </p:spTree>
    <p:extLst>
      <p:ext uri="{BB962C8B-B14F-4D97-AF65-F5344CB8AC3E}">
        <p14:creationId xmlns:p14="http://schemas.microsoft.com/office/powerpoint/2010/main" val="23126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4B011F-D3F0-BC4A-582D-A963106E175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14E40-3C96-7542-94D9-B9EA8019EF86}" type="slidenum">
              <a:rPr kumimoji="0" lang="en-NZ" sz="900" b="0" i="0" u="none" strike="noStrike" kern="1200" cap="none" spc="0" normalizeH="0" baseline="0" noProof="0" smtClean="0">
                <a:ln>
                  <a:noFill/>
                </a:ln>
                <a:solidFill>
                  <a:srgbClr val="4CB2C5"/>
                </a:solidFill>
                <a:effectLst/>
                <a:uLnTx/>
                <a:uFillTx/>
                <a:latin typeface="Bliss Pro Bold"/>
                <a:ea typeface="MS PGothic" panose="020B0600070205080204" pitchFamily="34" charset="-128"/>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NZ" sz="900" b="0" i="0" u="none" strike="noStrike" kern="1200" cap="none" spc="0" normalizeH="0" baseline="0" noProof="0" dirty="0">
              <a:ln>
                <a:noFill/>
              </a:ln>
              <a:solidFill>
                <a:srgbClr val="4CB2C5"/>
              </a:solidFill>
              <a:effectLst/>
              <a:uLnTx/>
              <a:uFillTx/>
              <a:latin typeface="Bliss Pro Bold"/>
              <a:ea typeface="MS PGothic" panose="020B0600070205080204" pitchFamily="34" charset="-128"/>
              <a:cs typeface="Calibri" panose="020F0502020204030204" pitchFamily="34" charset="0"/>
            </a:endParaRPr>
          </a:p>
        </p:txBody>
      </p:sp>
      <p:sp>
        <p:nvSpPr>
          <p:cNvPr id="4" name="Title 2">
            <a:extLst>
              <a:ext uri="{FF2B5EF4-FFF2-40B4-BE49-F238E27FC236}">
                <a16:creationId xmlns:a16="http://schemas.microsoft.com/office/drawing/2014/main" id="{6DC6B2AD-13AA-8C72-C271-9209D39DA3B3}"/>
              </a:ext>
            </a:extLst>
          </p:cNvPr>
          <p:cNvSpPr txBox="1">
            <a:spLocks/>
          </p:cNvSpPr>
          <p:nvPr/>
        </p:nvSpPr>
        <p:spPr>
          <a:xfrm>
            <a:off x="1675984" y="228610"/>
            <a:ext cx="7339324"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latin typeface="Bliss Pro Bold" panose="02010006030000020004" pitchFamily="2" charset="0"/>
                <a:ea typeface="Times New Roman" panose="02020603050405020304" pitchFamily="18" charset="0"/>
                <a:cs typeface="Times New Roman" panose="02020603050405020304" pitchFamily="18" charset="0"/>
              </a:rPr>
              <a:t>Activity: Whakawhanaungatanga </a:t>
            </a:r>
            <a:r>
              <a:rPr lang="en-US" b="1" dirty="0">
                <a:solidFill>
                  <a:schemeClr val="tx1"/>
                </a:solidFill>
                <a:effectLst/>
                <a:latin typeface="Bliss Pro Bold" panose="02010006030000020004"/>
                <a:ea typeface="Calibri" panose="020F0502020204030204" pitchFamily="34" charset="0"/>
              </a:rPr>
              <a:t>– r</a:t>
            </a:r>
            <a:r>
              <a:rPr lang="en-NZ" b="1" dirty="0" err="1">
                <a:solidFill>
                  <a:schemeClr val="tx1"/>
                </a:solidFill>
                <a:latin typeface="Bliss Pro Bold" panose="02010006030000020004" pitchFamily="2" charset="0"/>
                <a:ea typeface="Times New Roman" panose="02020603050405020304" pitchFamily="18" charset="0"/>
                <a:cs typeface="Times New Roman" panose="02020603050405020304" pitchFamily="18" charset="0"/>
              </a:rPr>
              <a:t>eview</a:t>
            </a:r>
            <a:endParaRPr lang="en-NZ" b="1" dirty="0">
              <a:solidFill>
                <a:schemeClr val="tx1"/>
              </a:solidFill>
              <a:latin typeface="Bliss Pro Bold" panose="02010006030000020004"/>
            </a:endParaRPr>
          </a:p>
        </p:txBody>
      </p:sp>
      <p:pic>
        <p:nvPicPr>
          <p:cNvPr id="3" name="Picture 2" descr="Diagram&#10;&#10;Description automatically generated">
            <a:extLst>
              <a:ext uri="{FF2B5EF4-FFF2-40B4-BE49-F238E27FC236}">
                <a16:creationId xmlns:a16="http://schemas.microsoft.com/office/drawing/2014/main" id="{744328AA-2862-358B-EE5F-BB29B39780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9017" y="1101760"/>
            <a:ext cx="2220259" cy="1047292"/>
          </a:xfrm>
          <a:prstGeom prst="rect">
            <a:avLst/>
          </a:prstGeom>
        </p:spPr>
      </p:pic>
      <p:sp>
        <p:nvSpPr>
          <p:cNvPr id="6" name="TextBox 5">
            <a:extLst>
              <a:ext uri="{FF2B5EF4-FFF2-40B4-BE49-F238E27FC236}">
                <a16:creationId xmlns:a16="http://schemas.microsoft.com/office/drawing/2014/main" id="{889E2F0B-7A1F-C74C-85F2-F06968D0B290}"/>
              </a:ext>
            </a:extLst>
          </p:cNvPr>
          <p:cNvSpPr txBox="1"/>
          <p:nvPr/>
        </p:nvSpPr>
        <p:spPr>
          <a:xfrm>
            <a:off x="842930" y="1269516"/>
            <a:ext cx="4707012" cy="2923877"/>
          </a:xfrm>
          <a:prstGeom prst="rect">
            <a:avLst/>
          </a:prstGeom>
          <a:noFill/>
        </p:spPr>
        <p:txBody>
          <a:bodyPr wrap="square">
            <a:spAutoFit/>
          </a:bodyPr>
          <a:lstStyle/>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What is the purpose of your relationship with ākonga? </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What should that relationship look like?</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What are some strategies for building trust and influence with ākonga?</a:t>
            </a:r>
          </a:p>
          <a:p>
            <a:pPr marL="516150" indent="-285750">
              <a:lnSpc>
                <a:spcPct val="90000"/>
              </a:lnSpc>
              <a:spcBef>
                <a:spcPts val="600"/>
              </a:spcBef>
              <a:spcAft>
                <a:spcPts val="1000"/>
              </a:spcAft>
              <a:buFont typeface="Arial" panose="020B0604020202020204" pitchFamily="34" charset="0"/>
              <a:buChar char="•"/>
            </a:pPr>
            <a:r>
              <a:rPr lang="en-NZ" sz="1600" dirty="0">
                <a:solidFill>
                  <a:srgbClr val="000000"/>
                </a:solidFill>
                <a:ea typeface="Times New Roman" panose="02020603050405020304" pitchFamily="18" charset="0"/>
                <a:cs typeface="Calibri" panose="020F0502020204030204" pitchFamily="34" charset="0"/>
              </a:rPr>
              <a:t>What are some specific factors you need to consider when working to build connections with ākonga Māori or ākonga of Pacific descent (e.g., around language, culture, history, and whānau)?</a:t>
            </a:r>
          </a:p>
        </p:txBody>
      </p:sp>
    </p:spTree>
    <p:extLst>
      <p:ext uri="{BB962C8B-B14F-4D97-AF65-F5344CB8AC3E}">
        <p14:creationId xmlns:p14="http://schemas.microsoft.com/office/powerpoint/2010/main" val="22228523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893EB-78E4-4BC8-FCE6-436B2D75E0FD}"/>
              </a:ext>
            </a:extLst>
          </p:cNvPr>
          <p:cNvSpPr>
            <a:spLocks noGrp="1"/>
          </p:cNvSpPr>
          <p:nvPr>
            <p:ph type="sldNum" sz="quarter" idx="12"/>
          </p:nvPr>
        </p:nvSpPr>
        <p:spPr/>
        <p:txBody>
          <a:bodyPr/>
          <a:lstStyle/>
          <a:p>
            <a:fld id="{BFD14E40-3C96-7542-94D9-B9EA8019EF86}" type="slidenum">
              <a:rPr lang="en-NZ" smtClean="0"/>
              <a:pPr/>
              <a:t>73</a:t>
            </a:fld>
            <a:endParaRPr lang="en-NZ" dirty="0"/>
          </a:p>
        </p:txBody>
      </p:sp>
      <p:sp>
        <p:nvSpPr>
          <p:cNvPr id="3" name="Text Placeholder 3">
            <a:extLst>
              <a:ext uri="{FF2B5EF4-FFF2-40B4-BE49-F238E27FC236}">
                <a16:creationId xmlns:a16="http://schemas.microsoft.com/office/drawing/2014/main" id="{EED9E480-CBA9-8FE6-B559-4DDBD02ECE44}"/>
              </a:ext>
            </a:extLst>
          </p:cNvPr>
          <p:cNvSpPr txBox="1">
            <a:spLocks/>
          </p:cNvSpPr>
          <p:nvPr/>
        </p:nvSpPr>
        <p:spPr>
          <a:xfrm>
            <a:off x="431800" y="1361430"/>
            <a:ext cx="3496734" cy="1950277"/>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b="0" dirty="0"/>
              <a:t>Helpful appendices from the manual:</a:t>
            </a:r>
          </a:p>
          <a:p>
            <a:pPr lvl="0"/>
            <a:r>
              <a:rPr lang="en-NZ" b="0" dirty="0"/>
              <a:t>Appendix 1: Student risk inventory</a:t>
            </a:r>
          </a:p>
          <a:p>
            <a:pPr lvl="0"/>
            <a:r>
              <a:rPr lang="en-NZ" b="0" dirty="0"/>
              <a:t>Appendix 3: Student nomination form</a:t>
            </a:r>
          </a:p>
          <a:p>
            <a:pPr lvl="0"/>
            <a:r>
              <a:rPr lang="en-NZ" b="0" dirty="0"/>
              <a:t>Appendix 2: Gathering information</a:t>
            </a:r>
          </a:p>
          <a:p>
            <a:r>
              <a:rPr lang="en-NZ" b="0" dirty="0"/>
              <a:t>Appendix 8: </a:t>
            </a:r>
            <a:r>
              <a:rPr lang="en-NZ" b="0" dirty="0" err="1"/>
              <a:t>Ngā</a:t>
            </a:r>
            <a:r>
              <a:rPr lang="en-NZ" b="0" dirty="0"/>
              <a:t> mahi o te </a:t>
            </a:r>
            <a:r>
              <a:rPr lang="en-NZ" b="0" dirty="0" err="1"/>
              <a:t>oranga</a:t>
            </a:r>
            <a:r>
              <a:rPr lang="en-NZ" b="0" dirty="0"/>
              <a:t> </a:t>
            </a:r>
            <a:endParaRPr lang="en-NZ" b="0" dirty="0">
              <a:solidFill>
                <a:srgbClr val="000000"/>
              </a:solidFill>
              <a:ea typeface="Times New Roman" panose="02020603050405020304" pitchFamily="18" charset="0"/>
              <a:cs typeface="Calibri" panose="020F0502020204030204" pitchFamily="34" charset="0"/>
            </a:endParaRPr>
          </a:p>
        </p:txBody>
      </p:sp>
      <p:sp>
        <p:nvSpPr>
          <p:cNvPr id="4" name="Title 2">
            <a:extLst>
              <a:ext uri="{FF2B5EF4-FFF2-40B4-BE49-F238E27FC236}">
                <a16:creationId xmlns:a16="http://schemas.microsoft.com/office/drawing/2014/main" id="{0F7C01B0-D8B6-E52C-3B68-E0BD74A77B0F}"/>
              </a:ext>
            </a:extLst>
          </p:cNvPr>
          <p:cNvSpPr txBox="1">
            <a:spLocks/>
          </p:cNvSpPr>
          <p:nvPr/>
        </p:nvSpPr>
        <p:spPr>
          <a:xfrm>
            <a:off x="431800" y="214072"/>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err="1">
                <a:latin typeface="Bliss Pro Bold" panose="02010006030000020004" pitchFamily="2" charset="0"/>
                <a:ea typeface="Times New Roman" panose="02020603050405020304" pitchFamily="18" charset="0"/>
                <a:cs typeface="Times New Roman" panose="02020603050405020304" pitchFamily="18" charset="0"/>
              </a:rPr>
              <a:t>Kohikohi</a:t>
            </a:r>
            <a:r>
              <a:rPr lang="en-NZ" b="1" dirty="0">
                <a:latin typeface="Bliss Pro Bold" panose="02010006030000020004" pitchFamily="2" charset="0"/>
                <a:ea typeface="Times New Roman" panose="02020603050405020304" pitchFamily="18" charset="0"/>
                <a:cs typeface="Times New Roman" panose="02020603050405020304" pitchFamily="18" charset="0"/>
              </a:rPr>
              <a:t>: Gathering information </a:t>
            </a:r>
            <a:r>
              <a:rPr lang="en-US" b="1" dirty="0">
                <a:effectLst/>
                <a:latin typeface="Bliss Pro Bold" panose="02010006030000020004"/>
                <a:ea typeface="Calibri" panose="020F0502020204030204" pitchFamily="34" charset="0"/>
              </a:rPr>
              <a:t>– getting started</a:t>
            </a:r>
            <a:endParaRPr lang="en-NZ" b="1" dirty="0">
              <a:latin typeface="Bliss Pro Bold" panose="02010006030000020004"/>
            </a:endParaRPr>
          </a:p>
        </p:txBody>
      </p:sp>
      <p:pic>
        <p:nvPicPr>
          <p:cNvPr id="6" name="Picture 5">
            <a:extLst>
              <a:ext uri="{FF2B5EF4-FFF2-40B4-BE49-F238E27FC236}">
                <a16:creationId xmlns:a16="http://schemas.microsoft.com/office/drawing/2014/main" id="{AAA5BDCC-41BD-2FCE-67F8-016A8B4A6BF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64888" y="1072652"/>
            <a:ext cx="3251200" cy="1485900"/>
          </a:xfrm>
          <a:prstGeom prst="rect">
            <a:avLst/>
          </a:prstGeom>
        </p:spPr>
      </p:pic>
    </p:spTree>
    <p:extLst>
      <p:ext uri="{BB962C8B-B14F-4D97-AF65-F5344CB8AC3E}">
        <p14:creationId xmlns:p14="http://schemas.microsoft.com/office/powerpoint/2010/main" val="100859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7D2016-E42C-9987-0F28-DF13C8B3311E}"/>
              </a:ext>
            </a:extLst>
          </p:cNvPr>
          <p:cNvSpPr>
            <a:spLocks noGrp="1"/>
          </p:cNvSpPr>
          <p:nvPr>
            <p:ph type="sldNum" sz="quarter" idx="12"/>
          </p:nvPr>
        </p:nvSpPr>
        <p:spPr/>
        <p:txBody>
          <a:bodyPr/>
          <a:lstStyle/>
          <a:p>
            <a:fld id="{BFD14E40-3C96-7542-94D9-B9EA8019EF86}" type="slidenum">
              <a:rPr lang="en-NZ" smtClean="0"/>
              <a:pPr/>
              <a:t>74</a:t>
            </a:fld>
            <a:endParaRPr lang="en-NZ" dirty="0"/>
          </a:p>
        </p:txBody>
      </p:sp>
      <p:sp>
        <p:nvSpPr>
          <p:cNvPr id="11" name="Title 2">
            <a:extLst>
              <a:ext uri="{FF2B5EF4-FFF2-40B4-BE49-F238E27FC236}">
                <a16:creationId xmlns:a16="http://schemas.microsoft.com/office/drawing/2014/main" id="{DD471BC0-017E-E7E5-9142-2603C93DD620}"/>
              </a:ext>
            </a:extLst>
          </p:cNvPr>
          <p:cNvSpPr txBox="1">
            <a:spLocks/>
          </p:cNvSpPr>
          <p:nvPr/>
        </p:nvSpPr>
        <p:spPr>
          <a:xfrm>
            <a:off x="1675984" y="228610"/>
            <a:ext cx="7036216"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a:t>
            </a:r>
            <a:r>
              <a:rPr lang="en-NZ" b="1" dirty="0" err="1">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Kohikohi</a:t>
            </a:r>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 Gathering information – The weekly check-in</a:t>
            </a:r>
            <a:endParaRPr lang="en-NZ" b="1" dirty="0">
              <a:solidFill>
                <a:schemeClr val="tx1"/>
              </a:solidFill>
              <a:latin typeface="Bliss Pro Bold" panose="02010006030000020004" pitchFamily="2" charset="0"/>
            </a:endParaRPr>
          </a:p>
        </p:txBody>
      </p:sp>
      <p:pic>
        <p:nvPicPr>
          <p:cNvPr id="5" name="Picture 4">
            <a:extLst>
              <a:ext uri="{FF2B5EF4-FFF2-40B4-BE49-F238E27FC236}">
                <a16:creationId xmlns:a16="http://schemas.microsoft.com/office/drawing/2014/main" id="{A696C2A9-07F0-59FE-79AC-F3E6E7D1470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49123" y="974299"/>
            <a:ext cx="2363077" cy="1080000"/>
          </a:xfrm>
          <a:prstGeom prst="rect">
            <a:avLst/>
          </a:prstGeom>
        </p:spPr>
      </p:pic>
      <p:sp>
        <p:nvSpPr>
          <p:cNvPr id="6" name="Text Placeholder 3">
            <a:extLst>
              <a:ext uri="{FF2B5EF4-FFF2-40B4-BE49-F238E27FC236}">
                <a16:creationId xmlns:a16="http://schemas.microsoft.com/office/drawing/2014/main" id="{4AB30D53-DE6F-6128-9106-B39E82F13118}"/>
              </a:ext>
            </a:extLst>
          </p:cNvPr>
          <p:cNvSpPr txBox="1">
            <a:spLocks/>
          </p:cNvSpPr>
          <p:nvPr/>
        </p:nvSpPr>
        <p:spPr>
          <a:xfrm>
            <a:off x="431800" y="1651383"/>
            <a:ext cx="3564467" cy="2083647"/>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90000"/>
              </a:lnSpc>
              <a:spcAft>
                <a:spcPts val="600"/>
              </a:spcAft>
              <a:buNone/>
            </a:pPr>
            <a:r>
              <a:rPr lang="en-NZ" b="0" dirty="0"/>
              <a:t>Remember:</a:t>
            </a:r>
          </a:p>
          <a:p>
            <a:pPr lvl="0"/>
            <a:r>
              <a:rPr lang="en-NZ" dirty="0">
                <a:solidFill>
                  <a:srgbClr val="000000"/>
                </a:solidFill>
                <a:effectLst/>
                <a:ea typeface="Times New Roman" panose="02020603050405020304" pitchFamily="18" charset="0"/>
                <a:cs typeface="Calibri" panose="020F0502020204030204" pitchFamily="34" charset="0"/>
              </a:rPr>
              <a:t>Check</a:t>
            </a:r>
            <a:r>
              <a:rPr lang="en-NZ" b="0" dirty="0">
                <a:solidFill>
                  <a:srgbClr val="000000"/>
                </a:solidFill>
                <a:effectLst/>
                <a:ea typeface="Times New Roman" panose="02020603050405020304" pitchFamily="18" charset="0"/>
                <a:cs typeface="Calibri" panose="020F0502020204030204" pitchFamily="34" charset="0"/>
              </a:rPr>
              <a:t> refers to systematic monitoring of attendance, achievement, and wellbeing.</a:t>
            </a:r>
          </a:p>
          <a:p>
            <a:pPr lvl="0">
              <a:spcAft>
                <a:spcPts val="400"/>
              </a:spcAft>
            </a:pPr>
            <a:r>
              <a:rPr lang="en-NZ" dirty="0">
                <a:solidFill>
                  <a:srgbClr val="000000"/>
                </a:solidFill>
                <a:effectLst/>
                <a:ea typeface="Times New Roman" panose="02020603050405020304" pitchFamily="18" charset="0"/>
                <a:cs typeface="Calibri" panose="020F0502020204030204" pitchFamily="34" charset="0"/>
              </a:rPr>
              <a:t>Connect</a:t>
            </a:r>
            <a:r>
              <a:rPr lang="en-NZ" b="0" dirty="0">
                <a:solidFill>
                  <a:srgbClr val="000000"/>
                </a:solidFill>
                <a:effectLst/>
                <a:ea typeface="Times New Roman" panose="02020603050405020304" pitchFamily="18" charset="0"/>
                <a:cs typeface="Calibri" panose="020F0502020204030204" pitchFamily="34" charset="0"/>
              </a:rPr>
              <a:t> refers to personalised, timely responses focused on problem-solving and building competence.</a:t>
            </a:r>
          </a:p>
        </p:txBody>
      </p:sp>
      <p:sp>
        <p:nvSpPr>
          <p:cNvPr id="7" name="Text Placeholder 3">
            <a:extLst>
              <a:ext uri="{FF2B5EF4-FFF2-40B4-BE49-F238E27FC236}">
                <a16:creationId xmlns:a16="http://schemas.microsoft.com/office/drawing/2014/main" id="{D0166D7B-EBB1-4C19-2370-296D0EB12D30}"/>
              </a:ext>
            </a:extLst>
          </p:cNvPr>
          <p:cNvSpPr txBox="1">
            <a:spLocks/>
          </p:cNvSpPr>
          <p:nvPr/>
        </p:nvSpPr>
        <p:spPr>
          <a:xfrm>
            <a:off x="4447821" y="2054299"/>
            <a:ext cx="4425246" cy="1836400"/>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spcAft>
                <a:spcPts val="400"/>
              </a:spcAft>
              <a:buNone/>
            </a:pPr>
            <a:r>
              <a:rPr lang="en-NZ" b="0" i="1" dirty="0">
                <a:solidFill>
                  <a:srgbClr val="000000"/>
                </a:solidFill>
                <a:effectLst/>
                <a:ea typeface="Times New Roman" panose="02020603050405020304" pitchFamily="18" charset="0"/>
                <a:cs typeface="Calibri" panose="020F0502020204030204" pitchFamily="34" charset="0"/>
              </a:rPr>
              <a:t>Discussion questions </a:t>
            </a:r>
            <a:br>
              <a:rPr lang="en-NZ" b="0" i="1" dirty="0">
                <a:solidFill>
                  <a:srgbClr val="000000"/>
                </a:solidFill>
                <a:effectLst/>
                <a:ea typeface="Times New Roman" panose="02020603050405020304" pitchFamily="18" charset="0"/>
                <a:cs typeface="Calibri" panose="020F0502020204030204" pitchFamily="34" charset="0"/>
              </a:rPr>
            </a:br>
            <a:r>
              <a:rPr lang="en-NZ" b="0" i="1" dirty="0">
                <a:solidFill>
                  <a:srgbClr val="000000"/>
                </a:solidFill>
                <a:effectLst/>
                <a:ea typeface="Times New Roman" panose="02020603050405020304" pitchFamily="18" charset="0"/>
                <a:cs typeface="Calibri" panose="020F0502020204030204" pitchFamily="34" charset="0"/>
              </a:rPr>
              <a:t>for pages 48–49 of the manual:</a:t>
            </a:r>
          </a:p>
          <a:p>
            <a:pPr lvl="0"/>
            <a:r>
              <a:rPr lang="en-NZ" b="0" i="1" dirty="0">
                <a:solidFill>
                  <a:srgbClr val="000000"/>
                </a:solidFill>
                <a:effectLst/>
                <a:ea typeface="Times New Roman" panose="02020603050405020304" pitchFamily="18" charset="0"/>
                <a:cs typeface="Calibri" panose="020F0502020204030204" pitchFamily="34" charset="0"/>
              </a:rPr>
              <a:t>What are the key points on the page that you read?</a:t>
            </a:r>
          </a:p>
          <a:p>
            <a:pPr lvl="0">
              <a:spcAft>
                <a:spcPts val="400"/>
              </a:spcAft>
            </a:pPr>
            <a:r>
              <a:rPr lang="en-NZ" b="0" i="1" dirty="0">
                <a:solidFill>
                  <a:srgbClr val="000000"/>
                </a:solidFill>
                <a:effectLst/>
                <a:ea typeface="Times New Roman" panose="02020603050405020304" pitchFamily="18" charset="0"/>
                <a:cs typeface="Calibri" panose="020F0502020204030204" pitchFamily="34" charset="0"/>
              </a:rPr>
              <a:t>How do you expect to use the monitoring form in your regular meetings with an </a:t>
            </a:r>
            <a:r>
              <a:rPr lang="en-NZ" b="0" i="1" dirty="0" err="1">
                <a:solidFill>
                  <a:srgbClr val="000000"/>
                </a:solidFill>
                <a:effectLst/>
                <a:ea typeface="Times New Roman" panose="02020603050405020304" pitchFamily="18" charset="0"/>
                <a:cs typeface="Calibri" panose="020F0502020204030204" pitchFamily="34" charset="0"/>
              </a:rPr>
              <a:t>ākonga</a:t>
            </a:r>
            <a:r>
              <a:rPr lang="en-NZ" b="0" i="1" dirty="0">
                <a:solidFill>
                  <a:srgbClr val="000000"/>
                </a:solidFill>
                <a:effectLst/>
                <a:ea typeface="Times New Roman" panose="02020603050405020304" pitchFamily="18" charset="0"/>
                <a:cs typeface="Calibri" panose="020F0502020204030204" pitchFamily="34" charset="0"/>
              </a:rPr>
              <a:t>?</a:t>
            </a:r>
          </a:p>
        </p:txBody>
      </p:sp>
      <p:sp>
        <p:nvSpPr>
          <p:cNvPr id="13" name="Rectangle 12">
            <a:extLst>
              <a:ext uri="{FF2B5EF4-FFF2-40B4-BE49-F238E27FC236}">
                <a16:creationId xmlns:a16="http://schemas.microsoft.com/office/drawing/2014/main" id="{B1A7FBA3-09C6-6C02-9892-BD1AF31FBBED}"/>
              </a:ext>
            </a:extLst>
          </p:cNvPr>
          <p:cNvSpPr/>
          <p:nvPr/>
        </p:nvSpPr>
        <p:spPr>
          <a:xfrm>
            <a:off x="431800" y="4084638"/>
            <a:ext cx="8280400" cy="431800"/>
          </a:xfrm>
          <a:prstGeom prst="rect">
            <a:avLst/>
          </a:prstGeom>
          <a:solidFill>
            <a:srgbClr val="DEF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394F088-0FD3-526E-8730-030759306726}"/>
              </a:ext>
            </a:extLst>
          </p:cNvPr>
          <p:cNvSpPr txBox="1"/>
          <p:nvPr/>
        </p:nvSpPr>
        <p:spPr>
          <a:xfrm>
            <a:off x="1303509" y="4135334"/>
            <a:ext cx="6536982" cy="338554"/>
          </a:xfrm>
          <a:prstGeom prst="rect">
            <a:avLst/>
          </a:prstGeom>
          <a:noFill/>
        </p:spPr>
        <p:txBody>
          <a:bodyPr wrap="none" rtlCol="0">
            <a:spAutoFit/>
          </a:bodyPr>
          <a:lstStyle/>
          <a:p>
            <a:r>
              <a:rPr lang="en-NZ" sz="1600" dirty="0">
                <a:effectLst/>
                <a:ea typeface="Calibri" panose="020F0502020204030204" pitchFamily="34" charset="0"/>
                <a:cs typeface="Times New Roman" panose="02020603050405020304" pitchFamily="18" charset="0"/>
              </a:rPr>
              <a:t>The monitoring forms in Appendix 4 are </a:t>
            </a:r>
            <a:r>
              <a:rPr lang="en-NZ" sz="1600" u="sng" dirty="0">
                <a:solidFill>
                  <a:srgbClr val="242279"/>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available online</a:t>
            </a:r>
            <a:r>
              <a:rPr lang="en-NZ" sz="1600" dirty="0">
                <a:solidFill>
                  <a:srgbClr val="242279"/>
                </a:solidFill>
                <a:ea typeface="Calibri" panose="020F0502020204030204" pitchFamily="34" charset="0"/>
                <a:cs typeface="Times New Roman" panose="02020603050405020304" pitchFamily="18" charset="0"/>
              </a:rPr>
              <a:t> </a:t>
            </a:r>
            <a:r>
              <a:rPr lang="en-NZ" sz="1600" dirty="0">
                <a:effectLst/>
                <a:ea typeface="Calibri" panose="020F0502020204030204" pitchFamily="34" charset="0"/>
                <a:cs typeface="Times New Roman" panose="02020603050405020304" pitchFamily="18" charset="0"/>
              </a:rPr>
              <a:t>as interactive PDFs. </a:t>
            </a:r>
            <a:endParaRPr lang="en-US" sz="1600" dirty="0"/>
          </a:p>
        </p:txBody>
      </p:sp>
    </p:spTree>
    <p:extLst>
      <p:ext uri="{BB962C8B-B14F-4D97-AF65-F5344CB8AC3E}">
        <p14:creationId xmlns:p14="http://schemas.microsoft.com/office/powerpoint/2010/main" val="273238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F7C01B0-D8B6-E52C-3B68-E0BD74A77B0F}"/>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err="1">
                <a:effectLst/>
                <a:latin typeface="Calibri" panose="020F0502020204030204" pitchFamily="34" charset="0"/>
                <a:ea typeface="Times New Roman" panose="02020603050405020304" pitchFamily="18" charset="0"/>
                <a:cs typeface="Times New Roman" panose="02020603050405020304" pitchFamily="18" charset="0"/>
              </a:rPr>
              <a:t>Āta</a:t>
            </a:r>
            <a:r>
              <a:rPr lang="en-NZ" b="1" dirty="0">
                <a:effectLst/>
                <a:latin typeface="Calibri" panose="020F0502020204030204" pitchFamily="34" charset="0"/>
                <a:ea typeface="Times New Roman" panose="02020603050405020304" pitchFamily="18" charset="0"/>
                <a:cs typeface="Times New Roman" panose="02020603050405020304" pitchFamily="18" charset="0"/>
              </a:rPr>
              <a:t> </a:t>
            </a:r>
            <a:r>
              <a:rPr lang="en-NZ" b="1" dirty="0" err="1">
                <a:effectLst/>
                <a:latin typeface="Calibri" panose="020F0502020204030204" pitchFamily="34" charset="0"/>
                <a:ea typeface="Times New Roman" panose="02020603050405020304" pitchFamily="18" charset="0"/>
                <a:cs typeface="Times New Roman" panose="02020603050405020304" pitchFamily="18" charset="0"/>
              </a:rPr>
              <a:t>whakaaro</a:t>
            </a:r>
            <a:r>
              <a:rPr lang="en-NZ" b="1" dirty="0">
                <a:effectLst/>
                <a:latin typeface="Calibri" panose="020F0502020204030204" pitchFamily="34" charset="0"/>
                <a:ea typeface="Times New Roman" panose="02020603050405020304" pitchFamily="18" charset="0"/>
                <a:cs typeface="Times New Roman" panose="02020603050405020304" pitchFamily="18" charset="0"/>
              </a:rPr>
              <a:t>: Sense making</a:t>
            </a:r>
            <a:r>
              <a:rPr lang="en-NZ" b="1" dirty="0">
                <a:effectLst/>
              </a:rPr>
              <a:t> </a:t>
            </a:r>
            <a:endParaRPr lang="en-NZ" b="1" dirty="0">
              <a:latin typeface="Bliss Pro Bold" panose="02010006030000020004" pitchFamily="2" charset="0"/>
            </a:endParaRPr>
          </a:p>
        </p:txBody>
      </p:sp>
      <p:pic>
        <p:nvPicPr>
          <p:cNvPr id="6" name="Picture 5">
            <a:extLst>
              <a:ext uri="{FF2B5EF4-FFF2-40B4-BE49-F238E27FC236}">
                <a16:creationId xmlns:a16="http://schemas.microsoft.com/office/drawing/2014/main" id="{AAA5BDCC-41BD-2FCE-67F8-016A8B4A6BF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05307" y="1250082"/>
            <a:ext cx="3226143" cy="1485900"/>
          </a:xfrm>
          <a:prstGeom prst="rect">
            <a:avLst/>
          </a:prstGeom>
        </p:spPr>
      </p:pic>
      <p:pic>
        <p:nvPicPr>
          <p:cNvPr id="11" name="Picture 10">
            <a:extLst>
              <a:ext uri="{FF2B5EF4-FFF2-40B4-BE49-F238E27FC236}">
                <a16:creationId xmlns:a16="http://schemas.microsoft.com/office/drawing/2014/main" id="{9CFEEE99-5170-459B-AEA5-23C39A0D74D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0902" y="1250082"/>
            <a:ext cx="4766552" cy="3251200"/>
          </a:xfrm>
          <a:prstGeom prst="rect">
            <a:avLst/>
          </a:prstGeom>
        </p:spPr>
      </p:pic>
      <p:sp>
        <p:nvSpPr>
          <p:cNvPr id="12" name="TextBox 11">
            <a:extLst>
              <a:ext uri="{FF2B5EF4-FFF2-40B4-BE49-F238E27FC236}">
                <a16:creationId xmlns:a16="http://schemas.microsoft.com/office/drawing/2014/main" id="{4296C143-9EB9-6952-181B-0E894341F628}"/>
              </a:ext>
            </a:extLst>
          </p:cNvPr>
          <p:cNvSpPr txBox="1"/>
          <p:nvPr/>
        </p:nvSpPr>
        <p:spPr>
          <a:xfrm>
            <a:off x="431800" y="1622431"/>
            <a:ext cx="1179643" cy="230832"/>
          </a:xfrm>
          <a:prstGeom prst="rect">
            <a:avLst/>
          </a:prstGeom>
          <a:noFill/>
        </p:spPr>
        <p:txBody>
          <a:bodyPr wrap="square">
            <a:spAutoFit/>
          </a:bodyPr>
          <a:lstStyle/>
          <a:p>
            <a:pPr>
              <a:lnSpc>
                <a:spcPct val="90000"/>
              </a:lnSpc>
              <a:spcAft>
                <a:spcPts val="1200"/>
              </a:spcAft>
            </a:pPr>
            <a:r>
              <a:rPr lang="en-NZ" sz="1000" b="1" dirty="0"/>
              <a:t>Lateness</a:t>
            </a:r>
          </a:p>
        </p:txBody>
      </p:sp>
      <p:sp>
        <p:nvSpPr>
          <p:cNvPr id="13" name="TextBox 12">
            <a:extLst>
              <a:ext uri="{FF2B5EF4-FFF2-40B4-BE49-F238E27FC236}">
                <a16:creationId xmlns:a16="http://schemas.microsoft.com/office/drawing/2014/main" id="{C436EF09-F1FC-2C23-71D4-83826D1E21DB}"/>
              </a:ext>
            </a:extLst>
          </p:cNvPr>
          <p:cNvSpPr txBox="1"/>
          <p:nvPr/>
        </p:nvSpPr>
        <p:spPr>
          <a:xfrm>
            <a:off x="1630693" y="1615556"/>
            <a:ext cx="1884500" cy="230832"/>
          </a:xfrm>
          <a:prstGeom prst="rect">
            <a:avLst/>
          </a:prstGeom>
          <a:noFill/>
        </p:spPr>
        <p:txBody>
          <a:bodyPr wrap="square">
            <a:spAutoFit/>
          </a:bodyPr>
          <a:lstStyle/>
          <a:p>
            <a:r>
              <a:rPr lang="en-NZ" sz="900" dirty="0">
                <a:effectLst/>
                <a:latin typeface="Bliss Pro Light" panose="02010006030000020004" pitchFamily="2" charset="0"/>
              </a:rPr>
              <a:t>Arriving late for school or class</a:t>
            </a:r>
          </a:p>
        </p:txBody>
      </p:sp>
      <p:sp>
        <p:nvSpPr>
          <p:cNvPr id="14" name="TextBox 13">
            <a:extLst>
              <a:ext uri="{FF2B5EF4-FFF2-40B4-BE49-F238E27FC236}">
                <a16:creationId xmlns:a16="http://schemas.microsoft.com/office/drawing/2014/main" id="{920BED5F-DFE2-66D4-D457-A04C4BE9746C}"/>
              </a:ext>
            </a:extLst>
          </p:cNvPr>
          <p:cNvSpPr txBox="1"/>
          <p:nvPr/>
        </p:nvSpPr>
        <p:spPr>
          <a:xfrm>
            <a:off x="412550" y="1305740"/>
            <a:ext cx="1198893" cy="244682"/>
          </a:xfrm>
          <a:prstGeom prst="rect">
            <a:avLst/>
          </a:prstGeom>
          <a:noFill/>
        </p:spPr>
        <p:txBody>
          <a:bodyPr wrap="square">
            <a:spAutoFit/>
          </a:bodyPr>
          <a:lstStyle/>
          <a:p>
            <a:pPr>
              <a:lnSpc>
                <a:spcPct val="90000"/>
              </a:lnSpc>
              <a:spcAft>
                <a:spcPts val="1200"/>
              </a:spcAft>
            </a:pPr>
            <a:r>
              <a:rPr lang="en-NZ" sz="1100" b="1" dirty="0">
                <a:solidFill>
                  <a:schemeClr val="bg1"/>
                </a:solidFill>
              </a:rPr>
              <a:t>RISK INDICATOR</a:t>
            </a:r>
          </a:p>
        </p:txBody>
      </p:sp>
      <p:sp>
        <p:nvSpPr>
          <p:cNvPr id="16" name="TextBox 15">
            <a:extLst>
              <a:ext uri="{FF2B5EF4-FFF2-40B4-BE49-F238E27FC236}">
                <a16:creationId xmlns:a16="http://schemas.microsoft.com/office/drawing/2014/main" id="{E742C843-EEED-7E94-E1DD-6FCA5106571B}"/>
              </a:ext>
            </a:extLst>
          </p:cNvPr>
          <p:cNvSpPr txBox="1"/>
          <p:nvPr/>
        </p:nvSpPr>
        <p:spPr>
          <a:xfrm>
            <a:off x="1634249" y="1305740"/>
            <a:ext cx="1880944" cy="244682"/>
          </a:xfrm>
          <a:prstGeom prst="rect">
            <a:avLst/>
          </a:prstGeom>
          <a:noFill/>
        </p:spPr>
        <p:txBody>
          <a:bodyPr wrap="square">
            <a:spAutoFit/>
          </a:bodyPr>
          <a:lstStyle/>
          <a:p>
            <a:pPr>
              <a:lnSpc>
                <a:spcPct val="90000"/>
              </a:lnSpc>
              <a:spcAft>
                <a:spcPts val="1200"/>
              </a:spcAft>
            </a:pPr>
            <a:r>
              <a:rPr lang="en-NZ" sz="1100" b="1" dirty="0">
                <a:solidFill>
                  <a:schemeClr val="bg1"/>
                </a:solidFill>
              </a:rPr>
              <a:t>DEFINITION</a:t>
            </a:r>
          </a:p>
        </p:txBody>
      </p:sp>
      <p:sp>
        <p:nvSpPr>
          <p:cNvPr id="17" name="TextBox 16">
            <a:extLst>
              <a:ext uri="{FF2B5EF4-FFF2-40B4-BE49-F238E27FC236}">
                <a16:creationId xmlns:a16="http://schemas.microsoft.com/office/drawing/2014/main" id="{EC83D43D-1576-743C-3D45-94B71A9B4467}"/>
              </a:ext>
            </a:extLst>
          </p:cNvPr>
          <p:cNvSpPr txBox="1"/>
          <p:nvPr/>
        </p:nvSpPr>
        <p:spPr>
          <a:xfrm>
            <a:off x="3537999" y="1305740"/>
            <a:ext cx="1641103" cy="244682"/>
          </a:xfrm>
          <a:prstGeom prst="rect">
            <a:avLst/>
          </a:prstGeom>
          <a:noFill/>
        </p:spPr>
        <p:txBody>
          <a:bodyPr wrap="square">
            <a:spAutoFit/>
          </a:bodyPr>
          <a:lstStyle/>
          <a:p>
            <a:pPr>
              <a:lnSpc>
                <a:spcPct val="90000"/>
              </a:lnSpc>
              <a:spcAft>
                <a:spcPts val="1200"/>
              </a:spcAft>
            </a:pPr>
            <a:r>
              <a:rPr lang="en-NZ" sz="1100" b="1" dirty="0">
                <a:solidFill>
                  <a:schemeClr val="bg1"/>
                </a:solidFill>
              </a:rPr>
              <a:t>HIGH-RISK</a:t>
            </a:r>
          </a:p>
        </p:txBody>
      </p:sp>
      <p:sp>
        <p:nvSpPr>
          <p:cNvPr id="18" name="TextBox 17">
            <a:extLst>
              <a:ext uri="{FF2B5EF4-FFF2-40B4-BE49-F238E27FC236}">
                <a16:creationId xmlns:a16="http://schemas.microsoft.com/office/drawing/2014/main" id="{928461C1-EAE3-9471-C0AA-E46CAA3D0C6D}"/>
              </a:ext>
            </a:extLst>
          </p:cNvPr>
          <p:cNvSpPr txBox="1"/>
          <p:nvPr/>
        </p:nvSpPr>
        <p:spPr>
          <a:xfrm>
            <a:off x="431800" y="1941404"/>
            <a:ext cx="1179643" cy="230832"/>
          </a:xfrm>
          <a:prstGeom prst="rect">
            <a:avLst/>
          </a:prstGeom>
          <a:noFill/>
        </p:spPr>
        <p:txBody>
          <a:bodyPr wrap="square">
            <a:spAutoFit/>
          </a:bodyPr>
          <a:lstStyle/>
          <a:p>
            <a:pPr>
              <a:lnSpc>
                <a:spcPct val="90000"/>
              </a:lnSpc>
              <a:spcAft>
                <a:spcPts val="1200"/>
              </a:spcAft>
            </a:pPr>
            <a:r>
              <a:rPr lang="en-NZ" sz="1000" b="1" dirty="0"/>
              <a:t>Missing classes</a:t>
            </a:r>
          </a:p>
        </p:txBody>
      </p:sp>
      <p:sp>
        <p:nvSpPr>
          <p:cNvPr id="19" name="TextBox 18">
            <a:extLst>
              <a:ext uri="{FF2B5EF4-FFF2-40B4-BE49-F238E27FC236}">
                <a16:creationId xmlns:a16="http://schemas.microsoft.com/office/drawing/2014/main" id="{AA6A5098-BE04-1A53-B456-EE8957B0BB3B}"/>
              </a:ext>
            </a:extLst>
          </p:cNvPr>
          <p:cNvSpPr txBox="1"/>
          <p:nvPr/>
        </p:nvSpPr>
        <p:spPr>
          <a:xfrm>
            <a:off x="431800" y="2503921"/>
            <a:ext cx="1179643" cy="383182"/>
          </a:xfrm>
          <a:prstGeom prst="rect">
            <a:avLst/>
          </a:prstGeom>
          <a:noFill/>
        </p:spPr>
        <p:txBody>
          <a:bodyPr wrap="square">
            <a:spAutoFit/>
          </a:bodyPr>
          <a:lstStyle/>
          <a:p>
            <a:pPr>
              <a:lnSpc>
                <a:spcPct val="90000"/>
              </a:lnSpc>
              <a:spcAft>
                <a:spcPts val="1200"/>
              </a:spcAft>
            </a:pPr>
            <a:r>
              <a:rPr lang="en-NZ" sz="1000" b="1" dirty="0"/>
              <a:t>Absenteeism</a:t>
            </a:r>
            <a:br>
              <a:rPr lang="en-NZ" sz="1000" b="1" dirty="0"/>
            </a:br>
            <a:r>
              <a:rPr lang="en-NZ" sz="1000" b="1" dirty="0"/>
              <a:t>(truancy)</a:t>
            </a:r>
          </a:p>
        </p:txBody>
      </p:sp>
      <p:sp>
        <p:nvSpPr>
          <p:cNvPr id="20" name="TextBox 19">
            <a:extLst>
              <a:ext uri="{FF2B5EF4-FFF2-40B4-BE49-F238E27FC236}">
                <a16:creationId xmlns:a16="http://schemas.microsoft.com/office/drawing/2014/main" id="{E0222746-9312-2E96-DBD3-34C1CD71B37B}"/>
              </a:ext>
            </a:extLst>
          </p:cNvPr>
          <p:cNvSpPr txBox="1"/>
          <p:nvPr/>
        </p:nvSpPr>
        <p:spPr>
          <a:xfrm>
            <a:off x="431800" y="3308318"/>
            <a:ext cx="1179643" cy="383182"/>
          </a:xfrm>
          <a:prstGeom prst="rect">
            <a:avLst/>
          </a:prstGeom>
          <a:noFill/>
        </p:spPr>
        <p:txBody>
          <a:bodyPr wrap="square">
            <a:spAutoFit/>
          </a:bodyPr>
          <a:lstStyle/>
          <a:p>
            <a:pPr>
              <a:lnSpc>
                <a:spcPct val="90000"/>
              </a:lnSpc>
              <a:spcAft>
                <a:spcPts val="1200"/>
              </a:spcAft>
            </a:pPr>
            <a:r>
              <a:rPr lang="en-NZ" sz="1000" b="1" dirty="0"/>
              <a:t>Inappropriate behaviour</a:t>
            </a:r>
          </a:p>
        </p:txBody>
      </p:sp>
      <p:sp>
        <p:nvSpPr>
          <p:cNvPr id="21" name="TextBox 20">
            <a:extLst>
              <a:ext uri="{FF2B5EF4-FFF2-40B4-BE49-F238E27FC236}">
                <a16:creationId xmlns:a16="http://schemas.microsoft.com/office/drawing/2014/main" id="{089684C9-A20D-D874-AD19-3AA46D8095C2}"/>
              </a:ext>
            </a:extLst>
          </p:cNvPr>
          <p:cNvSpPr txBox="1"/>
          <p:nvPr/>
        </p:nvSpPr>
        <p:spPr>
          <a:xfrm>
            <a:off x="431800" y="3892709"/>
            <a:ext cx="1179643" cy="237757"/>
          </a:xfrm>
          <a:prstGeom prst="rect">
            <a:avLst/>
          </a:prstGeom>
          <a:noFill/>
        </p:spPr>
        <p:txBody>
          <a:bodyPr wrap="square">
            <a:spAutoFit/>
          </a:bodyPr>
          <a:lstStyle/>
          <a:p>
            <a:pPr>
              <a:lnSpc>
                <a:spcPct val="90000"/>
              </a:lnSpc>
              <a:spcAft>
                <a:spcPts val="1200"/>
              </a:spcAft>
            </a:pPr>
            <a:r>
              <a:rPr lang="en-NZ" sz="1000" b="1" dirty="0"/>
              <a:t>Low achievement</a:t>
            </a:r>
          </a:p>
        </p:txBody>
      </p:sp>
      <p:sp>
        <p:nvSpPr>
          <p:cNvPr id="22" name="TextBox 21">
            <a:extLst>
              <a:ext uri="{FF2B5EF4-FFF2-40B4-BE49-F238E27FC236}">
                <a16:creationId xmlns:a16="http://schemas.microsoft.com/office/drawing/2014/main" id="{F691DD44-3524-12DD-846F-CD3C8EEB519A}"/>
              </a:ext>
            </a:extLst>
          </p:cNvPr>
          <p:cNvSpPr txBox="1"/>
          <p:nvPr/>
        </p:nvSpPr>
        <p:spPr>
          <a:xfrm>
            <a:off x="1630693" y="1931815"/>
            <a:ext cx="1884500" cy="369332"/>
          </a:xfrm>
          <a:prstGeom prst="rect">
            <a:avLst/>
          </a:prstGeom>
          <a:noFill/>
        </p:spPr>
        <p:txBody>
          <a:bodyPr wrap="square">
            <a:spAutoFit/>
          </a:bodyPr>
          <a:lstStyle/>
          <a:p>
            <a:r>
              <a:rPr lang="en-NZ" sz="900" dirty="0">
                <a:effectLst/>
                <a:latin typeface="Bliss Pro Light" panose="02010006030000020004" pitchFamily="2" charset="0"/>
              </a:rPr>
              <a:t>Missing selected class periods within a day without an excused reason</a:t>
            </a:r>
          </a:p>
        </p:txBody>
      </p:sp>
      <p:sp>
        <p:nvSpPr>
          <p:cNvPr id="23" name="TextBox 22">
            <a:extLst>
              <a:ext uri="{FF2B5EF4-FFF2-40B4-BE49-F238E27FC236}">
                <a16:creationId xmlns:a16="http://schemas.microsoft.com/office/drawing/2014/main" id="{003ACF5D-5093-81F6-448C-4132A5F55E1F}"/>
              </a:ext>
            </a:extLst>
          </p:cNvPr>
          <p:cNvSpPr txBox="1"/>
          <p:nvPr/>
        </p:nvSpPr>
        <p:spPr>
          <a:xfrm>
            <a:off x="1630693" y="2495580"/>
            <a:ext cx="1884500" cy="784830"/>
          </a:xfrm>
          <a:prstGeom prst="rect">
            <a:avLst/>
          </a:prstGeom>
          <a:noFill/>
        </p:spPr>
        <p:txBody>
          <a:bodyPr wrap="square">
            <a:spAutoFit/>
          </a:bodyPr>
          <a:lstStyle/>
          <a:p>
            <a:r>
              <a:rPr lang="en-NZ" sz="900" dirty="0">
                <a:effectLst/>
                <a:latin typeface="Bliss Pro Light" panose="02010006030000020004" pitchFamily="2" charset="0"/>
              </a:rPr>
              <a:t>Full day’s absence with or without an excuse. Days out when suspended are also included. Mark the student as absent if most of the classes in a day are missed.</a:t>
            </a:r>
          </a:p>
        </p:txBody>
      </p:sp>
      <p:sp>
        <p:nvSpPr>
          <p:cNvPr id="24" name="TextBox 23">
            <a:extLst>
              <a:ext uri="{FF2B5EF4-FFF2-40B4-BE49-F238E27FC236}">
                <a16:creationId xmlns:a16="http://schemas.microsoft.com/office/drawing/2014/main" id="{E071226A-83E8-D1AA-5853-CB5BFCA9917D}"/>
              </a:ext>
            </a:extLst>
          </p:cNvPr>
          <p:cNvSpPr txBox="1"/>
          <p:nvPr/>
        </p:nvSpPr>
        <p:spPr>
          <a:xfrm>
            <a:off x="1630693" y="3313727"/>
            <a:ext cx="1884500" cy="369332"/>
          </a:xfrm>
          <a:prstGeom prst="rect">
            <a:avLst/>
          </a:prstGeom>
          <a:noFill/>
        </p:spPr>
        <p:txBody>
          <a:bodyPr wrap="square">
            <a:spAutoFit/>
          </a:bodyPr>
          <a:lstStyle/>
          <a:p>
            <a:r>
              <a:rPr lang="en-NZ" sz="900" dirty="0">
                <a:effectLst/>
                <a:latin typeface="Bliss Pro Light" panose="02010006030000020004" pitchFamily="2" charset="0"/>
              </a:rPr>
              <a:t>Being sent to office or senior staff for inappropriate behaviour</a:t>
            </a:r>
          </a:p>
        </p:txBody>
      </p:sp>
      <p:sp>
        <p:nvSpPr>
          <p:cNvPr id="25" name="TextBox 24">
            <a:extLst>
              <a:ext uri="{FF2B5EF4-FFF2-40B4-BE49-F238E27FC236}">
                <a16:creationId xmlns:a16="http://schemas.microsoft.com/office/drawing/2014/main" id="{07AFD45D-12FB-DB68-56A9-D75F9CE772BE}"/>
              </a:ext>
            </a:extLst>
          </p:cNvPr>
          <p:cNvSpPr txBox="1"/>
          <p:nvPr/>
        </p:nvSpPr>
        <p:spPr>
          <a:xfrm>
            <a:off x="1630693" y="3891243"/>
            <a:ext cx="1884500" cy="369332"/>
          </a:xfrm>
          <a:prstGeom prst="rect">
            <a:avLst/>
          </a:prstGeom>
          <a:noFill/>
        </p:spPr>
        <p:txBody>
          <a:bodyPr wrap="square">
            <a:spAutoFit/>
          </a:bodyPr>
          <a:lstStyle/>
          <a:p>
            <a:r>
              <a:rPr lang="en-NZ" sz="900" dirty="0">
                <a:effectLst/>
                <a:latin typeface="Bliss Pro Light" panose="02010006030000020004" pitchFamily="2" charset="0"/>
              </a:rPr>
              <a:t>Not engaging at the appropriate curriculum level</a:t>
            </a:r>
          </a:p>
        </p:txBody>
      </p:sp>
      <p:sp>
        <p:nvSpPr>
          <p:cNvPr id="26" name="TextBox 25">
            <a:extLst>
              <a:ext uri="{FF2B5EF4-FFF2-40B4-BE49-F238E27FC236}">
                <a16:creationId xmlns:a16="http://schemas.microsoft.com/office/drawing/2014/main" id="{ABA51C8E-CCE2-FFA6-1A59-C9A5027662D0}"/>
              </a:ext>
            </a:extLst>
          </p:cNvPr>
          <p:cNvSpPr txBox="1"/>
          <p:nvPr/>
        </p:nvSpPr>
        <p:spPr>
          <a:xfrm>
            <a:off x="3528245" y="1615556"/>
            <a:ext cx="1884500" cy="230832"/>
          </a:xfrm>
          <a:prstGeom prst="rect">
            <a:avLst/>
          </a:prstGeom>
          <a:noFill/>
        </p:spPr>
        <p:txBody>
          <a:bodyPr wrap="square">
            <a:spAutoFit/>
          </a:bodyPr>
          <a:lstStyle/>
          <a:p>
            <a:r>
              <a:rPr lang="en-NZ" sz="900" dirty="0">
                <a:effectLst/>
                <a:latin typeface="Bliss Pro Light" panose="02010006030000020004" pitchFamily="2" charset="0"/>
              </a:rPr>
              <a:t>Five or more incidents per month</a:t>
            </a:r>
          </a:p>
        </p:txBody>
      </p:sp>
      <p:sp>
        <p:nvSpPr>
          <p:cNvPr id="28" name="TextBox 27">
            <a:extLst>
              <a:ext uri="{FF2B5EF4-FFF2-40B4-BE49-F238E27FC236}">
                <a16:creationId xmlns:a16="http://schemas.microsoft.com/office/drawing/2014/main" id="{DC364671-C4C2-AB94-2EFB-485EC40B59B9}"/>
              </a:ext>
            </a:extLst>
          </p:cNvPr>
          <p:cNvSpPr txBox="1"/>
          <p:nvPr/>
        </p:nvSpPr>
        <p:spPr>
          <a:xfrm>
            <a:off x="3535120" y="1931815"/>
            <a:ext cx="1884500" cy="369332"/>
          </a:xfrm>
          <a:prstGeom prst="rect">
            <a:avLst/>
          </a:prstGeom>
          <a:noFill/>
        </p:spPr>
        <p:txBody>
          <a:bodyPr wrap="square">
            <a:spAutoFit/>
          </a:bodyPr>
          <a:lstStyle/>
          <a:p>
            <a:r>
              <a:rPr lang="en-NZ" sz="900" dirty="0">
                <a:effectLst/>
                <a:latin typeface="Bliss Pro Light" panose="02010006030000020004" pitchFamily="2" charset="0"/>
              </a:rPr>
              <a:t>Three or more incidents </a:t>
            </a:r>
            <a:br>
              <a:rPr lang="en-NZ" sz="900" dirty="0">
                <a:effectLst/>
                <a:latin typeface="Bliss Pro Light" panose="02010006030000020004" pitchFamily="2" charset="0"/>
              </a:rPr>
            </a:br>
            <a:r>
              <a:rPr lang="en-NZ" sz="900" dirty="0">
                <a:effectLst/>
                <a:latin typeface="Bliss Pro Light" panose="02010006030000020004" pitchFamily="2" charset="0"/>
              </a:rPr>
              <a:t>per month</a:t>
            </a:r>
          </a:p>
        </p:txBody>
      </p:sp>
      <p:sp>
        <p:nvSpPr>
          <p:cNvPr id="29" name="TextBox 28">
            <a:extLst>
              <a:ext uri="{FF2B5EF4-FFF2-40B4-BE49-F238E27FC236}">
                <a16:creationId xmlns:a16="http://schemas.microsoft.com/office/drawing/2014/main" id="{AFE8CA78-0CF7-74FB-8CA9-6BBDC81E7DBC}"/>
              </a:ext>
            </a:extLst>
          </p:cNvPr>
          <p:cNvSpPr txBox="1"/>
          <p:nvPr/>
        </p:nvSpPr>
        <p:spPr>
          <a:xfrm>
            <a:off x="3535120" y="2509331"/>
            <a:ext cx="1884500" cy="369332"/>
          </a:xfrm>
          <a:prstGeom prst="rect">
            <a:avLst/>
          </a:prstGeom>
          <a:noFill/>
        </p:spPr>
        <p:txBody>
          <a:bodyPr wrap="square">
            <a:spAutoFit/>
          </a:bodyPr>
          <a:lstStyle/>
          <a:p>
            <a:r>
              <a:rPr lang="en-NZ" sz="900" dirty="0">
                <a:effectLst/>
                <a:latin typeface="Bliss Pro Light" panose="02010006030000020004" pitchFamily="2" charset="0"/>
              </a:rPr>
              <a:t>Three or more incidents </a:t>
            </a:r>
            <a:br>
              <a:rPr lang="en-NZ" sz="900" dirty="0">
                <a:effectLst/>
                <a:latin typeface="Bliss Pro Light" panose="02010006030000020004" pitchFamily="2" charset="0"/>
              </a:rPr>
            </a:br>
            <a:r>
              <a:rPr lang="en-NZ" sz="900" dirty="0">
                <a:effectLst/>
                <a:latin typeface="Bliss Pro Light" panose="02010006030000020004" pitchFamily="2" charset="0"/>
              </a:rPr>
              <a:t>per month</a:t>
            </a:r>
          </a:p>
        </p:txBody>
      </p:sp>
      <p:sp>
        <p:nvSpPr>
          <p:cNvPr id="30" name="TextBox 29">
            <a:extLst>
              <a:ext uri="{FF2B5EF4-FFF2-40B4-BE49-F238E27FC236}">
                <a16:creationId xmlns:a16="http://schemas.microsoft.com/office/drawing/2014/main" id="{64361F80-CA60-DF16-5982-7AF53F29D2A5}"/>
              </a:ext>
            </a:extLst>
          </p:cNvPr>
          <p:cNvSpPr txBox="1"/>
          <p:nvPr/>
        </p:nvSpPr>
        <p:spPr>
          <a:xfrm>
            <a:off x="3535120" y="3313727"/>
            <a:ext cx="1643982" cy="507831"/>
          </a:xfrm>
          <a:prstGeom prst="rect">
            <a:avLst/>
          </a:prstGeom>
          <a:noFill/>
        </p:spPr>
        <p:txBody>
          <a:bodyPr wrap="square">
            <a:spAutoFit/>
          </a:bodyPr>
          <a:lstStyle/>
          <a:p>
            <a:r>
              <a:rPr lang="en-NZ" sz="900" dirty="0">
                <a:effectLst/>
                <a:latin typeface="Bliss Pro Light" panose="02010006030000020004" pitchFamily="2" charset="0"/>
              </a:rPr>
              <a:t>Three or more incidents per month, in combination with other concerns</a:t>
            </a:r>
          </a:p>
        </p:txBody>
      </p:sp>
      <p:sp>
        <p:nvSpPr>
          <p:cNvPr id="31" name="TextBox 30">
            <a:extLst>
              <a:ext uri="{FF2B5EF4-FFF2-40B4-BE49-F238E27FC236}">
                <a16:creationId xmlns:a16="http://schemas.microsoft.com/office/drawing/2014/main" id="{BC569555-83F5-B827-446D-E23A8DC4C8A6}"/>
              </a:ext>
            </a:extLst>
          </p:cNvPr>
          <p:cNvSpPr txBox="1"/>
          <p:nvPr/>
        </p:nvSpPr>
        <p:spPr>
          <a:xfrm>
            <a:off x="3535120" y="3898118"/>
            <a:ext cx="1643982" cy="507831"/>
          </a:xfrm>
          <a:prstGeom prst="rect">
            <a:avLst/>
          </a:prstGeom>
          <a:noFill/>
        </p:spPr>
        <p:txBody>
          <a:bodyPr wrap="square">
            <a:spAutoFit/>
          </a:bodyPr>
          <a:lstStyle/>
          <a:p>
            <a:r>
              <a:rPr lang="en-NZ" sz="900" dirty="0">
                <a:effectLst/>
                <a:latin typeface="Bliss Pro Light" panose="02010006030000020004" pitchFamily="2" charset="0"/>
              </a:rPr>
              <a:t>More than one year level below expected achievement levels in two or more classes</a:t>
            </a:r>
          </a:p>
        </p:txBody>
      </p:sp>
      <p:sp>
        <p:nvSpPr>
          <p:cNvPr id="33" name="TextBox 32">
            <a:extLst>
              <a:ext uri="{FF2B5EF4-FFF2-40B4-BE49-F238E27FC236}">
                <a16:creationId xmlns:a16="http://schemas.microsoft.com/office/drawing/2014/main" id="{81187FD0-B997-0AC8-F19E-33D3445D195A}"/>
              </a:ext>
            </a:extLst>
          </p:cNvPr>
          <p:cNvSpPr txBox="1"/>
          <p:nvPr/>
        </p:nvSpPr>
        <p:spPr>
          <a:xfrm>
            <a:off x="331980" y="960360"/>
            <a:ext cx="3882510" cy="246221"/>
          </a:xfrm>
          <a:prstGeom prst="rect">
            <a:avLst/>
          </a:prstGeom>
          <a:noFill/>
        </p:spPr>
        <p:txBody>
          <a:bodyPr wrap="square" rtlCol="0">
            <a:spAutoFit/>
          </a:bodyPr>
          <a:lstStyle/>
          <a:p>
            <a:r>
              <a:rPr lang="en-NZ" sz="1000" b="1" i="1" dirty="0">
                <a:effectLst/>
                <a:latin typeface="+mj-lt"/>
              </a:rPr>
              <a:t>Table 3:</a:t>
            </a:r>
            <a:r>
              <a:rPr lang="en-NZ" sz="1000" i="1" dirty="0">
                <a:effectLst/>
                <a:latin typeface="+mj-lt"/>
              </a:rPr>
              <a:t> Examples of defining indicators and thresholds for high risk</a:t>
            </a:r>
          </a:p>
        </p:txBody>
      </p:sp>
      <p:sp>
        <p:nvSpPr>
          <p:cNvPr id="27" name="Text Placeholder 3">
            <a:extLst>
              <a:ext uri="{FF2B5EF4-FFF2-40B4-BE49-F238E27FC236}">
                <a16:creationId xmlns:a16="http://schemas.microsoft.com/office/drawing/2014/main" id="{7F62BE1E-EF3D-2E47-A969-A9CF6F4C6028}"/>
              </a:ext>
            </a:extLst>
          </p:cNvPr>
          <p:cNvSpPr txBox="1">
            <a:spLocks/>
          </p:cNvSpPr>
          <p:nvPr/>
        </p:nvSpPr>
        <p:spPr>
          <a:xfrm>
            <a:off x="2952949" y="4555164"/>
            <a:ext cx="3735466" cy="138499"/>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sz="900" dirty="0"/>
              <a:t>(Check &amp; Connect: Te </a:t>
            </a:r>
            <a:r>
              <a:rPr lang="en-NZ" sz="900" dirty="0" err="1"/>
              <a:t>Hononga</a:t>
            </a:r>
            <a:r>
              <a:rPr lang="en-NZ" sz="900" dirty="0"/>
              <a:t> manual, p. 33)</a:t>
            </a:r>
          </a:p>
        </p:txBody>
      </p:sp>
    </p:spTree>
    <p:extLst>
      <p:ext uri="{BB962C8B-B14F-4D97-AF65-F5344CB8AC3E}">
        <p14:creationId xmlns:p14="http://schemas.microsoft.com/office/powerpoint/2010/main" val="17511207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893EB-78E4-4BC8-FCE6-436B2D75E0FD}"/>
              </a:ext>
            </a:extLst>
          </p:cNvPr>
          <p:cNvSpPr>
            <a:spLocks noGrp="1"/>
          </p:cNvSpPr>
          <p:nvPr>
            <p:ph type="sldNum" sz="quarter" idx="12"/>
          </p:nvPr>
        </p:nvSpPr>
        <p:spPr/>
        <p:txBody>
          <a:bodyPr/>
          <a:lstStyle/>
          <a:p>
            <a:fld id="{BFD14E40-3C96-7542-94D9-B9EA8019EF86}" type="slidenum">
              <a:rPr lang="en-NZ" smtClean="0"/>
              <a:pPr/>
              <a:t>76</a:t>
            </a:fld>
            <a:endParaRPr lang="en-NZ" dirty="0"/>
          </a:p>
        </p:txBody>
      </p:sp>
      <p:sp>
        <p:nvSpPr>
          <p:cNvPr id="3" name="Text Placeholder 3">
            <a:extLst>
              <a:ext uri="{FF2B5EF4-FFF2-40B4-BE49-F238E27FC236}">
                <a16:creationId xmlns:a16="http://schemas.microsoft.com/office/drawing/2014/main" id="{EED9E480-CBA9-8FE6-B559-4DDBD02ECE44}"/>
              </a:ext>
            </a:extLst>
          </p:cNvPr>
          <p:cNvSpPr txBox="1">
            <a:spLocks/>
          </p:cNvSpPr>
          <p:nvPr/>
        </p:nvSpPr>
        <p:spPr>
          <a:xfrm>
            <a:off x="4960258" y="2716893"/>
            <a:ext cx="4060372" cy="1477328"/>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en-NZ" b="0" i="1" dirty="0">
                <a:solidFill>
                  <a:srgbClr val="242279"/>
                </a:solidFill>
              </a:rPr>
              <a:t>Goal setting is a core Check &amp; Connect strategy that has the potential to make a great difference </a:t>
            </a:r>
            <a:br>
              <a:rPr lang="en-NZ" b="0" i="1" dirty="0">
                <a:solidFill>
                  <a:srgbClr val="242279"/>
                </a:solidFill>
              </a:rPr>
            </a:br>
            <a:r>
              <a:rPr lang="en-NZ" b="0" i="1" dirty="0">
                <a:solidFill>
                  <a:srgbClr val="242279"/>
                </a:solidFill>
              </a:rPr>
              <a:t>to your student’s educational trajectory and life options. It is also helpful for mitigating many of </a:t>
            </a:r>
            <a:br>
              <a:rPr lang="en-NZ" b="0" i="1" dirty="0">
                <a:solidFill>
                  <a:srgbClr val="242279"/>
                </a:solidFill>
              </a:rPr>
            </a:br>
            <a:r>
              <a:rPr lang="en-NZ" b="0" i="1" dirty="0">
                <a:solidFill>
                  <a:srgbClr val="242279"/>
                </a:solidFill>
              </a:rPr>
              <a:t>the alterable risk factors that keep students from achieving their educational potential.</a:t>
            </a:r>
            <a:endParaRPr lang="en-NZ" b="0" dirty="0">
              <a:solidFill>
                <a:srgbClr val="242279"/>
              </a:solidFill>
            </a:endParaRPr>
          </a:p>
        </p:txBody>
      </p:sp>
      <p:sp>
        <p:nvSpPr>
          <p:cNvPr id="4" name="Title 2">
            <a:extLst>
              <a:ext uri="{FF2B5EF4-FFF2-40B4-BE49-F238E27FC236}">
                <a16:creationId xmlns:a16="http://schemas.microsoft.com/office/drawing/2014/main" id="{0F7C01B0-D8B6-E52C-3B68-E0BD74A77B0F}"/>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err="1">
                <a:latin typeface="Bliss Pro Bold" panose="02010006030000020004" pitchFamily="2" charset="0"/>
              </a:rPr>
              <a:t>Tātai</a:t>
            </a:r>
            <a:r>
              <a:rPr lang="en-NZ" b="1" dirty="0">
                <a:latin typeface="Bliss Pro Bold" panose="02010006030000020004" pitchFamily="2" charset="0"/>
              </a:rPr>
              <a:t>: Planning collaboratively and setting goals </a:t>
            </a:r>
          </a:p>
        </p:txBody>
      </p:sp>
      <p:sp>
        <p:nvSpPr>
          <p:cNvPr id="9" name="Text Placeholder 3">
            <a:extLst>
              <a:ext uri="{FF2B5EF4-FFF2-40B4-BE49-F238E27FC236}">
                <a16:creationId xmlns:a16="http://schemas.microsoft.com/office/drawing/2014/main" id="{422FBA1E-146A-0CB5-D82A-F3AEFA5B7739}"/>
              </a:ext>
            </a:extLst>
          </p:cNvPr>
          <p:cNvSpPr txBox="1">
            <a:spLocks/>
          </p:cNvSpPr>
          <p:nvPr/>
        </p:nvSpPr>
        <p:spPr>
          <a:xfrm>
            <a:off x="5065086" y="4323343"/>
            <a:ext cx="3735466" cy="184666"/>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sz="1200" dirty="0"/>
              <a:t>(Check &amp; Connect: Te </a:t>
            </a:r>
            <a:r>
              <a:rPr lang="en-NZ" sz="1200" dirty="0" err="1"/>
              <a:t>Hononga</a:t>
            </a:r>
            <a:r>
              <a:rPr lang="en-NZ" sz="1200" dirty="0"/>
              <a:t> manual, p. 51)</a:t>
            </a:r>
          </a:p>
        </p:txBody>
      </p:sp>
      <p:pic>
        <p:nvPicPr>
          <p:cNvPr id="11" name="Picture 10">
            <a:extLst>
              <a:ext uri="{FF2B5EF4-FFF2-40B4-BE49-F238E27FC236}">
                <a16:creationId xmlns:a16="http://schemas.microsoft.com/office/drawing/2014/main" id="{6F643BDA-4DDF-7104-DD8C-0E8E2476729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77995" y="1072652"/>
            <a:ext cx="3226143" cy="1698234"/>
          </a:xfrm>
          <a:prstGeom prst="rect">
            <a:avLst/>
          </a:prstGeom>
        </p:spPr>
      </p:pic>
    </p:spTree>
    <p:extLst>
      <p:ext uri="{BB962C8B-B14F-4D97-AF65-F5344CB8AC3E}">
        <p14:creationId xmlns:p14="http://schemas.microsoft.com/office/powerpoint/2010/main" val="10633649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893EB-78E4-4BC8-FCE6-436B2D75E0FD}"/>
              </a:ext>
            </a:extLst>
          </p:cNvPr>
          <p:cNvSpPr>
            <a:spLocks noGrp="1"/>
          </p:cNvSpPr>
          <p:nvPr>
            <p:ph type="sldNum" sz="quarter" idx="12"/>
          </p:nvPr>
        </p:nvSpPr>
        <p:spPr/>
        <p:txBody>
          <a:bodyPr/>
          <a:lstStyle/>
          <a:p>
            <a:fld id="{BFD14E40-3C96-7542-94D9-B9EA8019EF86}" type="slidenum">
              <a:rPr lang="en-NZ" smtClean="0"/>
              <a:pPr/>
              <a:t>77</a:t>
            </a:fld>
            <a:endParaRPr lang="en-NZ" dirty="0"/>
          </a:p>
        </p:txBody>
      </p:sp>
      <p:sp>
        <p:nvSpPr>
          <p:cNvPr id="3" name="Text Placeholder 3">
            <a:extLst>
              <a:ext uri="{FF2B5EF4-FFF2-40B4-BE49-F238E27FC236}">
                <a16:creationId xmlns:a16="http://schemas.microsoft.com/office/drawing/2014/main" id="{EED9E480-CBA9-8FE6-B559-4DDBD02ECE44}"/>
              </a:ext>
            </a:extLst>
          </p:cNvPr>
          <p:cNvSpPr txBox="1">
            <a:spLocks/>
          </p:cNvSpPr>
          <p:nvPr/>
        </p:nvSpPr>
        <p:spPr>
          <a:xfrm>
            <a:off x="431800" y="1111356"/>
            <a:ext cx="4459514" cy="2954655"/>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spcAft>
                <a:spcPts val="1200"/>
              </a:spcAft>
              <a:buNone/>
            </a:pPr>
            <a:r>
              <a:rPr lang="en-US" b="0" i="1" dirty="0">
                <a:solidFill>
                  <a:srgbClr val="242279"/>
                </a:solidFill>
                <a:effectLst/>
                <a:ea typeface="Calibri" panose="020F0502020204030204" pitchFamily="34" charset="0"/>
                <a:cs typeface="Times"/>
              </a:rPr>
              <a:t>Check &amp; Connect offers a framework for helping students move from poor attendance to successful school completion. As a mentor your job is to identify your student’s strengths and needs, and to use this knowledge to adopt strategies and set goals with the student that will support this change. For some, the first step will be to </a:t>
            </a:r>
            <a:r>
              <a:rPr lang="en-US" i="1" dirty="0">
                <a:solidFill>
                  <a:srgbClr val="242279"/>
                </a:solidFill>
                <a:effectLst/>
                <a:ea typeface="Calibri" panose="020F0502020204030204" pitchFamily="34" charset="0"/>
                <a:cs typeface="Times"/>
              </a:rPr>
              <a:t>attend</a:t>
            </a:r>
            <a:r>
              <a:rPr lang="en-US" b="0" i="1" dirty="0">
                <a:solidFill>
                  <a:srgbClr val="242279"/>
                </a:solidFill>
                <a:effectLst/>
                <a:ea typeface="Calibri" panose="020F0502020204030204" pitchFamily="34" charset="0"/>
                <a:cs typeface="Times"/>
              </a:rPr>
              <a:t> school. Once they are attending, you’ll work towards increasing their </a:t>
            </a:r>
            <a:r>
              <a:rPr lang="en-US" i="1" dirty="0">
                <a:solidFill>
                  <a:srgbClr val="242279"/>
                </a:solidFill>
                <a:effectLst/>
                <a:ea typeface="Calibri" panose="020F0502020204030204" pitchFamily="34" charset="0"/>
                <a:cs typeface="Times"/>
              </a:rPr>
              <a:t>engagement</a:t>
            </a:r>
            <a:r>
              <a:rPr lang="en-US" b="0" i="1" dirty="0">
                <a:solidFill>
                  <a:srgbClr val="242279"/>
                </a:solidFill>
                <a:effectLst/>
                <a:ea typeface="Calibri" panose="020F0502020204030204" pitchFamily="34" charset="0"/>
                <a:cs typeface="Times"/>
              </a:rPr>
              <a:t> with school and learning. When they decide that school is important and worth it, your aim will be to interest them in setting and working towards goals with long-term benefits: that is, to </a:t>
            </a:r>
            <a:r>
              <a:rPr lang="en-US" i="1" dirty="0">
                <a:solidFill>
                  <a:srgbClr val="242279"/>
                </a:solidFill>
                <a:effectLst/>
                <a:ea typeface="Calibri" panose="020F0502020204030204" pitchFamily="34" charset="0"/>
                <a:cs typeface="Times"/>
              </a:rPr>
              <a:t>invest</a:t>
            </a:r>
            <a:r>
              <a:rPr lang="en-US" b="0" i="1" dirty="0">
                <a:solidFill>
                  <a:srgbClr val="242279"/>
                </a:solidFill>
                <a:effectLst/>
                <a:ea typeface="Calibri" panose="020F0502020204030204" pitchFamily="34" charset="0"/>
                <a:cs typeface="Times"/>
              </a:rPr>
              <a:t> in their future. </a:t>
            </a:r>
            <a:endParaRPr lang="en-NZ" b="0" dirty="0">
              <a:solidFill>
                <a:srgbClr val="242279"/>
              </a:solidFill>
              <a:effectLst/>
              <a:ea typeface="Calibri" panose="020F0502020204030204" pitchFamily="34" charset="0"/>
              <a:cs typeface="Times New Roman" panose="02020603050405020304" pitchFamily="18" charset="0"/>
            </a:endParaRPr>
          </a:p>
        </p:txBody>
      </p:sp>
      <p:sp>
        <p:nvSpPr>
          <p:cNvPr id="4" name="Title 2">
            <a:extLst>
              <a:ext uri="{FF2B5EF4-FFF2-40B4-BE49-F238E27FC236}">
                <a16:creationId xmlns:a16="http://schemas.microsoft.com/office/drawing/2014/main" id="{0F7C01B0-D8B6-E52C-3B68-E0BD74A77B0F}"/>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latin typeface="Bliss Pro Bold" panose="02010006030000020004" pitchFamily="2" charset="0"/>
              </a:rPr>
              <a:t>Attend – Engage – Invest</a:t>
            </a:r>
          </a:p>
        </p:txBody>
      </p:sp>
      <p:sp>
        <p:nvSpPr>
          <p:cNvPr id="9" name="Text Placeholder 3">
            <a:extLst>
              <a:ext uri="{FF2B5EF4-FFF2-40B4-BE49-F238E27FC236}">
                <a16:creationId xmlns:a16="http://schemas.microsoft.com/office/drawing/2014/main" id="{422FBA1E-146A-0CB5-D82A-F3AEFA5B7739}"/>
              </a:ext>
            </a:extLst>
          </p:cNvPr>
          <p:cNvSpPr txBox="1">
            <a:spLocks/>
          </p:cNvSpPr>
          <p:nvPr/>
        </p:nvSpPr>
        <p:spPr>
          <a:xfrm>
            <a:off x="1051886" y="4341640"/>
            <a:ext cx="3735466" cy="184666"/>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sz="1200" dirty="0"/>
              <a:t>(Check &amp; Connect: Te </a:t>
            </a:r>
            <a:r>
              <a:rPr lang="en-NZ" sz="1200" dirty="0" err="1"/>
              <a:t>Hononga</a:t>
            </a:r>
            <a:r>
              <a:rPr lang="en-NZ" sz="1200" dirty="0"/>
              <a:t> manual, p. 53)</a:t>
            </a:r>
          </a:p>
        </p:txBody>
      </p:sp>
      <p:pic>
        <p:nvPicPr>
          <p:cNvPr id="11" name="Picture 10">
            <a:extLst>
              <a:ext uri="{FF2B5EF4-FFF2-40B4-BE49-F238E27FC236}">
                <a16:creationId xmlns:a16="http://schemas.microsoft.com/office/drawing/2014/main" id="{6F643BDA-4DDF-7104-DD8C-0E8E2476729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77995" y="1072652"/>
            <a:ext cx="3226143" cy="1698234"/>
          </a:xfrm>
          <a:prstGeom prst="rect">
            <a:avLst/>
          </a:prstGeom>
        </p:spPr>
      </p:pic>
    </p:spTree>
    <p:extLst>
      <p:ext uri="{BB962C8B-B14F-4D97-AF65-F5344CB8AC3E}">
        <p14:creationId xmlns:p14="http://schemas.microsoft.com/office/powerpoint/2010/main" val="28948150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4B011F-D3F0-BC4A-582D-A963106E1750}"/>
              </a:ext>
            </a:extLst>
          </p:cNvPr>
          <p:cNvSpPr>
            <a:spLocks noGrp="1"/>
          </p:cNvSpPr>
          <p:nvPr>
            <p:ph type="sldNum" sz="quarter" idx="12"/>
          </p:nvPr>
        </p:nvSpPr>
        <p:spPr/>
        <p:txBody>
          <a:bodyPr/>
          <a:lstStyle/>
          <a:p>
            <a:fld id="{BFD14E40-3C96-7542-94D9-B9EA8019EF86}" type="slidenum">
              <a:rPr lang="en-NZ" smtClean="0"/>
              <a:pPr/>
              <a:t>78</a:t>
            </a:fld>
            <a:endParaRPr lang="en-NZ" dirty="0"/>
          </a:p>
        </p:txBody>
      </p:sp>
      <p:sp>
        <p:nvSpPr>
          <p:cNvPr id="4" name="Title 2">
            <a:extLst>
              <a:ext uri="{FF2B5EF4-FFF2-40B4-BE49-F238E27FC236}">
                <a16:creationId xmlns:a16="http://schemas.microsoft.com/office/drawing/2014/main" id="{6DC6B2AD-13AA-8C72-C271-9209D39DA3B3}"/>
              </a:ext>
            </a:extLst>
          </p:cNvPr>
          <p:cNvSpPr txBox="1">
            <a:spLocks/>
          </p:cNvSpPr>
          <p:nvPr/>
        </p:nvSpPr>
        <p:spPr>
          <a:xfrm>
            <a:off x="1675984" y="228610"/>
            <a:ext cx="7339324"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Goal setting</a:t>
            </a:r>
            <a:endParaRPr lang="en-NZ" b="1" dirty="0">
              <a:solidFill>
                <a:schemeClr val="tx1"/>
              </a:solidFill>
              <a:latin typeface="Bliss Pro Bold" panose="02010006030000020004" pitchFamily="2" charset="0"/>
            </a:endParaRPr>
          </a:p>
        </p:txBody>
      </p:sp>
      <p:sp>
        <p:nvSpPr>
          <p:cNvPr id="5" name="TextBox 4">
            <a:extLst>
              <a:ext uri="{FF2B5EF4-FFF2-40B4-BE49-F238E27FC236}">
                <a16:creationId xmlns:a16="http://schemas.microsoft.com/office/drawing/2014/main" id="{FC2F2AF0-9BDE-0A81-CA45-4A3F7AC9A3DC}"/>
              </a:ext>
            </a:extLst>
          </p:cNvPr>
          <p:cNvSpPr txBox="1"/>
          <p:nvPr/>
        </p:nvSpPr>
        <p:spPr>
          <a:xfrm>
            <a:off x="4935828" y="4243863"/>
            <a:ext cx="3588657" cy="338554"/>
          </a:xfrm>
          <a:prstGeom prst="rect">
            <a:avLst/>
          </a:prstGeom>
          <a:noFill/>
        </p:spPr>
        <p:txBody>
          <a:bodyPr wrap="square" rtlCol="0">
            <a:spAutoFit/>
          </a:bodyPr>
          <a:lstStyle/>
          <a:p>
            <a:pPr algn="ctr"/>
            <a:r>
              <a:rPr lang="en-US" sz="1600" dirty="0"/>
              <a:t>Watch: </a:t>
            </a:r>
            <a:r>
              <a:rPr lang="en-US" sz="1600" dirty="0">
                <a:hlinkClick r:id="rId3"/>
              </a:rPr>
              <a:t>Check &amp; Connect - Goal setting</a:t>
            </a:r>
            <a:endParaRPr lang="en-US" sz="1600" dirty="0"/>
          </a:p>
        </p:txBody>
      </p:sp>
      <p:sp>
        <p:nvSpPr>
          <p:cNvPr id="8" name="Text Placeholder 3">
            <a:extLst>
              <a:ext uri="{FF2B5EF4-FFF2-40B4-BE49-F238E27FC236}">
                <a16:creationId xmlns:a16="http://schemas.microsoft.com/office/drawing/2014/main" id="{AA71BA4A-BAC8-FA79-8685-C36D885D4619}"/>
              </a:ext>
            </a:extLst>
          </p:cNvPr>
          <p:cNvSpPr txBox="1">
            <a:spLocks/>
          </p:cNvSpPr>
          <p:nvPr/>
        </p:nvSpPr>
        <p:spPr>
          <a:xfrm>
            <a:off x="843924" y="1561231"/>
            <a:ext cx="3283857" cy="1836400"/>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spcAft>
                <a:spcPts val="400"/>
              </a:spcAft>
              <a:buNone/>
            </a:pPr>
            <a:r>
              <a:rPr lang="en-NZ" b="0" dirty="0">
                <a:effectLst/>
                <a:ea typeface="Calibri" panose="020F0502020204030204" pitchFamily="34" charset="0"/>
                <a:cs typeface="Times New Roman" panose="02020603050405020304" pitchFamily="18" charset="0"/>
              </a:rPr>
              <a:t>Discuss: </a:t>
            </a:r>
          </a:p>
          <a:p>
            <a:r>
              <a:rPr lang="en-NZ" b="0" dirty="0">
                <a:solidFill>
                  <a:srgbClr val="000000"/>
                </a:solidFill>
                <a:ea typeface="Times New Roman" panose="02020603050405020304" pitchFamily="18" charset="0"/>
                <a:cs typeface="Calibri" panose="020F0502020204030204" pitchFamily="34" charset="0"/>
              </a:rPr>
              <a:t>factors that can enable </a:t>
            </a:r>
            <a:r>
              <a:rPr lang="en-NZ" b="0" dirty="0">
                <a:solidFill>
                  <a:srgbClr val="000000"/>
                </a:solidFill>
                <a:effectLst/>
                <a:ea typeface="Times New Roman" panose="02020603050405020304" pitchFamily="18" charset="0"/>
                <a:cs typeface="Calibri" panose="020F0502020204030204" pitchFamily="34" charset="0"/>
              </a:rPr>
              <a:t>goal setting and factors that can be a barrier </a:t>
            </a:r>
          </a:p>
          <a:p>
            <a:r>
              <a:rPr lang="en-NZ" b="0" dirty="0">
                <a:solidFill>
                  <a:srgbClr val="000000"/>
                </a:solidFill>
                <a:effectLst/>
                <a:ea typeface="Times New Roman" panose="02020603050405020304" pitchFamily="18" charset="0"/>
                <a:cs typeface="Calibri" panose="020F0502020204030204" pitchFamily="34" charset="0"/>
              </a:rPr>
              <a:t>strategies for building on strengths, overcoming barriers, and making goal setting real. </a:t>
            </a:r>
          </a:p>
        </p:txBody>
      </p:sp>
      <p:pic>
        <p:nvPicPr>
          <p:cNvPr id="3" name="Picture 2">
            <a:hlinkClick r:id="rId3"/>
            <a:extLst>
              <a:ext uri="{FF2B5EF4-FFF2-40B4-BE49-F238E27FC236}">
                <a16:creationId xmlns:a16="http://schemas.microsoft.com/office/drawing/2014/main" id="{71139673-847D-4B31-3862-AAEDF672C65E}"/>
              </a:ext>
            </a:extLst>
          </p:cNvPr>
          <p:cNvPicPr>
            <a:picLocks noChangeAspect="1"/>
          </p:cNvPicPr>
          <p:nvPr/>
        </p:nvPicPr>
        <p:blipFill>
          <a:blip r:embed="rId4"/>
          <a:stretch>
            <a:fillRect/>
          </a:stretch>
        </p:blipFill>
        <p:spPr>
          <a:xfrm>
            <a:off x="4741563" y="1890863"/>
            <a:ext cx="3996395" cy="2227991"/>
          </a:xfrm>
          <a:prstGeom prst="rect">
            <a:avLst/>
          </a:prstGeom>
        </p:spPr>
      </p:pic>
    </p:spTree>
    <p:extLst>
      <p:ext uri="{BB962C8B-B14F-4D97-AF65-F5344CB8AC3E}">
        <p14:creationId xmlns:p14="http://schemas.microsoft.com/office/powerpoint/2010/main" val="292878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893EB-78E4-4BC8-FCE6-436B2D75E0FD}"/>
              </a:ext>
            </a:extLst>
          </p:cNvPr>
          <p:cNvSpPr>
            <a:spLocks noGrp="1"/>
          </p:cNvSpPr>
          <p:nvPr>
            <p:ph type="sldNum" sz="quarter" idx="12"/>
          </p:nvPr>
        </p:nvSpPr>
        <p:spPr/>
        <p:txBody>
          <a:bodyPr/>
          <a:lstStyle/>
          <a:p>
            <a:fld id="{BFD14E40-3C96-7542-94D9-B9EA8019EF86}" type="slidenum">
              <a:rPr lang="en-NZ" smtClean="0"/>
              <a:pPr/>
              <a:t>79</a:t>
            </a:fld>
            <a:endParaRPr lang="en-NZ" dirty="0"/>
          </a:p>
        </p:txBody>
      </p:sp>
      <p:sp>
        <p:nvSpPr>
          <p:cNvPr id="4" name="Title 2">
            <a:extLst>
              <a:ext uri="{FF2B5EF4-FFF2-40B4-BE49-F238E27FC236}">
                <a16:creationId xmlns:a16="http://schemas.microsoft.com/office/drawing/2014/main" id="{0F7C01B0-D8B6-E52C-3B68-E0BD74A77B0F}"/>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dirty="0" err="1"/>
              <a:t>Whakamahi</a:t>
            </a:r>
            <a:r>
              <a:rPr lang="en-NZ" dirty="0"/>
              <a:t>: Taking action and supporting student engagement </a:t>
            </a:r>
            <a:endParaRPr lang="en-NZ" b="1" dirty="0">
              <a:latin typeface="Bliss Pro Bold" panose="02010006030000020004" pitchFamily="2" charset="0"/>
            </a:endParaRPr>
          </a:p>
        </p:txBody>
      </p:sp>
      <p:pic>
        <p:nvPicPr>
          <p:cNvPr id="6" name="Picture 5">
            <a:extLst>
              <a:ext uri="{FF2B5EF4-FFF2-40B4-BE49-F238E27FC236}">
                <a16:creationId xmlns:a16="http://schemas.microsoft.com/office/drawing/2014/main" id="{AAA5BDCC-41BD-2FCE-67F8-016A8B4A6BF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45333" y="1468221"/>
            <a:ext cx="3251200" cy="1472000"/>
          </a:xfrm>
          <a:prstGeom prst="rect">
            <a:avLst/>
          </a:prstGeom>
        </p:spPr>
      </p:pic>
      <p:sp>
        <p:nvSpPr>
          <p:cNvPr id="5" name="Text Placeholder 3">
            <a:extLst>
              <a:ext uri="{FF2B5EF4-FFF2-40B4-BE49-F238E27FC236}">
                <a16:creationId xmlns:a16="http://schemas.microsoft.com/office/drawing/2014/main" id="{47796DA5-ECD1-1409-4AED-12478CBBABE9}"/>
              </a:ext>
            </a:extLst>
          </p:cNvPr>
          <p:cNvSpPr txBox="1">
            <a:spLocks/>
          </p:cNvSpPr>
          <p:nvPr/>
        </p:nvSpPr>
        <p:spPr>
          <a:xfrm>
            <a:off x="431801" y="1529648"/>
            <a:ext cx="3674532" cy="2282676"/>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spcAft>
                <a:spcPts val="1000"/>
              </a:spcAft>
              <a:buNone/>
            </a:pPr>
            <a:r>
              <a:rPr lang="en-NZ" b="0" i="1" dirty="0">
                <a:solidFill>
                  <a:srgbClr val="242279"/>
                </a:solidFill>
                <a:effectLst/>
                <a:latin typeface="Bliss Pro Light" panose="02010006030000020004" pitchFamily="2" charset="0"/>
                <a:cs typeface="BlissPro-Light" panose="02010006030000020004" pitchFamily="2" charset="0"/>
              </a:rPr>
              <a:t>As you continue meeting with the student and checking data, you’ll also identify areas in which they can learn to exercise agency (rangatiratanga) in ways that will support their engagement and learning. While some aspects of their lives may currently be outside their control, support them to understand that there is much that is potentially within their control.</a:t>
            </a:r>
          </a:p>
          <a:p>
            <a:pPr marL="0" indent="0" algn="r">
              <a:spcBef>
                <a:spcPts val="0"/>
              </a:spcBef>
              <a:spcAft>
                <a:spcPts val="400"/>
              </a:spcAft>
              <a:buNone/>
            </a:pPr>
            <a:r>
              <a:rPr lang="en-NZ" sz="1200" b="0" dirty="0">
                <a:solidFill>
                  <a:srgbClr val="242279"/>
                </a:solidFill>
                <a:effectLst/>
                <a:ea typeface="Calibri" panose="020F0502020204030204" pitchFamily="34" charset="0"/>
                <a:cs typeface="Times New Roman" panose="02020603050405020304" pitchFamily="18" charset="0"/>
              </a:rPr>
              <a:t>(Check &amp; Connect: Te </a:t>
            </a:r>
            <a:r>
              <a:rPr lang="en-NZ" sz="1200" b="0" dirty="0" err="1">
                <a:solidFill>
                  <a:srgbClr val="242279"/>
                </a:solidFill>
                <a:effectLst/>
                <a:ea typeface="Calibri" panose="020F0502020204030204" pitchFamily="34" charset="0"/>
                <a:cs typeface="Times New Roman" panose="02020603050405020304" pitchFamily="18" charset="0"/>
              </a:rPr>
              <a:t>Hononga</a:t>
            </a:r>
            <a:r>
              <a:rPr lang="en-NZ" sz="1200" b="0" dirty="0">
                <a:solidFill>
                  <a:srgbClr val="242279"/>
                </a:solidFill>
                <a:effectLst/>
                <a:ea typeface="Calibri" panose="020F0502020204030204" pitchFamily="34" charset="0"/>
                <a:cs typeface="Times New Roman" panose="02020603050405020304" pitchFamily="18" charset="0"/>
              </a:rPr>
              <a:t> manual, p. 54</a:t>
            </a:r>
            <a:r>
              <a:rPr lang="en-NZ" sz="1200" b="0" i="1" dirty="0">
                <a:solidFill>
                  <a:srgbClr val="242279"/>
                </a:solidFill>
                <a:effectLst/>
                <a:ea typeface="Calibri" panose="020F0502020204030204" pitchFamily="34" charset="0"/>
                <a:cs typeface="Times New Roman" panose="02020603050405020304" pitchFamily="18" charset="0"/>
              </a:rPr>
              <a:t>)</a:t>
            </a:r>
            <a:r>
              <a:rPr lang="en-NZ" sz="1200" b="0" dirty="0">
                <a:solidFill>
                  <a:srgbClr val="242279"/>
                </a:solidFill>
                <a:effectLst/>
              </a:rPr>
              <a:t> </a:t>
            </a:r>
            <a:endParaRPr lang="en-NZ" sz="1200" b="0" i="1" dirty="0">
              <a:solidFill>
                <a:srgbClr val="242279"/>
              </a:solidFill>
              <a:effectLst/>
            </a:endParaRPr>
          </a:p>
        </p:txBody>
      </p:sp>
    </p:spTree>
    <p:extLst>
      <p:ext uri="{BB962C8B-B14F-4D97-AF65-F5344CB8AC3E}">
        <p14:creationId xmlns:p14="http://schemas.microsoft.com/office/powerpoint/2010/main" val="2700076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37B0EC-756E-905D-80E3-4D39CE2C5AA3}"/>
              </a:ext>
            </a:extLst>
          </p:cNvPr>
          <p:cNvSpPr/>
          <p:nvPr/>
        </p:nvSpPr>
        <p:spPr>
          <a:xfrm>
            <a:off x="431800" y="3071207"/>
            <a:ext cx="8280400" cy="1570036"/>
          </a:xfrm>
          <a:prstGeom prst="rect">
            <a:avLst/>
          </a:prstGeom>
          <a:solidFill>
            <a:srgbClr val="D7D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7FE9FD7-6B08-A146-9170-F8AC4556A638}"/>
              </a:ext>
            </a:extLst>
          </p:cNvPr>
          <p:cNvSpPr>
            <a:spLocks noGrp="1"/>
          </p:cNvSpPr>
          <p:nvPr>
            <p:ph type="sldNum" sz="quarter" idx="12"/>
          </p:nvPr>
        </p:nvSpPr>
        <p:spPr/>
        <p:txBody>
          <a:bodyPr/>
          <a:lstStyle/>
          <a:p>
            <a:fld id="{BFD14E40-3C96-7542-94D9-B9EA8019EF86}" type="slidenum">
              <a:rPr lang="en-NZ" smtClean="0"/>
              <a:pPr/>
              <a:t>8</a:t>
            </a:fld>
            <a:endParaRPr lang="en-NZ" dirty="0"/>
          </a:p>
        </p:txBody>
      </p:sp>
      <p:sp>
        <p:nvSpPr>
          <p:cNvPr id="5" name="Title 2">
            <a:extLst>
              <a:ext uri="{FF2B5EF4-FFF2-40B4-BE49-F238E27FC236}">
                <a16:creationId xmlns:a16="http://schemas.microsoft.com/office/drawing/2014/main" id="{38C887C8-7189-471A-B560-02D74DB3CFE2}"/>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Origins of Check &amp; Connect: Te Hononga</a:t>
            </a:r>
          </a:p>
        </p:txBody>
      </p:sp>
      <p:sp>
        <p:nvSpPr>
          <p:cNvPr id="3" name="Text Placeholder 3">
            <a:extLst>
              <a:ext uri="{FF2B5EF4-FFF2-40B4-BE49-F238E27FC236}">
                <a16:creationId xmlns:a16="http://schemas.microsoft.com/office/drawing/2014/main" id="{B1E55A71-7874-A049-5960-6B81F25C36F8}"/>
              </a:ext>
            </a:extLst>
          </p:cNvPr>
          <p:cNvSpPr txBox="1">
            <a:spLocks/>
          </p:cNvSpPr>
          <p:nvPr/>
        </p:nvSpPr>
        <p:spPr>
          <a:xfrm>
            <a:off x="431799" y="1088000"/>
            <a:ext cx="7707859" cy="1744067"/>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spcAft>
                <a:spcPts val="0"/>
              </a:spcAft>
              <a:buNone/>
            </a:pPr>
            <a:r>
              <a:rPr lang="en-NZ" b="0" dirty="0">
                <a:solidFill>
                  <a:srgbClr val="000000"/>
                </a:solidFill>
                <a:effectLst/>
                <a:ea typeface="Times New Roman" panose="02020603050405020304" pitchFamily="18" charset="0"/>
                <a:cs typeface="Calibri" panose="020F0502020204030204" pitchFamily="34" charset="0"/>
              </a:rPr>
              <a:t>Check &amp; Connect:</a:t>
            </a:r>
          </a:p>
          <a:p>
            <a:pPr marL="228600" indent="-228600">
              <a:spcAft>
                <a:spcPts val="0"/>
              </a:spcAft>
            </a:pPr>
            <a:r>
              <a:rPr lang="en-NZ" b="0" dirty="0">
                <a:solidFill>
                  <a:srgbClr val="000000"/>
                </a:solidFill>
                <a:effectLst/>
                <a:ea typeface="Times New Roman" panose="02020603050405020304" pitchFamily="18" charset="0"/>
                <a:cs typeface="Calibri" panose="020F0502020204030204" pitchFamily="34" charset="0"/>
              </a:rPr>
              <a:t>was developed by the University of Minnesota in the late 1990s</a:t>
            </a:r>
          </a:p>
          <a:p>
            <a:pPr marL="228600" indent="-228600">
              <a:spcAft>
                <a:spcPts val="0"/>
              </a:spcAft>
            </a:pPr>
            <a:r>
              <a:rPr lang="en-NZ" b="0" dirty="0">
                <a:solidFill>
                  <a:srgbClr val="000000"/>
                </a:solidFill>
                <a:effectLst/>
                <a:ea typeface="Times New Roman" panose="02020603050405020304" pitchFamily="18" charset="0"/>
                <a:cs typeface="Calibri" panose="020F0502020204030204" pitchFamily="34" charset="0"/>
              </a:rPr>
              <a:t>has been extensively and successfully used in the USA and many other countries</a:t>
            </a:r>
          </a:p>
          <a:p>
            <a:pPr marL="228600" indent="-228600">
              <a:spcAft>
                <a:spcPts val="0"/>
              </a:spcAft>
            </a:pPr>
            <a:r>
              <a:rPr lang="en-NZ" b="0" dirty="0">
                <a:solidFill>
                  <a:srgbClr val="000000"/>
                </a:solidFill>
                <a:effectLst/>
                <a:ea typeface="Times New Roman" panose="02020603050405020304" pitchFamily="18" charset="0"/>
                <a:cs typeface="Calibri" panose="020F0502020204030204" pitchFamily="34" charset="0"/>
              </a:rPr>
              <a:t>evidence shows that it improves </a:t>
            </a:r>
            <a:r>
              <a:rPr lang="en-NZ" sz="1600" b="0" dirty="0">
                <a:effectLst/>
                <a:latin typeface="Calibri" panose="020F0502020204030204" pitchFamily="34" charset="0"/>
                <a:ea typeface="Calibri" panose="020F0502020204030204" pitchFamily="34" charset="0"/>
                <a:cs typeface="Times New Roman" panose="02020603050405020304" pitchFamily="18" charset="0"/>
              </a:rPr>
              <a:t>ākonga</a:t>
            </a:r>
            <a:r>
              <a:rPr lang="en-NZ" b="0" dirty="0">
                <a:solidFill>
                  <a:srgbClr val="000000"/>
                </a:solidFill>
                <a:effectLst/>
                <a:ea typeface="Times New Roman" panose="02020603050405020304" pitchFamily="18" charset="0"/>
                <a:cs typeface="Calibri" panose="020F0502020204030204" pitchFamily="34" charset="0"/>
              </a:rPr>
              <a:t> engagement, attendance, and learning outcomes.</a:t>
            </a:r>
          </a:p>
          <a:p>
            <a:pPr marL="0" indent="0">
              <a:spcAft>
                <a:spcPts val="0"/>
              </a:spcAft>
              <a:buNone/>
            </a:pPr>
            <a:r>
              <a:rPr lang="en-NZ" b="0" dirty="0">
                <a:solidFill>
                  <a:srgbClr val="000000"/>
                </a:solidFill>
                <a:effectLst/>
                <a:ea typeface="Times New Roman" panose="02020603050405020304" pitchFamily="18" charset="0"/>
                <a:cs typeface="Calibri" panose="020F0502020204030204" pitchFamily="34" charset="0"/>
              </a:rPr>
              <a:t>For more information, see the </a:t>
            </a:r>
            <a:r>
              <a:rPr lang="en-NZ" b="0" dirty="0">
                <a:solidFill>
                  <a:srgbClr val="000000"/>
                </a:solidFill>
                <a:effectLst/>
                <a:ea typeface="Times New Roman" panose="02020603050405020304" pitchFamily="18" charset="0"/>
                <a:cs typeface="Calibri" panose="020F0502020204030204" pitchFamily="34" charset="0"/>
                <a:hlinkClick r:id="rId3"/>
              </a:rPr>
              <a:t>University of Minnesota</a:t>
            </a:r>
            <a:r>
              <a:rPr lang="en-NZ" b="0" dirty="0">
                <a:solidFill>
                  <a:srgbClr val="000000"/>
                </a:solidFill>
                <a:effectLst/>
                <a:ea typeface="Times New Roman" panose="02020603050405020304" pitchFamily="18" charset="0"/>
                <a:cs typeface="Calibri" panose="020F0502020204030204" pitchFamily="34" charset="0"/>
              </a:rPr>
              <a:t> </a:t>
            </a:r>
            <a:r>
              <a:rPr lang="en-NZ" b="0" dirty="0">
                <a:solidFill>
                  <a:srgbClr val="000000"/>
                </a:solidFill>
                <a:ea typeface="Times New Roman" panose="02020603050405020304" pitchFamily="18" charset="0"/>
                <a:cs typeface="Calibri" panose="020F0502020204030204" pitchFamily="34" charset="0"/>
              </a:rPr>
              <a:t>w</a:t>
            </a:r>
            <a:r>
              <a:rPr lang="en-NZ" b="0" dirty="0">
                <a:solidFill>
                  <a:srgbClr val="000000"/>
                </a:solidFill>
                <a:effectLst/>
                <a:ea typeface="Times New Roman" panose="02020603050405020304" pitchFamily="18" charset="0"/>
                <a:cs typeface="Calibri" panose="020F0502020204030204" pitchFamily="34" charset="0"/>
              </a:rPr>
              <a:t>ebsite.</a:t>
            </a:r>
          </a:p>
        </p:txBody>
      </p:sp>
      <p:pic>
        <p:nvPicPr>
          <p:cNvPr id="11" name="Picture 10" descr="A group of people in a room&#10;&#10;Description automatically generated with medium confidence">
            <a:extLst>
              <a:ext uri="{FF2B5EF4-FFF2-40B4-BE49-F238E27FC236}">
                <a16:creationId xmlns:a16="http://schemas.microsoft.com/office/drawing/2014/main" id="{49519CCE-4B2B-CE22-32F2-FD2A5518D1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0445" y="3212834"/>
            <a:ext cx="4723110" cy="1316761"/>
          </a:xfrm>
          <a:prstGeom prst="rect">
            <a:avLst/>
          </a:prstGeom>
          <a:ln w="12700">
            <a:solidFill>
              <a:schemeClr val="bg1"/>
            </a:solidFill>
          </a:ln>
        </p:spPr>
      </p:pic>
    </p:spTree>
    <p:extLst>
      <p:ext uri="{BB962C8B-B14F-4D97-AF65-F5344CB8AC3E}">
        <p14:creationId xmlns:p14="http://schemas.microsoft.com/office/powerpoint/2010/main" val="5334015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reenshot, blue, electric blue, purple&#10;&#10;Description automatically generated">
            <a:extLst>
              <a:ext uri="{FF2B5EF4-FFF2-40B4-BE49-F238E27FC236}">
                <a16:creationId xmlns:a16="http://schemas.microsoft.com/office/drawing/2014/main" id="{DD042C97-71EF-2A22-7AD8-8E39AD6795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5184" y="1527176"/>
            <a:ext cx="5080000" cy="2571358"/>
          </a:xfrm>
          <a:prstGeom prst="rect">
            <a:avLst/>
          </a:prstGeom>
        </p:spPr>
      </p:pic>
      <p:sp>
        <p:nvSpPr>
          <p:cNvPr id="2" name="Slide Number Placeholder 1">
            <a:extLst>
              <a:ext uri="{FF2B5EF4-FFF2-40B4-BE49-F238E27FC236}">
                <a16:creationId xmlns:a16="http://schemas.microsoft.com/office/drawing/2014/main" id="{8121958A-2C69-7F3E-CBDE-1DECEF9CE338}"/>
              </a:ext>
            </a:extLst>
          </p:cNvPr>
          <p:cNvSpPr>
            <a:spLocks noGrp="1"/>
          </p:cNvSpPr>
          <p:nvPr>
            <p:ph type="sldNum" sz="quarter" idx="12"/>
          </p:nvPr>
        </p:nvSpPr>
        <p:spPr/>
        <p:txBody>
          <a:bodyPr/>
          <a:lstStyle/>
          <a:p>
            <a:fld id="{BFD14E40-3C96-7542-94D9-B9EA8019EF86}" type="slidenum">
              <a:rPr lang="en-NZ" smtClean="0"/>
              <a:pPr/>
              <a:t>80</a:t>
            </a:fld>
            <a:endParaRPr lang="en-NZ" dirty="0"/>
          </a:p>
        </p:txBody>
      </p:sp>
      <p:sp>
        <p:nvSpPr>
          <p:cNvPr id="3" name="Title 2">
            <a:extLst>
              <a:ext uri="{FF2B5EF4-FFF2-40B4-BE49-F238E27FC236}">
                <a16:creationId xmlns:a16="http://schemas.microsoft.com/office/drawing/2014/main" id="{AAAF2E8C-297E-4822-2A44-A41816398F6D}"/>
              </a:ext>
            </a:extLst>
          </p:cNvPr>
          <p:cNvSpPr txBox="1">
            <a:spLocks/>
          </p:cNvSpPr>
          <p:nvPr/>
        </p:nvSpPr>
        <p:spPr>
          <a:xfrm>
            <a:off x="1516696" y="224257"/>
            <a:ext cx="7464572"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a:t>
            </a:r>
            <a:r>
              <a:rPr lang="en-NZ" b="1" dirty="0" err="1">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Whai</a:t>
            </a:r>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 </a:t>
            </a:r>
            <a:r>
              <a:rPr lang="en-NZ" b="1" dirty="0" err="1">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whakaaro</a:t>
            </a:r>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 Reflecting together using problem solving</a:t>
            </a:r>
            <a:r>
              <a:rPr lang="en-NZ" b="1" dirty="0">
                <a:solidFill>
                  <a:schemeClr val="tx1"/>
                </a:solidFill>
                <a:effectLst/>
                <a:latin typeface="Bliss Pro Bold" panose="02010006030000020004" pitchFamily="2" charset="0"/>
              </a:rPr>
              <a:t> </a:t>
            </a:r>
            <a:endParaRPr lang="en-NZ" b="1" dirty="0">
              <a:solidFill>
                <a:schemeClr val="tx1"/>
              </a:solidFill>
              <a:latin typeface="Bliss Pro Bold" panose="02010006030000020004" pitchFamily="2" charset="0"/>
            </a:endParaRPr>
          </a:p>
        </p:txBody>
      </p:sp>
      <p:pic>
        <p:nvPicPr>
          <p:cNvPr id="4" name="Picture 3">
            <a:extLst>
              <a:ext uri="{FF2B5EF4-FFF2-40B4-BE49-F238E27FC236}">
                <a16:creationId xmlns:a16="http://schemas.microsoft.com/office/drawing/2014/main" id="{99A40C4C-3D29-845B-BBB0-52C866968FE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12837" y="1138910"/>
            <a:ext cx="2237760" cy="1080000"/>
          </a:xfrm>
          <a:prstGeom prst="rect">
            <a:avLst/>
          </a:prstGeom>
        </p:spPr>
      </p:pic>
      <p:sp>
        <p:nvSpPr>
          <p:cNvPr id="5" name="Text Placeholder 3">
            <a:extLst>
              <a:ext uri="{FF2B5EF4-FFF2-40B4-BE49-F238E27FC236}">
                <a16:creationId xmlns:a16="http://schemas.microsoft.com/office/drawing/2014/main" id="{C2240C48-43A8-9F33-B29D-A052B1C2B189}"/>
              </a:ext>
            </a:extLst>
          </p:cNvPr>
          <p:cNvSpPr txBox="1">
            <a:spLocks/>
          </p:cNvSpPr>
          <p:nvPr/>
        </p:nvSpPr>
        <p:spPr>
          <a:xfrm>
            <a:off x="2217849" y="1851120"/>
            <a:ext cx="3886617" cy="246221"/>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en-NZ" dirty="0">
                <a:solidFill>
                  <a:schemeClr val="bg1"/>
                </a:solidFill>
                <a:effectLst/>
              </a:rPr>
              <a:t>Step 1:  </a:t>
            </a:r>
            <a:r>
              <a:rPr lang="en-NZ" b="0" dirty="0">
                <a:solidFill>
                  <a:schemeClr val="bg1"/>
                </a:solidFill>
                <a:effectLst/>
              </a:rPr>
              <a:t>Stop! Think about the problem or risk.</a:t>
            </a:r>
          </a:p>
        </p:txBody>
      </p:sp>
      <p:sp>
        <p:nvSpPr>
          <p:cNvPr id="8" name="Text Placeholder 3">
            <a:extLst>
              <a:ext uri="{FF2B5EF4-FFF2-40B4-BE49-F238E27FC236}">
                <a16:creationId xmlns:a16="http://schemas.microsoft.com/office/drawing/2014/main" id="{91A1C259-FAB9-963A-D9BF-A4C6C1C96BAA}"/>
              </a:ext>
            </a:extLst>
          </p:cNvPr>
          <p:cNvSpPr txBox="1">
            <a:spLocks/>
          </p:cNvSpPr>
          <p:nvPr/>
        </p:nvSpPr>
        <p:spPr>
          <a:xfrm>
            <a:off x="2217849" y="2270550"/>
            <a:ext cx="3886617" cy="246221"/>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en-NZ" dirty="0">
                <a:solidFill>
                  <a:schemeClr val="bg1"/>
                </a:solidFill>
                <a:effectLst/>
              </a:rPr>
              <a:t>Step 2:  </a:t>
            </a:r>
            <a:r>
              <a:rPr lang="en-NZ" b="0" dirty="0">
                <a:solidFill>
                  <a:schemeClr val="bg1"/>
                </a:solidFill>
                <a:effectLst/>
              </a:rPr>
              <a:t>What are some choices?</a:t>
            </a:r>
          </a:p>
        </p:txBody>
      </p:sp>
      <p:sp>
        <p:nvSpPr>
          <p:cNvPr id="9" name="Text Placeholder 3">
            <a:extLst>
              <a:ext uri="{FF2B5EF4-FFF2-40B4-BE49-F238E27FC236}">
                <a16:creationId xmlns:a16="http://schemas.microsoft.com/office/drawing/2014/main" id="{14107218-474C-8E58-B50F-6C2B1AA30B29}"/>
              </a:ext>
            </a:extLst>
          </p:cNvPr>
          <p:cNvSpPr txBox="1">
            <a:spLocks/>
          </p:cNvSpPr>
          <p:nvPr/>
        </p:nvSpPr>
        <p:spPr>
          <a:xfrm>
            <a:off x="2209382" y="2689980"/>
            <a:ext cx="3886617" cy="246221"/>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en-NZ" dirty="0">
                <a:solidFill>
                  <a:schemeClr val="bg1"/>
                </a:solidFill>
                <a:effectLst/>
              </a:rPr>
              <a:t>Step 3:  </a:t>
            </a:r>
            <a:r>
              <a:rPr lang="en-NZ" b="0" dirty="0">
                <a:solidFill>
                  <a:schemeClr val="bg1"/>
                </a:solidFill>
                <a:effectLst/>
              </a:rPr>
              <a:t>Choose one.</a:t>
            </a:r>
          </a:p>
        </p:txBody>
      </p:sp>
      <p:sp>
        <p:nvSpPr>
          <p:cNvPr id="10" name="Text Placeholder 3">
            <a:extLst>
              <a:ext uri="{FF2B5EF4-FFF2-40B4-BE49-F238E27FC236}">
                <a16:creationId xmlns:a16="http://schemas.microsoft.com/office/drawing/2014/main" id="{EAF15743-BE2A-60B5-7189-E9A122E12512}"/>
              </a:ext>
            </a:extLst>
          </p:cNvPr>
          <p:cNvSpPr txBox="1">
            <a:spLocks/>
          </p:cNvSpPr>
          <p:nvPr/>
        </p:nvSpPr>
        <p:spPr>
          <a:xfrm>
            <a:off x="2209382" y="3109410"/>
            <a:ext cx="3886617" cy="246221"/>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en-NZ" dirty="0">
                <a:solidFill>
                  <a:schemeClr val="bg1"/>
                </a:solidFill>
                <a:effectLst/>
              </a:rPr>
              <a:t>Step 4:  </a:t>
            </a:r>
            <a:r>
              <a:rPr lang="en-NZ" b="0" dirty="0">
                <a:solidFill>
                  <a:schemeClr val="bg1"/>
                </a:solidFill>
                <a:effectLst/>
              </a:rPr>
              <a:t>Do it.</a:t>
            </a:r>
          </a:p>
        </p:txBody>
      </p:sp>
      <p:sp>
        <p:nvSpPr>
          <p:cNvPr id="11" name="Text Placeholder 3">
            <a:extLst>
              <a:ext uri="{FF2B5EF4-FFF2-40B4-BE49-F238E27FC236}">
                <a16:creationId xmlns:a16="http://schemas.microsoft.com/office/drawing/2014/main" id="{5E13BCE3-E446-0900-9C72-0595B81CD0F5}"/>
              </a:ext>
            </a:extLst>
          </p:cNvPr>
          <p:cNvSpPr txBox="1">
            <a:spLocks/>
          </p:cNvSpPr>
          <p:nvPr/>
        </p:nvSpPr>
        <p:spPr>
          <a:xfrm>
            <a:off x="2209382" y="3528841"/>
            <a:ext cx="3886617" cy="246221"/>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en-NZ" dirty="0">
                <a:solidFill>
                  <a:schemeClr val="bg1"/>
                </a:solidFill>
                <a:effectLst/>
              </a:rPr>
              <a:t>Step 5:  </a:t>
            </a:r>
            <a:r>
              <a:rPr lang="en-NZ" b="0" dirty="0">
                <a:solidFill>
                  <a:schemeClr val="bg1"/>
                </a:solidFill>
                <a:effectLst/>
              </a:rPr>
              <a:t>How did it work?</a:t>
            </a:r>
          </a:p>
        </p:txBody>
      </p:sp>
    </p:spTree>
    <p:extLst>
      <p:ext uri="{BB962C8B-B14F-4D97-AF65-F5344CB8AC3E}">
        <p14:creationId xmlns:p14="http://schemas.microsoft.com/office/powerpoint/2010/main" val="208767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893EB-78E4-4BC8-FCE6-436B2D75E0FD}"/>
              </a:ext>
            </a:extLst>
          </p:cNvPr>
          <p:cNvSpPr>
            <a:spLocks noGrp="1"/>
          </p:cNvSpPr>
          <p:nvPr>
            <p:ph type="sldNum" sz="quarter" idx="12"/>
          </p:nvPr>
        </p:nvSpPr>
        <p:spPr/>
        <p:txBody>
          <a:bodyPr/>
          <a:lstStyle/>
          <a:p>
            <a:fld id="{BFD14E40-3C96-7542-94D9-B9EA8019EF86}" type="slidenum">
              <a:rPr lang="en-NZ" smtClean="0"/>
              <a:pPr/>
              <a:t>81</a:t>
            </a:fld>
            <a:endParaRPr lang="en-NZ" dirty="0"/>
          </a:p>
        </p:txBody>
      </p:sp>
      <p:sp>
        <p:nvSpPr>
          <p:cNvPr id="3" name="Text Placeholder 3">
            <a:extLst>
              <a:ext uri="{FF2B5EF4-FFF2-40B4-BE49-F238E27FC236}">
                <a16:creationId xmlns:a16="http://schemas.microsoft.com/office/drawing/2014/main" id="{EED9E480-CBA9-8FE6-B559-4DDBD02ECE44}"/>
              </a:ext>
            </a:extLst>
          </p:cNvPr>
          <p:cNvSpPr txBox="1">
            <a:spLocks/>
          </p:cNvSpPr>
          <p:nvPr/>
        </p:nvSpPr>
        <p:spPr>
          <a:xfrm>
            <a:off x="431800" y="1182463"/>
            <a:ext cx="8128000" cy="3180358"/>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en-US" b="0" i="1" dirty="0">
                <a:solidFill>
                  <a:srgbClr val="242279"/>
                </a:solidFill>
              </a:rPr>
              <a:t>The ways in which you respond to your student and their situation </a:t>
            </a:r>
            <a:br>
              <a:rPr lang="en-US" b="0" i="1" dirty="0">
                <a:solidFill>
                  <a:srgbClr val="242279"/>
                </a:solidFill>
              </a:rPr>
            </a:br>
            <a:r>
              <a:rPr lang="en-US" b="0" i="1" dirty="0">
                <a:solidFill>
                  <a:srgbClr val="242279"/>
                </a:solidFill>
              </a:rPr>
              <a:t>will determine to what extent they feel empowered and supported </a:t>
            </a:r>
            <a:br>
              <a:rPr lang="en-US" b="0" i="1" dirty="0">
                <a:solidFill>
                  <a:srgbClr val="242279"/>
                </a:solidFill>
              </a:rPr>
            </a:br>
            <a:r>
              <a:rPr lang="en-US" b="0" i="1" dirty="0">
                <a:solidFill>
                  <a:srgbClr val="242279"/>
                </a:solidFill>
              </a:rPr>
              <a:t>to exercise mana </a:t>
            </a:r>
            <a:r>
              <a:rPr lang="en-US" b="0" i="1" dirty="0" err="1">
                <a:solidFill>
                  <a:srgbClr val="242279"/>
                </a:solidFill>
              </a:rPr>
              <a:t>motuhake</a:t>
            </a:r>
            <a:r>
              <a:rPr lang="en-US" b="0" i="1" dirty="0">
                <a:solidFill>
                  <a:srgbClr val="242279"/>
                </a:solidFill>
              </a:rPr>
              <a:t> (agency, autonomy). </a:t>
            </a:r>
          </a:p>
          <a:p>
            <a:pPr marL="0" indent="0">
              <a:buNone/>
            </a:pPr>
            <a:r>
              <a:rPr lang="en-US" b="0" i="1" dirty="0">
                <a:solidFill>
                  <a:srgbClr val="242279"/>
                </a:solidFill>
              </a:rPr>
              <a:t>Effective responses:</a:t>
            </a:r>
            <a:endParaRPr lang="en-NZ" b="0" dirty="0">
              <a:solidFill>
                <a:srgbClr val="242279"/>
              </a:solidFill>
            </a:endParaRPr>
          </a:p>
          <a:p>
            <a:pPr lvl="0">
              <a:spcBef>
                <a:spcPts val="300"/>
              </a:spcBef>
            </a:pPr>
            <a:r>
              <a:rPr lang="en-US" b="0" i="1" dirty="0">
                <a:solidFill>
                  <a:srgbClr val="242279"/>
                </a:solidFill>
              </a:rPr>
              <a:t>are intentional, not haphazard </a:t>
            </a:r>
          </a:p>
          <a:p>
            <a:pPr lvl="0">
              <a:spcBef>
                <a:spcPts val="300"/>
              </a:spcBef>
            </a:pPr>
            <a:r>
              <a:rPr lang="en-US" b="0" i="1" dirty="0">
                <a:solidFill>
                  <a:srgbClr val="242279"/>
                </a:solidFill>
              </a:rPr>
              <a:t>use data as the basis for decisions</a:t>
            </a:r>
            <a:endParaRPr lang="en-NZ" b="0" dirty="0">
              <a:solidFill>
                <a:srgbClr val="242279"/>
              </a:solidFill>
            </a:endParaRPr>
          </a:p>
          <a:p>
            <a:pPr lvl="0">
              <a:spcBef>
                <a:spcPts val="300"/>
              </a:spcBef>
            </a:pPr>
            <a:r>
              <a:rPr lang="en-US" b="0" i="1" dirty="0">
                <a:solidFill>
                  <a:srgbClr val="242279"/>
                </a:solidFill>
              </a:rPr>
              <a:t>are designed in collaboration with the student and </a:t>
            </a:r>
            <a:r>
              <a:rPr lang="en-US" b="0" i="1" dirty="0" err="1">
                <a:solidFill>
                  <a:srgbClr val="242279"/>
                </a:solidFill>
              </a:rPr>
              <a:t>whānau</a:t>
            </a:r>
            <a:endParaRPr lang="en-NZ" b="0" dirty="0">
              <a:solidFill>
                <a:srgbClr val="242279"/>
              </a:solidFill>
            </a:endParaRPr>
          </a:p>
          <a:p>
            <a:pPr lvl="0">
              <a:spcBef>
                <a:spcPts val="300"/>
              </a:spcBef>
            </a:pPr>
            <a:r>
              <a:rPr lang="en-US" b="0" i="1" dirty="0">
                <a:solidFill>
                  <a:srgbClr val="242279"/>
                </a:solidFill>
              </a:rPr>
              <a:t>enhance the student’s protective factors</a:t>
            </a:r>
            <a:endParaRPr lang="en-NZ" b="0" dirty="0">
              <a:solidFill>
                <a:srgbClr val="242279"/>
              </a:solidFill>
            </a:endParaRPr>
          </a:p>
          <a:p>
            <a:pPr lvl="0">
              <a:spcBef>
                <a:spcPts val="300"/>
              </a:spcBef>
            </a:pPr>
            <a:r>
              <a:rPr lang="en-US" b="0" i="1" dirty="0">
                <a:solidFill>
                  <a:srgbClr val="242279"/>
                </a:solidFill>
              </a:rPr>
              <a:t>reinforce beneficial behaviours</a:t>
            </a:r>
            <a:endParaRPr lang="en-NZ" b="0" dirty="0">
              <a:solidFill>
                <a:srgbClr val="242279"/>
              </a:solidFill>
            </a:endParaRPr>
          </a:p>
          <a:p>
            <a:pPr lvl="0">
              <a:spcBef>
                <a:spcPts val="300"/>
              </a:spcBef>
            </a:pPr>
            <a:r>
              <a:rPr lang="en-US" b="0" i="1" dirty="0">
                <a:solidFill>
                  <a:srgbClr val="242279"/>
                </a:solidFill>
              </a:rPr>
              <a:t>take account of multiple target areas (e.g., specific classes, home support, extra-curricular activities)</a:t>
            </a:r>
            <a:r>
              <a:rPr lang="en-US" sz="1200" b="0" dirty="0">
                <a:solidFill>
                  <a:srgbClr val="242279"/>
                </a:solidFill>
                <a:latin typeface="Bliss Pro Light" panose="02010006030000020004" pitchFamily="2" charset="0"/>
              </a:rPr>
              <a:t>     </a:t>
            </a:r>
            <a:endParaRPr lang="en-NZ" sz="1200" b="0" dirty="0">
              <a:solidFill>
                <a:srgbClr val="242279"/>
              </a:solidFill>
              <a:latin typeface="Bliss Pro Light" panose="02010006030000020004" pitchFamily="2" charset="0"/>
            </a:endParaRPr>
          </a:p>
        </p:txBody>
      </p:sp>
      <p:sp>
        <p:nvSpPr>
          <p:cNvPr id="4" name="Title 2">
            <a:extLst>
              <a:ext uri="{FF2B5EF4-FFF2-40B4-BE49-F238E27FC236}">
                <a16:creationId xmlns:a16="http://schemas.microsoft.com/office/drawing/2014/main" id="{0F7C01B0-D8B6-E52C-3B68-E0BD74A77B0F}"/>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latin typeface="Bliss Pro Bold" panose="02010006030000020004" pitchFamily="2" charset="0"/>
                <a:ea typeface="Times New Roman" panose="02020603050405020304" pitchFamily="18" charset="0"/>
                <a:cs typeface="Times New Roman" panose="02020603050405020304" pitchFamily="18" charset="0"/>
              </a:rPr>
              <a:t>Mana </a:t>
            </a:r>
            <a:r>
              <a:rPr lang="en-NZ" b="1" dirty="0" err="1">
                <a:latin typeface="Bliss Pro Bold" panose="02010006030000020004" pitchFamily="2" charset="0"/>
                <a:ea typeface="Times New Roman" panose="02020603050405020304" pitchFamily="18" charset="0"/>
                <a:cs typeface="Times New Roman" panose="02020603050405020304" pitchFamily="18" charset="0"/>
              </a:rPr>
              <a:t>motuhake</a:t>
            </a:r>
            <a:r>
              <a:rPr lang="en-NZ" b="1" dirty="0">
                <a:latin typeface="Bliss Pro Bold" panose="02010006030000020004" pitchFamily="2" charset="0"/>
                <a:ea typeface="Times New Roman" panose="02020603050405020304" pitchFamily="18" charset="0"/>
                <a:cs typeface="Times New Roman" panose="02020603050405020304" pitchFamily="18" charset="0"/>
              </a:rPr>
              <a:t>: Empowering the student</a:t>
            </a:r>
            <a:endParaRPr lang="en-NZ" b="1" dirty="0">
              <a:latin typeface="Bliss Pro Bold" panose="02010006030000020004" pitchFamily="2" charset="0"/>
            </a:endParaRPr>
          </a:p>
        </p:txBody>
      </p:sp>
      <p:pic>
        <p:nvPicPr>
          <p:cNvPr id="6" name="Picture 5">
            <a:extLst>
              <a:ext uri="{FF2B5EF4-FFF2-40B4-BE49-F238E27FC236}">
                <a16:creationId xmlns:a16="http://schemas.microsoft.com/office/drawing/2014/main" id="{AAA5BDCC-41BD-2FCE-67F8-016A8B4A6BF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66257" y="932582"/>
            <a:ext cx="2745943" cy="1485900"/>
          </a:xfrm>
          <a:prstGeom prst="rect">
            <a:avLst/>
          </a:prstGeom>
        </p:spPr>
      </p:pic>
      <p:sp>
        <p:nvSpPr>
          <p:cNvPr id="8" name="Text Placeholder 3">
            <a:extLst>
              <a:ext uri="{FF2B5EF4-FFF2-40B4-BE49-F238E27FC236}">
                <a16:creationId xmlns:a16="http://schemas.microsoft.com/office/drawing/2014/main" id="{9F2F5436-A057-3C21-0E6D-F89124A97538}"/>
              </a:ext>
            </a:extLst>
          </p:cNvPr>
          <p:cNvSpPr txBox="1">
            <a:spLocks/>
          </p:cNvSpPr>
          <p:nvPr/>
        </p:nvSpPr>
        <p:spPr>
          <a:xfrm>
            <a:off x="4639744" y="4428036"/>
            <a:ext cx="3735466" cy="184666"/>
          </a:xfrm>
          <a:prstGeom prst="rect">
            <a:avLst/>
          </a:prstGeom>
        </p:spPr>
        <p:txBody>
          <a:bodyPr vert="horz" wrap="square" lIns="0" tIns="0" rIns="0" bIns="0" rtlCol="0">
            <a:spAutoFit/>
          </a:bodyPr>
          <a:lstStyle>
            <a:defPPr>
              <a:defRPr lang="en-US"/>
            </a:defPPr>
            <a:lvl1pPr indent="0" algn="r" defTabSz="914400">
              <a:lnSpc>
                <a:spcPct val="100000"/>
              </a:lnSpc>
              <a:spcBef>
                <a:spcPts val="1000"/>
              </a:spcBef>
              <a:spcAft>
                <a:spcPts val="400"/>
              </a:spcAft>
              <a:buFont typeface="Arial" panose="020B0604020202020204" pitchFamily="34" charset="0"/>
              <a:buNone/>
              <a:defRPr sz="1400">
                <a:solidFill>
                  <a:srgbClr val="242279"/>
                </a:solidFill>
                <a:effectLst/>
                <a:ea typeface="Calibri" panose="020F0502020204030204" pitchFamily="34" charset="0"/>
                <a:cs typeface="BlissPro-Light" panose="0201000603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sz="1200" dirty="0"/>
              <a:t>(Check &amp; Connect: Te Hononga manual, p. 57)</a:t>
            </a:r>
          </a:p>
        </p:txBody>
      </p:sp>
    </p:spTree>
    <p:extLst>
      <p:ext uri="{BB962C8B-B14F-4D97-AF65-F5344CB8AC3E}">
        <p14:creationId xmlns:p14="http://schemas.microsoft.com/office/powerpoint/2010/main" val="15959887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A46F68-2E23-9E56-877B-3BEADCFEE557}"/>
              </a:ext>
            </a:extLst>
          </p:cNvPr>
          <p:cNvSpPr>
            <a:spLocks noGrp="1"/>
          </p:cNvSpPr>
          <p:nvPr>
            <p:ph type="sldNum" sz="quarter" idx="12"/>
          </p:nvPr>
        </p:nvSpPr>
        <p:spPr/>
        <p:txBody>
          <a:bodyPr/>
          <a:lstStyle/>
          <a:p>
            <a:fld id="{BFD14E40-3C96-7542-94D9-B9EA8019EF86}" type="slidenum">
              <a:rPr lang="en-NZ" smtClean="0"/>
              <a:pPr/>
              <a:t>82</a:t>
            </a:fld>
            <a:endParaRPr lang="en-NZ" dirty="0"/>
          </a:p>
        </p:txBody>
      </p:sp>
      <p:sp>
        <p:nvSpPr>
          <p:cNvPr id="10" name="Text Placeholder 3">
            <a:extLst>
              <a:ext uri="{FF2B5EF4-FFF2-40B4-BE49-F238E27FC236}">
                <a16:creationId xmlns:a16="http://schemas.microsoft.com/office/drawing/2014/main" id="{D9032327-8DFA-61EE-4657-A56424263AF2}"/>
              </a:ext>
            </a:extLst>
          </p:cNvPr>
          <p:cNvSpPr txBox="1">
            <a:spLocks/>
          </p:cNvSpPr>
          <p:nvPr/>
        </p:nvSpPr>
        <p:spPr>
          <a:xfrm>
            <a:off x="431800" y="1634517"/>
            <a:ext cx="3729073" cy="2308324"/>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spcAft>
                <a:spcPts val="1200"/>
              </a:spcAft>
              <a:buNone/>
            </a:pPr>
            <a:r>
              <a:rPr lang="en-US" b="0" i="1" dirty="0">
                <a:solidFill>
                  <a:srgbClr val="1B1466"/>
                </a:solidFill>
                <a:effectLst/>
                <a:ea typeface="Calibri" panose="020F0502020204030204" pitchFamily="34" charset="0"/>
                <a:cs typeface="Times"/>
              </a:rPr>
              <a:t>Intensive responses are designed to achieve a person–environment fit for the student: they support the student to change their </a:t>
            </a:r>
            <a:r>
              <a:rPr lang="en-US" b="0" i="1" dirty="0" err="1">
                <a:solidFill>
                  <a:srgbClr val="1B1466"/>
                </a:solidFill>
                <a:effectLst/>
                <a:ea typeface="Calibri" panose="020F0502020204030204" pitchFamily="34" charset="0"/>
                <a:cs typeface="Times"/>
              </a:rPr>
              <a:t>behaviour</a:t>
            </a:r>
            <a:r>
              <a:rPr lang="en-US" b="0" i="1" dirty="0">
                <a:solidFill>
                  <a:srgbClr val="1B1466"/>
                </a:solidFill>
                <a:effectLst/>
                <a:ea typeface="Calibri" panose="020F0502020204030204" pitchFamily="34" charset="0"/>
                <a:cs typeface="Times"/>
              </a:rPr>
              <a:t> and encourage </a:t>
            </a:r>
            <a:r>
              <a:rPr lang="en-US" b="0" i="1" dirty="0" err="1">
                <a:solidFill>
                  <a:srgbClr val="1B1466"/>
                </a:solidFill>
                <a:effectLst/>
                <a:ea typeface="Calibri" panose="020F0502020204030204" pitchFamily="34" charset="0"/>
                <a:cs typeface="Times"/>
              </a:rPr>
              <a:t>whānau</a:t>
            </a:r>
            <a:r>
              <a:rPr lang="en-US" b="0" i="1" dirty="0">
                <a:solidFill>
                  <a:srgbClr val="1B1466"/>
                </a:solidFill>
                <a:effectLst/>
                <a:ea typeface="Calibri" panose="020F0502020204030204" pitchFamily="34" charset="0"/>
                <a:cs typeface="Times"/>
              </a:rPr>
              <a:t>, teachers, and school (the environment) to change their policies or practices in ways that encourage participation and engagement. There are many ways of doing this: both student and environment can change.</a:t>
            </a:r>
            <a:endParaRPr lang="en-NZ" b="0" i="1" dirty="0">
              <a:effectLst/>
              <a:ea typeface="Calibri" panose="020F0502020204030204" pitchFamily="34" charset="0"/>
              <a:cs typeface="Times New Roman" panose="02020603050405020304" pitchFamily="18" charset="0"/>
            </a:endParaRPr>
          </a:p>
          <a:p>
            <a:pPr marL="0" indent="0" algn="r">
              <a:spcBef>
                <a:spcPts val="0"/>
              </a:spcBef>
              <a:spcAft>
                <a:spcPts val="400"/>
              </a:spcAft>
              <a:buNone/>
            </a:pPr>
            <a:r>
              <a:rPr lang="en-NZ" sz="1200" b="0" dirty="0">
                <a:solidFill>
                  <a:srgbClr val="242279"/>
                </a:solidFill>
                <a:effectLst/>
                <a:ea typeface="Calibri" panose="020F0502020204030204" pitchFamily="34" charset="0"/>
                <a:cs typeface="Times New Roman" panose="02020603050405020304" pitchFamily="18" charset="0"/>
              </a:rPr>
              <a:t>(Check &amp; Connect: Te </a:t>
            </a:r>
            <a:r>
              <a:rPr lang="en-NZ" sz="1200" b="0" dirty="0" err="1">
                <a:solidFill>
                  <a:srgbClr val="242279"/>
                </a:solidFill>
                <a:effectLst/>
                <a:ea typeface="Calibri" panose="020F0502020204030204" pitchFamily="34" charset="0"/>
                <a:cs typeface="Times New Roman" panose="02020603050405020304" pitchFamily="18" charset="0"/>
              </a:rPr>
              <a:t>Hononga</a:t>
            </a:r>
            <a:r>
              <a:rPr lang="en-NZ" sz="1200" b="0" dirty="0">
                <a:solidFill>
                  <a:srgbClr val="242279"/>
                </a:solidFill>
                <a:effectLst/>
                <a:ea typeface="Calibri" panose="020F0502020204030204" pitchFamily="34" charset="0"/>
                <a:cs typeface="Times New Roman" panose="02020603050405020304" pitchFamily="18" charset="0"/>
              </a:rPr>
              <a:t> manual, p. 63</a:t>
            </a:r>
            <a:r>
              <a:rPr lang="en-NZ" sz="1200" b="0" i="1" dirty="0">
                <a:solidFill>
                  <a:srgbClr val="242279"/>
                </a:solidFill>
                <a:effectLst/>
                <a:ea typeface="Calibri" panose="020F0502020204030204" pitchFamily="34" charset="0"/>
                <a:cs typeface="Times New Roman" panose="02020603050405020304" pitchFamily="18" charset="0"/>
              </a:rPr>
              <a:t>)</a:t>
            </a:r>
            <a:r>
              <a:rPr lang="en-NZ" sz="1200" b="0" dirty="0">
                <a:solidFill>
                  <a:srgbClr val="242279"/>
                </a:solidFill>
                <a:effectLst/>
              </a:rPr>
              <a:t> </a:t>
            </a:r>
            <a:endParaRPr lang="en-NZ" sz="1200" b="0" i="1" dirty="0">
              <a:solidFill>
                <a:srgbClr val="242279"/>
              </a:solidFill>
              <a:effectLst/>
            </a:endParaRPr>
          </a:p>
        </p:txBody>
      </p:sp>
      <p:sp>
        <p:nvSpPr>
          <p:cNvPr id="11" name="Title 2">
            <a:extLst>
              <a:ext uri="{FF2B5EF4-FFF2-40B4-BE49-F238E27FC236}">
                <a16:creationId xmlns:a16="http://schemas.microsoft.com/office/drawing/2014/main" id="{755076A7-8582-3F20-076B-75F2EABAB3CB}"/>
              </a:ext>
            </a:extLst>
          </p:cNvPr>
          <p:cNvSpPr txBox="1">
            <a:spLocks/>
          </p:cNvSpPr>
          <p:nvPr/>
        </p:nvSpPr>
        <p:spPr>
          <a:xfrm>
            <a:off x="1675984" y="220861"/>
            <a:ext cx="7339324"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Levels of response: Intensive responses</a:t>
            </a:r>
            <a:endParaRPr lang="en-NZ" b="1" dirty="0">
              <a:solidFill>
                <a:schemeClr val="tx1"/>
              </a:solidFill>
              <a:latin typeface="Bliss Pro Bold" panose="02010006030000020004" pitchFamily="2" charset="0"/>
            </a:endParaRPr>
          </a:p>
        </p:txBody>
      </p:sp>
    </p:spTree>
    <p:extLst>
      <p:ext uri="{BB962C8B-B14F-4D97-AF65-F5344CB8AC3E}">
        <p14:creationId xmlns:p14="http://schemas.microsoft.com/office/powerpoint/2010/main" val="1357238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D261F0-63C0-0990-A1BF-79A43B191FDF}"/>
              </a:ext>
            </a:extLst>
          </p:cNvPr>
          <p:cNvSpPr>
            <a:spLocks noGrp="1"/>
          </p:cNvSpPr>
          <p:nvPr>
            <p:ph type="sldNum" sz="quarter" idx="12"/>
          </p:nvPr>
        </p:nvSpPr>
        <p:spPr/>
        <p:txBody>
          <a:bodyPr/>
          <a:lstStyle/>
          <a:p>
            <a:fld id="{BFD14E40-3C96-7542-94D9-B9EA8019EF86}" type="slidenum">
              <a:rPr lang="en-NZ" smtClean="0"/>
              <a:pPr/>
              <a:t>83</a:t>
            </a:fld>
            <a:endParaRPr lang="en-NZ" dirty="0"/>
          </a:p>
        </p:txBody>
      </p:sp>
      <p:sp>
        <p:nvSpPr>
          <p:cNvPr id="3" name="Title 2">
            <a:extLst>
              <a:ext uri="{FF2B5EF4-FFF2-40B4-BE49-F238E27FC236}">
                <a16:creationId xmlns:a16="http://schemas.microsoft.com/office/drawing/2014/main" id="{CB1FA071-2C2C-805E-7D4E-6B57F89EF33C}"/>
              </a:ext>
            </a:extLst>
          </p:cNvPr>
          <p:cNvSpPr txBox="1">
            <a:spLocks/>
          </p:cNvSpPr>
          <p:nvPr/>
        </p:nvSpPr>
        <p:spPr>
          <a:xfrm>
            <a:off x="1675984" y="231666"/>
            <a:ext cx="7339324"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Building connections with whānau</a:t>
            </a:r>
            <a:r>
              <a:rPr lang="en-NZ" b="1" dirty="0">
                <a:solidFill>
                  <a:schemeClr val="tx1"/>
                </a:solidFill>
                <a:effectLst/>
                <a:latin typeface="Bliss Pro Bold" panose="02010006030000020004" pitchFamily="2" charset="0"/>
              </a:rPr>
              <a:t> </a:t>
            </a:r>
            <a:endParaRPr lang="en-NZ" b="1" dirty="0">
              <a:solidFill>
                <a:schemeClr val="tx1"/>
              </a:solidFill>
              <a:latin typeface="Bliss Pro Bold" panose="02010006030000020004" pitchFamily="2" charset="0"/>
            </a:endParaRPr>
          </a:p>
        </p:txBody>
      </p:sp>
      <p:sp>
        <p:nvSpPr>
          <p:cNvPr id="5" name="Text Placeholder 3">
            <a:extLst>
              <a:ext uri="{FF2B5EF4-FFF2-40B4-BE49-F238E27FC236}">
                <a16:creationId xmlns:a16="http://schemas.microsoft.com/office/drawing/2014/main" id="{0451CB80-0516-A18E-B220-1E93D03D6F81}"/>
              </a:ext>
            </a:extLst>
          </p:cNvPr>
          <p:cNvSpPr txBox="1">
            <a:spLocks/>
          </p:cNvSpPr>
          <p:nvPr/>
        </p:nvSpPr>
        <p:spPr>
          <a:xfrm>
            <a:off x="573907" y="1319806"/>
            <a:ext cx="4577642" cy="2749471"/>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spcAft>
                <a:spcPts val="400"/>
              </a:spcAft>
              <a:buNone/>
            </a:pPr>
            <a:r>
              <a:rPr lang="en-NZ" b="0" i="1" dirty="0">
                <a:solidFill>
                  <a:srgbClr val="242279"/>
                </a:solidFill>
                <a:effectLst/>
                <a:latin typeface="Bliss Pro Light" panose="02010006030000020004" pitchFamily="2" charset="0"/>
              </a:rPr>
              <a:t>As mentor, you provide a link between school and </a:t>
            </a:r>
            <a:r>
              <a:rPr lang="en-NZ" b="0" i="1" dirty="0" err="1">
                <a:solidFill>
                  <a:srgbClr val="242279"/>
                </a:solidFill>
                <a:effectLst/>
                <a:latin typeface="Bliss Pro Light" panose="02010006030000020004" pitchFamily="2" charset="0"/>
              </a:rPr>
              <a:t>whānau</a:t>
            </a:r>
            <a:r>
              <a:rPr lang="en-NZ" b="0" i="1" dirty="0">
                <a:solidFill>
                  <a:srgbClr val="242279"/>
                </a:solidFill>
                <a:effectLst/>
                <a:latin typeface="Bliss Pro Light" panose="02010006030000020004" pitchFamily="2" charset="0"/>
              </a:rPr>
              <a:t>. Your aim is to build a relationship that will support the educational achievement of your Check &amp; Connect student. Assume that the </a:t>
            </a:r>
            <a:r>
              <a:rPr lang="en-NZ" b="0" i="1" dirty="0" err="1">
                <a:solidFill>
                  <a:srgbClr val="242279"/>
                </a:solidFill>
                <a:effectLst/>
                <a:latin typeface="Bliss Pro Light" panose="02010006030000020004" pitchFamily="2" charset="0"/>
              </a:rPr>
              <a:t>whānau</a:t>
            </a:r>
            <a:r>
              <a:rPr lang="en-NZ" b="0" i="1" dirty="0">
                <a:solidFill>
                  <a:srgbClr val="242279"/>
                </a:solidFill>
                <a:effectLst/>
                <a:latin typeface="Bliss Pro Light" panose="02010006030000020004" pitchFamily="2" charset="0"/>
              </a:rPr>
              <a:t> and the school both want the best for the student, and that by working together they will achieve more than by working in isolation. Engagement occurs through dialogue, mutual problem solving, and shared decision making in relation to expectations, goals, and learning outcomes for the student.</a:t>
            </a:r>
          </a:p>
          <a:p>
            <a:pPr marL="0" indent="0">
              <a:spcBef>
                <a:spcPts val="400"/>
              </a:spcBef>
              <a:spcAft>
                <a:spcPts val="400"/>
              </a:spcAft>
              <a:buNone/>
            </a:pPr>
            <a:r>
              <a:rPr lang="en-NZ" sz="1200" b="0" dirty="0">
                <a:solidFill>
                  <a:srgbClr val="242279"/>
                </a:solidFill>
                <a:effectLst/>
                <a:ea typeface="Calibri" panose="020F0502020204030204" pitchFamily="34" charset="0"/>
                <a:cs typeface="Times New Roman" panose="02020603050405020304" pitchFamily="18" charset="0"/>
              </a:rPr>
              <a:t>(Check &amp; Connect: Te </a:t>
            </a:r>
            <a:r>
              <a:rPr lang="en-NZ" sz="1200" b="0" dirty="0" err="1">
                <a:solidFill>
                  <a:srgbClr val="242279"/>
                </a:solidFill>
                <a:effectLst/>
                <a:ea typeface="Calibri" panose="020F0502020204030204" pitchFamily="34" charset="0"/>
                <a:cs typeface="Times New Roman" panose="02020603050405020304" pitchFamily="18" charset="0"/>
              </a:rPr>
              <a:t>Hononga</a:t>
            </a:r>
            <a:r>
              <a:rPr lang="en-NZ" sz="1200" b="0" dirty="0">
                <a:solidFill>
                  <a:srgbClr val="242279"/>
                </a:solidFill>
                <a:effectLst/>
                <a:ea typeface="Calibri" panose="020F0502020204030204" pitchFamily="34" charset="0"/>
                <a:cs typeface="Times New Roman" panose="02020603050405020304" pitchFamily="18" charset="0"/>
              </a:rPr>
              <a:t> manual, p. 64</a:t>
            </a:r>
            <a:r>
              <a:rPr lang="en-NZ" sz="1200" b="0" i="1" dirty="0">
                <a:solidFill>
                  <a:srgbClr val="242279"/>
                </a:solidFill>
                <a:effectLst/>
                <a:ea typeface="Calibri" panose="020F0502020204030204" pitchFamily="34" charset="0"/>
                <a:cs typeface="Times New Roman" panose="02020603050405020304" pitchFamily="18" charset="0"/>
              </a:rPr>
              <a:t>)</a:t>
            </a:r>
            <a:r>
              <a:rPr lang="en-NZ" sz="1200" b="0" dirty="0">
                <a:solidFill>
                  <a:srgbClr val="242279"/>
                </a:solidFill>
                <a:effectLst/>
              </a:rPr>
              <a:t> </a:t>
            </a:r>
            <a:endParaRPr lang="en-NZ" sz="1200" b="0" i="1" dirty="0">
              <a:solidFill>
                <a:srgbClr val="242279"/>
              </a:solidFill>
              <a:effectLst/>
            </a:endParaRPr>
          </a:p>
        </p:txBody>
      </p:sp>
      <p:sp>
        <p:nvSpPr>
          <p:cNvPr id="7" name="TextBox 6">
            <a:extLst>
              <a:ext uri="{FF2B5EF4-FFF2-40B4-BE49-F238E27FC236}">
                <a16:creationId xmlns:a16="http://schemas.microsoft.com/office/drawing/2014/main" id="{83D322BC-88BC-D890-FE80-D86FF818BF67}"/>
              </a:ext>
            </a:extLst>
          </p:cNvPr>
          <p:cNvSpPr txBox="1"/>
          <p:nvPr/>
        </p:nvSpPr>
        <p:spPr>
          <a:xfrm>
            <a:off x="4842495" y="4424668"/>
            <a:ext cx="4301505" cy="338554"/>
          </a:xfrm>
          <a:prstGeom prst="rect">
            <a:avLst/>
          </a:prstGeom>
          <a:noFill/>
        </p:spPr>
        <p:txBody>
          <a:bodyPr wrap="square" rtlCol="0">
            <a:spAutoFit/>
          </a:bodyPr>
          <a:lstStyle/>
          <a:p>
            <a:pPr algn="ctr"/>
            <a:r>
              <a:rPr lang="en-US" sz="1600" dirty="0"/>
              <a:t>Watch:  </a:t>
            </a:r>
            <a:r>
              <a:rPr lang="en-US" sz="1600" dirty="0">
                <a:hlinkClick r:id="rId3"/>
              </a:rPr>
              <a:t>Check &amp; Connect - Working with families</a:t>
            </a:r>
            <a:endParaRPr lang="en-US" sz="1600" dirty="0"/>
          </a:p>
        </p:txBody>
      </p:sp>
      <p:sp>
        <p:nvSpPr>
          <p:cNvPr id="8" name="TextBox 7">
            <a:extLst>
              <a:ext uri="{FF2B5EF4-FFF2-40B4-BE49-F238E27FC236}">
                <a16:creationId xmlns:a16="http://schemas.microsoft.com/office/drawing/2014/main" id="{EEE6AA99-F3FF-5E12-E8BD-65ED23000617}"/>
              </a:ext>
            </a:extLst>
          </p:cNvPr>
          <p:cNvSpPr txBox="1"/>
          <p:nvPr/>
        </p:nvSpPr>
        <p:spPr>
          <a:xfrm>
            <a:off x="5151549" y="1261573"/>
            <a:ext cx="3749636" cy="830997"/>
          </a:xfrm>
          <a:prstGeom prst="rect">
            <a:avLst/>
          </a:prstGeom>
          <a:noFill/>
        </p:spPr>
        <p:txBody>
          <a:bodyPr wrap="square" rtlCol="0">
            <a:spAutoFit/>
          </a:bodyPr>
          <a:lstStyle/>
          <a:p>
            <a:pPr marL="230400" lvl="0" indent="-230400">
              <a:buFont typeface="+mj-lt"/>
              <a:buAutoNum type="arabicPeriod"/>
            </a:pPr>
            <a:r>
              <a:rPr lang="en-US" sz="1600" dirty="0">
                <a:effectLst/>
                <a:ea typeface="Calibri" panose="020F0502020204030204" pitchFamily="34" charset="0"/>
                <a:cs typeface="Times New Roman" panose="02020603050405020304" pitchFamily="18" charset="0"/>
              </a:rPr>
              <a:t>What is the purpose of your relationship with </a:t>
            </a:r>
            <a:r>
              <a:rPr lang="en-US" sz="1600" dirty="0" err="1">
                <a:effectLst/>
                <a:ea typeface="Calibri" panose="020F0502020204030204" pitchFamily="34" charset="0"/>
                <a:cs typeface="Times New Roman" panose="02020603050405020304" pitchFamily="18" charset="0"/>
              </a:rPr>
              <a:t>whānau</a:t>
            </a:r>
            <a:r>
              <a:rPr lang="en-US" sz="1600" dirty="0">
                <a:effectLst/>
                <a:ea typeface="Calibri" panose="020F0502020204030204" pitchFamily="34" charset="0"/>
                <a:cs typeface="Times New Roman" panose="02020603050405020304" pitchFamily="18" charset="0"/>
              </a:rPr>
              <a:t>?</a:t>
            </a:r>
            <a:endParaRPr lang="en-NZ" sz="1600" dirty="0">
              <a:effectLst/>
              <a:ea typeface="Calibri" panose="020F0502020204030204" pitchFamily="34" charset="0"/>
              <a:cs typeface="Times New Roman" panose="02020603050405020304" pitchFamily="18" charset="0"/>
            </a:endParaRPr>
          </a:p>
          <a:p>
            <a:pPr marL="230400" lvl="0" indent="-230400">
              <a:spcAft>
                <a:spcPts val="400"/>
              </a:spcAft>
              <a:buFont typeface="+mj-lt"/>
              <a:buAutoNum type="arabicPeriod"/>
            </a:pPr>
            <a:r>
              <a:rPr lang="en-US" sz="1600" dirty="0">
                <a:effectLst/>
                <a:ea typeface="Calibri" panose="020F0502020204030204" pitchFamily="34" charset="0"/>
                <a:cs typeface="Times New Roman" panose="02020603050405020304" pitchFamily="18" charset="0"/>
              </a:rPr>
              <a:t>What should that relationship look like?</a:t>
            </a:r>
            <a:endParaRPr lang="en-NZ" sz="1600" dirty="0">
              <a:effectLst/>
              <a:ea typeface="Calibri" panose="020F0502020204030204" pitchFamily="34" charset="0"/>
              <a:cs typeface="Times New Roman" panose="02020603050405020304" pitchFamily="18" charset="0"/>
            </a:endParaRPr>
          </a:p>
        </p:txBody>
      </p:sp>
      <p:pic>
        <p:nvPicPr>
          <p:cNvPr id="4" name="Picture 3">
            <a:hlinkClick r:id="rId3"/>
            <a:extLst>
              <a:ext uri="{FF2B5EF4-FFF2-40B4-BE49-F238E27FC236}">
                <a16:creationId xmlns:a16="http://schemas.microsoft.com/office/drawing/2014/main" id="{608752DA-43A4-23BE-F675-17470A8EBC52}"/>
              </a:ext>
            </a:extLst>
          </p:cNvPr>
          <p:cNvPicPr>
            <a:picLocks noChangeAspect="1"/>
          </p:cNvPicPr>
          <p:nvPr/>
        </p:nvPicPr>
        <p:blipFill>
          <a:blip r:embed="rId4"/>
          <a:stretch>
            <a:fillRect/>
          </a:stretch>
        </p:blipFill>
        <p:spPr>
          <a:xfrm>
            <a:off x="5666705" y="2574565"/>
            <a:ext cx="3348604" cy="1850104"/>
          </a:xfrm>
          <a:prstGeom prst="rect">
            <a:avLst/>
          </a:prstGeom>
        </p:spPr>
      </p:pic>
    </p:spTree>
    <p:extLst>
      <p:ext uri="{BB962C8B-B14F-4D97-AF65-F5344CB8AC3E}">
        <p14:creationId xmlns:p14="http://schemas.microsoft.com/office/powerpoint/2010/main" val="10128184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D261F0-63C0-0990-A1BF-79A43B191FDF}"/>
              </a:ext>
            </a:extLst>
          </p:cNvPr>
          <p:cNvSpPr>
            <a:spLocks noGrp="1"/>
          </p:cNvSpPr>
          <p:nvPr>
            <p:ph type="sldNum" sz="quarter" idx="12"/>
          </p:nvPr>
        </p:nvSpPr>
        <p:spPr/>
        <p:txBody>
          <a:bodyPr/>
          <a:lstStyle/>
          <a:p>
            <a:fld id="{BFD14E40-3C96-7542-94D9-B9EA8019EF86}" type="slidenum">
              <a:rPr lang="en-NZ" smtClean="0"/>
              <a:pPr/>
              <a:t>84</a:t>
            </a:fld>
            <a:endParaRPr lang="en-NZ" dirty="0"/>
          </a:p>
        </p:txBody>
      </p:sp>
      <p:sp>
        <p:nvSpPr>
          <p:cNvPr id="3" name="Title 2">
            <a:extLst>
              <a:ext uri="{FF2B5EF4-FFF2-40B4-BE49-F238E27FC236}">
                <a16:creationId xmlns:a16="http://schemas.microsoft.com/office/drawing/2014/main" id="{CB1FA071-2C2C-805E-7D4E-6B57F89EF33C}"/>
              </a:ext>
            </a:extLst>
          </p:cNvPr>
          <p:cNvSpPr txBox="1">
            <a:spLocks/>
          </p:cNvSpPr>
          <p:nvPr/>
        </p:nvSpPr>
        <p:spPr>
          <a:xfrm>
            <a:off x="1675984" y="226495"/>
            <a:ext cx="7339324"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Building connections with whanau – Building trust</a:t>
            </a:r>
            <a:r>
              <a:rPr lang="en-NZ" b="1" dirty="0">
                <a:solidFill>
                  <a:schemeClr val="tx1"/>
                </a:solidFill>
                <a:effectLst/>
                <a:latin typeface="Bliss Pro Bold" panose="02010006030000020004" pitchFamily="2" charset="0"/>
              </a:rPr>
              <a:t> </a:t>
            </a:r>
            <a:endParaRPr lang="en-NZ" b="1" dirty="0">
              <a:solidFill>
                <a:schemeClr val="tx1"/>
              </a:solidFill>
              <a:latin typeface="Bliss Pro Bold" panose="02010006030000020004" pitchFamily="2" charset="0"/>
            </a:endParaRPr>
          </a:p>
        </p:txBody>
      </p:sp>
      <p:sp>
        <p:nvSpPr>
          <p:cNvPr id="5" name="Text Placeholder 3">
            <a:extLst>
              <a:ext uri="{FF2B5EF4-FFF2-40B4-BE49-F238E27FC236}">
                <a16:creationId xmlns:a16="http://schemas.microsoft.com/office/drawing/2014/main" id="{0451CB80-0516-A18E-B220-1E93D03D6F81}"/>
              </a:ext>
            </a:extLst>
          </p:cNvPr>
          <p:cNvSpPr txBox="1">
            <a:spLocks/>
          </p:cNvSpPr>
          <p:nvPr/>
        </p:nvSpPr>
        <p:spPr>
          <a:xfrm>
            <a:off x="438888" y="1471130"/>
            <a:ext cx="4133112" cy="2708434"/>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en-NZ" b="0" i="1" dirty="0">
                <a:solidFill>
                  <a:srgbClr val="242279"/>
                </a:solidFill>
                <a:effectLst/>
                <a:ea typeface="Calibri" panose="020F0502020204030204" pitchFamily="34" charset="0"/>
                <a:cs typeface="Times New Roman" panose="02020603050405020304" pitchFamily="18" charset="0"/>
              </a:rPr>
              <a:t>The way </a:t>
            </a:r>
            <a:r>
              <a:rPr lang="en-NZ" b="0" i="1" dirty="0" err="1">
                <a:solidFill>
                  <a:srgbClr val="242279"/>
                </a:solidFill>
                <a:effectLst/>
                <a:ea typeface="Calibri" panose="020F0502020204030204" pitchFamily="34" charset="0"/>
                <a:cs typeface="Times New Roman" panose="02020603050405020304" pitchFamily="18" charset="0"/>
              </a:rPr>
              <a:t>whānau</a:t>
            </a:r>
            <a:r>
              <a:rPr lang="en-NZ" b="0" i="1" dirty="0">
                <a:solidFill>
                  <a:srgbClr val="242279"/>
                </a:solidFill>
                <a:effectLst/>
                <a:ea typeface="Calibri" panose="020F0502020204030204" pitchFamily="34" charset="0"/>
                <a:cs typeface="Times New Roman" panose="02020603050405020304" pitchFamily="18" charset="0"/>
              </a:rPr>
              <a:t> react and interact differs. </a:t>
            </a:r>
            <a:br>
              <a:rPr lang="en-NZ" b="0" i="1" dirty="0">
                <a:solidFill>
                  <a:srgbClr val="242279"/>
                </a:solidFill>
                <a:effectLst/>
                <a:ea typeface="Calibri" panose="020F0502020204030204" pitchFamily="34" charset="0"/>
                <a:cs typeface="Times New Roman" panose="02020603050405020304" pitchFamily="18" charset="0"/>
              </a:rPr>
            </a:br>
            <a:r>
              <a:rPr lang="en-NZ" b="0" i="1" dirty="0">
                <a:solidFill>
                  <a:srgbClr val="242279"/>
                </a:solidFill>
                <a:effectLst/>
                <a:ea typeface="Calibri" panose="020F0502020204030204" pitchFamily="34" charset="0"/>
                <a:cs typeface="Times New Roman" panose="02020603050405020304" pitchFamily="18" charset="0"/>
              </a:rPr>
              <a:t>There are no hard and fast rules for linking the culture of the </a:t>
            </a:r>
            <a:r>
              <a:rPr lang="en-NZ" b="0" i="1" dirty="0" err="1">
                <a:solidFill>
                  <a:srgbClr val="242279"/>
                </a:solidFill>
                <a:effectLst/>
                <a:ea typeface="Calibri" panose="020F0502020204030204" pitchFamily="34" charset="0"/>
                <a:cs typeface="Times New Roman" panose="02020603050405020304" pitchFamily="18" charset="0"/>
              </a:rPr>
              <a:t>whānau</a:t>
            </a:r>
            <a:r>
              <a:rPr lang="en-NZ" b="0" i="1" dirty="0">
                <a:solidFill>
                  <a:srgbClr val="242279"/>
                </a:solidFill>
                <a:effectLst/>
                <a:ea typeface="Calibri" panose="020F0502020204030204" pitchFamily="34" charset="0"/>
                <a:cs typeface="Times New Roman" panose="02020603050405020304" pitchFamily="18" charset="0"/>
              </a:rPr>
              <a:t> with the education context and vice versa, but there are recommended processes. The first recommendation is knowing the background of the </a:t>
            </a:r>
            <a:r>
              <a:rPr lang="en-NZ" b="0" i="1" dirty="0" err="1">
                <a:solidFill>
                  <a:srgbClr val="242279"/>
                </a:solidFill>
                <a:effectLst/>
                <a:ea typeface="Calibri" panose="020F0502020204030204" pitchFamily="34" charset="0"/>
                <a:cs typeface="Times New Roman" panose="02020603050405020304" pitchFamily="18" charset="0"/>
              </a:rPr>
              <a:t>whānau</a:t>
            </a:r>
            <a:r>
              <a:rPr lang="en-NZ" b="0" i="1" dirty="0">
                <a:solidFill>
                  <a:srgbClr val="242279"/>
                </a:solidFill>
                <a:effectLst/>
                <a:ea typeface="Calibri" panose="020F0502020204030204" pitchFamily="34" charset="0"/>
                <a:cs typeface="Times New Roman" panose="02020603050405020304" pitchFamily="18" charset="0"/>
              </a:rPr>
              <a:t> and the history of the mana whenua. Other considerations include using moderate language (gentle in tone and pitch), being personable and warm, and being honest. </a:t>
            </a:r>
            <a:br>
              <a:rPr lang="en-NZ" b="0" i="1" dirty="0">
                <a:solidFill>
                  <a:srgbClr val="242279"/>
                </a:solidFill>
                <a:effectLst/>
                <a:ea typeface="Calibri" panose="020F0502020204030204" pitchFamily="34" charset="0"/>
                <a:cs typeface="Times New Roman" panose="02020603050405020304" pitchFamily="18" charset="0"/>
              </a:rPr>
            </a:br>
            <a:r>
              <a:rPr lang="en-NZ" b="0" i="1" dirty="0">
                <a:solidFill>
                  <a:srgbClr val="242279"/>
                </a:solidFill>
                <a:effectLst/>
                <a:ea typeface="Calibri" panose="020F0502020204030204" pitchFamily="34" charset="0"/>
                <a:cs typeface="Times New Roman" panose="02020603050405020304" pitchFamily="18" charset="0"/>
              </a:rPr>
              <a:t>If unfamiliar with cultural protocols then say so, and concede that mistakes may occur.</a:t>
            </a:r>
            <a:endParaRPr lang="en-NZ" b="0" dirty="0">
              <a:solidFill>
                <a:srgbClr val="242279"/>
              </a:solidFill>
              <a:effectLs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EE6AA99-F3FF-5E12-E8BD-65ED23000617}"/>
              </a:ext>
            </a:extLst>
          </p:cNvPr>
          <p:cNvSpPr txBox="1"/>
          <p:nvPr/>
        </p:nvSpPr>
        <p:spPr>
          <a:xfrm>
            <a:off x="4636807" y="1527767"/>
            <a:ext cx="4068305" cy="1092607"/>
          </a:xfrm>
          <a:prstGeom prst="rect">
            <a:avLst/>
          </a:prstGeom>
          <a:noFill/>
        </p:spPr>
        <p:txBody>
          <a:bodyPr wrap="square" rtlCol="0">
            <a:spAutoFit/>
          </a:bodyPr>
          <a:lstStyle/>
          <a:p>
            <a:pPr marL="230400" lvl="0" indent="-230400">
              <a:lnSpc>
                <a:spcPts val="1600"/>
              </a:lnSpc>
              <a:spcBef>
                <a:spcPts val="1000"/>
              </a:spcBef>
              <a:spcAft>
                <a:spcPts val="400"/>
              </a:spcAft>
              <a:buFont typeface="+mj-lt"/>
              <a:buAutoNum type="arabicPeriod" startAt="3"/>
            </a:pPr>
            <a:r>
              <a:rPr lang="en-US" sz="1600" dirty="0">
                <a:effectLst/>
                <a:ea typeface="Calibri" panose="020F0502020204030204" pitchFamily="34" charset="0"/>
                <a:cs typeface="Times New Roman" panose="02020603050405020304" pitchFamily="18" charset="0"/>
              </a:rPr>
              <a:t>What are some strategies for building trust and</a:t>
            </a:r>
            <a:r>
              <a:rPr lang="en-US" sz="1600" dirty="0">
                <a:ea typeface="Calibri" panose="020F0502020204030204" pitchFamily="34" charset="0"/>
                <a:cs typeface="Times New Roman" panose="02020603050405020304" pitchFamily="18" charset="0"/>
              </a:rPr>
              <a:t> </a:t>
            </a:r>
            <a:r>
              <a:rPr lang="en-US" sz="1600" dirty="0">
                <a:effectLst/>
                <a:ea typeface="Calibri" panose="020F0502020204030204" pitchFamily="34" charset="0"/>
                <a:cs typeface="Times New Roman" panose="02020603050405020304" pitchFamily="18" charset="0"/>
              </a:rPr>
              <a:t>influence with </a:t>
            </a:r>
            <a:r>
              <a:rPr lang="en-US" sz="1600" dirty="0" err="1">
                <a:effectLst/>
                <a:ea typeface="Calibri" panose="020F0502020204030204" pitchFamily="34" charset="0"/>
                <a:cs typeface="Times New Roman" panose="02020603050405020304" pitchFamily="18" charset="0"/>
              </a:rPr>
              <a:t>whānau</a:t>
            </a:r>
            <a:r>
              <a:rPr lang="en-US" sz="1600" dirty="0">
                <a:effectLst/>
                <a:ea typeface="Calibri" panose="020F0502020204030204" pitchFamily="34" charset="0"/>
                <a:cs typeface="Times New Roman" panose="02020603050405020304" pitchFamily="18" charset="0"/>
              </a:rPr>
              <a:t>?</a:t>
            </a:r>
            <a:endParaRPr lang="en-NZ" sz="1600" dirty="0">
              <a:ea typeface="Calibri" panose="020F0502020204030204" pitchFamily="34" charset="0"/>
              <a:cs typeface="Times New Roman" panose="02020603050405020304" pitchFamily="18" charset="0"/>
            </a:endParaRPr>
          </a:p>
          <a:p>
            <a:pPr marL="230400" lvl="0" indent="-230400">
              <a:lnSpc>
                <a:spcPts val="1600"/>
              </a:lnSpc>
              <a:spcBef>
                <a:spcPts val="1000"/>
              </a:spcBef>
              <a:spcAft>
                <a:spcPts val="400"/>
              </a:spcAft>
              <a:buFont typeface="+mj-lt"/>
              <a:buAutoNum type="arabicPeriod" startAt="3"/>
            </a:pPr>
            <a:r>
              <a:rPr lang="en-NZ" sz="1600" dirty="0">
                <a:effectLst/>
                <a:ea typeface="Calibri" panose="020F0502020204030204" pitchFamily="34" charset="0"/>
                <a:cs typeface="Times New Roman" panose="02020603050405020304" pitchFamily="18" charset="0"/>
              </a:rPr>
              <a:t>What do you need to consider when working with Māori and Pacific </a:t>
            </a:r>
            <a:r>
              <a:rPr lang="en-NZ" sz="1600" dirty="0" err="1">
                <a:effectLst/>
                <a:ea typeface="Calibri" panose="020F0502020204030204" pitchFamily="34" charset="0"/>
                <a:cs typeface="Times New Roman" panose="02020603050405020304" pitchFamily="18" charset="0"/>
              </a:rPr>
              <a:t>whānau</a:t>
            </a:r>
            <a:r>
              <a:rPr lang="en-NZ" sz="1600" dirty="0">
                <a:effectLst/>
                <a:ea typeface="Calibri" panose="020F0502020204030204" pitchFamily="34" charset="0"/>
                <a:cs typeface="Times New Roman" panose="02020603050405020304" pitchFamily="18" charset="0"/>
              </a:rPr>
              <a:t>?</a:t>
            </a:r>
            <a:r>
              <a:rPr lang="en-NZ" sz="1600" dirty="0">
                <a:effectLst/>
              </a:rPr>
              <a:t> </a:t>
            </a:r>
            <a:endParaRPr lang="en-US" sz="1600" dirty="0"/>
          </a:p>
        </p:txBody>
      </p:sp>
      <p:sp>
        <p:nvSpPr>
          <p:cNvPr id="11" name="Text Placeholder 3">
            <a:extLst>
              <a:ext uri="{FF2B5EF4-FFF2-40B4-BE49-F238E27FC236}">
                <a16:creationId xmlns:a16="http://schemas.microsoft.com/office/drawing/2014/main" id="{3658C7BD-F570-C28D-5578-9CC9D29DE4AB}"/>
              </a:ext>
            </a:extLst>
          </p:cNvPr>
          <p:cNvSpPr txBox="1">
            <a:spLocks/>
          </p:cNvSpPr>
          <p:nvPr/>
        </p:nvSpPr>
        <p:spPr>
          <a:xfrm>
            <a:off x="559391" y="4331772"/>
            <a:ext cx="4012609" cy="184666"/>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gn="r">
              <a:spcBef>
                <a:spcPts val="400"/>
              </a:spcBef>
              <a:spcAft>
                <a:spcPts val="400"/>
              </a:spcAft>
              <a:buNone/>
            </a:pPr>
            <a:r>
              <a:rPr lang="en-NZ" sz="1000" b="0" dirty="0">
                <a:solidFill>
                  <a:srgbClr val="242279"/>
                </a:solidFill>
                <a:effectLst/>
                <a:ea typeface="Calibri" panose="020F0502020204030204" pitchFamily="34" charset="0"/>
                <a:cs typeface="Times New Roman" panose="02020603050405020304" pitchFamily="18" charset="0"/>
              </a:rPr>
              <a:t>(Angus</a:t>
            </a:r>
            <a:r>
              <a:rPr lang="en-NZ" sz="1000" b="0" i="1" dirty="0">
                <a:solidFill>
                  <a:srgbClr val="242279"/>
                </a:solidFill>
                <a:effectLst/>
                <a:ea typeface="Calibri" panose="020F0502020204030204" pitchFamily="34" charset="0"/>
                <a:cs typeface="Times New Roman" panose="02020603050405020304" pitchFamily="18" charset="0"/>
              </a:rPr>
              <a:t> </a:t>
            </a:r>
            <a:r>
              <a:rPr lang="en-NZ" sz="1000" b="0" dirty="0">
                <a:solidFill>
                  <a:srgbClr val="242279"/>
                </a:solidFill>
                <a:effectLst/>
                <a:ea typeface="Calibri" panose="020F0502020204030204" pitchFamily="34" charset="0"/>
                <a:cs typeface="Times New Roman" panose="02020603050405020304" pitchFamily="18" charset="0"/>
              </a:rPr>
              <a:t>Macfarlane, quoted in Check &amp; Connect: Te Hononga manual, p. 65</a:t>
            </a:r>
            <a:r>
              <a:rPr lang="en-NZ" sz="1000" b="0" dirty="0">
                <a:solidFill>
                  <a:srgbClr val="242279"/>
                </a:solidFill>
                <a:effectLst/>
              </a:rPr>
              <a:t> </a:t>
            </a:r>
            <a:r>
              <a:rPr lang="en-NZ" sz="1000" b="0" i="1" dirty="0">
                <a:solidFill>
                  <a:srgbClr val="242279"/>
                </a:solidFill>
                <a:effectLst/>
                <a:ea typeface="Calibri" panose="020F0502020204030204" pitchFamily="34" charset="0"/>
                <a:cs typeface="Times New Roman" panose="02020603050405020304" pitchFamily="18" charset="0"/>
              </a:rPr>
              <a:t>)</a:t>
            </a:r>
            <a:r>
              <a:rPr lang="en-NZ" sz="1200" b="0" dirty="0">
                <a:solidFill>
                  <a:srgbClr val="242279"/>
                </a:solidFill>
                <a:effectLst/>
              </a:rPr>
              <a:t> </a:t>
            </a:r>
            <a:endParaRPr lang="en-NZ" sz="1200" b="0" i="1" dirty="0">
              <a:solidFill>
                <a:srgbClr val="242279"/>
              </a:solidFill>
              <a:effectLst/>
            </a:endParaRPr>
          </a:p>
        </p:txBody>
      </p:sp>
    </p:spTree>
    <p:extLst>
      <p:ext uri="{BB962C8B-B14F-4D97-AF65-F5344CB8AC3E}">
        <p14:creationId xmlns:p14="http://schemas.microsoft.com/office/powerpoint/2010/main" val="35151508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C15532-D9F1-1493-B755-E4A6BC3AF00B}"/>
              </a:ext>
            </a:extLst>
          </p:cNvPr>
          <p:cNvSpPr>
            <a:spLocks noGrp="1"/>
          </p:cNvSpPr>
          <p:nvPr>
            <p:ph type="sldNum" sz="quarter" idx="12"/>
          </p:nvPr>
        </p:nvSpPr>
        <p:spPr>
          <a:xfrm>
            <a:off x="7920372" y="4718709"/>
            <a:ext cx="791828" cy="138499"/>
          </a:xfrm>
        </p:spPr>
        <p:txBody>
          <a:bodyPr/>
          <a:lstStyle/>
          <a:p>
            <a:fld id="{BFD14E40-3C96-7542-94D9-B9EA8019EF86}" type="slidenum">
              <a:rPr lang="en-NZ" smtClean="0"/>
              <a:pPr/>
              <a:t>85</a:t>
            </a:fld>
            <a:endParaRPr lang="en-NZ" dirty="0"/>
          </a:p>
        </p:txBody>
      </p:sp>
      <p:sp>
        <p:nvSpPr>
          <p:cNvPr id="5" name="Title 2">
            <a:extLst>
              <a:ext uri="{FF2B5EF4-FFF2-40B4-BE49-F238E27FC236}">
                <a16:creationId xmlns:a16="http://schemas.microsoft.com/office/drawing/2014/main" id="{47F62710-3BA0-19AA-CE63-E9A25403A222}"/>
              </a:ext>
            </a:extLst>
          </p:cNvPr>
          <p:cNvSpPr txBox="1">
            <a:spLocks/>
          </p:cNvSpPr>
          <p:nvPr/>
        </p:nvSpPr>
        <p:spPr>
          <a:xfrm>
            <a:off x="431800" y="226567"/>
            <a:ext cx="7339324"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effectLst/>
                <a:latin typeface="Bliss Pro Bold" panose="02010006030000020004" pitchFamily="2" charset="0"/>
                <a:ea typeface="Times New Roman" panose="02020603050405020304" pitchFamily="18" charset="0"/>
                <a:cs typeface="Times New Roman" panose="02020603050405020304" pitchFamily="18" charset="0"/>
              </a:rPr>
              <a:t>Building connections with whanau – Communication</a:t>
            </a:r>
            <a:endParaRPr lang="en-NZ" b="1" dirty="0">
              <a:latin typeface="Bliss Pro Bold" panose="02010006030000020004" pitchFamily="2" charset="0"/>
            </a:endParaRPr>
          </a:p>
        </p:txBody>
      </p:sp>
      <p:sp>
        <p:nvSpPr>
          <p:cNvPr id="7" name="Text Placeholder 3">
            <a:extLst>
              <a:ext uri="{FF2B5EF4-FFF2-40B4-BE49-F238E27FC236}">
                <a16:creationId xmlns:a16="http://schemas.microsoft.com/office/drawing/2014/main" id="{E9044851-0667-79F3-6DE9-9E6D7D3D0E42}"/>
              </a:ext>
            </a:extLst>
          </p:cNvPr>
          <p:cNvSpPr txBox="1">
            <a:spLocks/>
          </p:cNvSpPr>
          <p:nvPr/>
        </p:nvSpPr>
        <p:spPr>
          <a:xfrm>
            <a:off x="5131980" y="1471485"/>
            <a:ext cx="3508743" cy="2739211"/>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spcAft>
                <a:spcPts val="400"/>
              </a:spcAft>
              <a:buNone/>
            </a:pPr>
            <a:r>
              <a:rPr lang="en-NZ" b="0" i="1" dirty="0">
                <a:solidFill>
                  <a:srgbClr val="242279"/>
                </a:solidFill>
                <a:effectLst/>
                <a:latin typeface="Bliss Pro Light" panose="02010006030000020004" pitchFamily="2" charset="0"/>
              </a:rPr>
              <a:t>Communicating with </a:t>
            </a:r>
            <a:r>
              <a:rPr lang="en-NZ" b="0" i="1" dirty="0" err="1">
                <a:solidFill>
                  <a:srgbClr val="242279"/>
                </a:solidFill>
                <a:effectLst/>
                <a:latin typeface="Bliss Pro Light" panose="02010006030000020004" pitchFamily="2" charset="0"/>
              </a:rPr>
              <a:t>whānau</a:t>
            </a:r>
            <a:r>
              <a:rPr lang="en-NZ" b="0" i="1" dirty="0">
                <a:solidFill>
                  <a:srgbClr val="242279"/>
                </a:solidFill>
                <a:effectLst/>
                <a:latin typeface="Bliss Pro Light" panose="02010006030000020004" pitchFamily="2" charset="0"/>
              </a:rPr>
              <a:t> may not always be easy, and </a:t>
            </a:r>
            <a:r>
              <a:rPr lang="en-NZ" b="0" i="1" dirty="0" err="1">
                <a:solidFill>
                  <a:srgbClr val="242279"/>
                </a:solidFill>
                <a:effectLst/>
                <a:latin typeface="Bliss Pro Light" panose="02010006030000020004" pitchFamily="2" charset="0"/>
              </a:rPr>
              <a:t>whānau</a:t>
            </a:r>
            <a:r>
              <a:rPr lang="en-NZ" b="0" i="1" dirty="0">
                <a:solidFill>
                  <a:srgbClr val="242279"/>
                </a:solidFill>
                <a:effectLst/>
                <a:latin typeface="Bliss Pro Light" panose="02010006030000020004" pitchFamily="2" charset="0"/>
              </a:rPr>
              <a:t> may sometimes find it difficult to communicate with you. Don’t assume a lack of interest. Persist in reaching out. Make it clear that you are in this for the long haul, and that your </a:t>
            </a:r>
            <a:r>
              <a:rPr lang="en-NZ" b="0" i="1" dirty="0" err="1">
                <a:solidFill>
                  <a:srgbClr val="242279"/>
                </a:solidFill>
                <a:effectLst/>
                <a:latin typeface="Bliss Pro Light" panose="02010006030000020004" pitchFamily="2" charset="0"/>
              </a:rPr>
              <a:t>kaupapa</a:t>
            </a:r>
            <a:r>
              <a:rPr lang="en-NZ" b="0" i="1" dirty="0">
                <a:solidFill>
                  <a:srgbClr val="242279"/>
                </a:solidFill>
                <a:effectLst/>
                <a:latin typeface="Bliss Pro Light" panose="02010006030000020004" pitchFamily="2" charset="0"/>
              </a:rPr>
              <a:t> is simply to support their child to achieve educationally. Discover how </a:t>
            </a:r>
            <a:r>
              <a:rPr lang="en-NZ" b="0" i="1" dirty="0" err="1">
                <a:solidFill>
                  <a:srgbClr val="242279"/>
                </a:solidFill>
                <a:effectLst/>
                <a:latin typeface="Bliss Pro Light" panose="02010006030000020004" pitchFamily="2" charset="0"/>
              </a:rPr>
              <a:t>whānau</a:t>
            </a:r>
            <a:r>
              <a:rPr lang="en-NZ" b="0" i="1" dirty="0">
                <a:solidFill>
                  <a:srgbClr val="242279"/>
                </a:solidFill>
                <a:effectLst/>
                <a:latin typeface="Bliss Pro Light" panose="02010006030000020004" pitchFamily="2" charset="0"/>
              </a:rPr>
              <a:t> prefer to communicate, and be flexible.</a:t>
            </a:r>
          </a:p>
          <a:p>
            <a:pPr marL="0" indent="0" algn="r">
              <a:spcBef>
                <a:spcPts val="800"/>
              </a:spcBef>
              <a:spcAft>
                <a:spcPts val="400"/>
              </a:spcAft>
              <a:buNone/>
            </a:pPr>
            <a:r>
              <a:rPr lang="en-NZ" sz="1200" b="0" dirty="0">
                <a:solidFill>
                  <a:srgbClr val="242279"/>
                </a:solidFill>
                <a:effectLst/>
                <a:ea typeface="Calibri" panose="020F0502020204030204" pitchFamily="34" charset="0"/>
                <a:cs typeface="Times New Roman" panose="02020603050405020304" pitchFamily="18" charset="0"/>
              </a:rPr>
              <a:t>(He </a:t>
            </a:r>
            <a:r>
              <a:rPr lang="en-NZ" sz="1200" b="0" dirty="0" err="1">
                <a:solidFill>
                  <a:srgbClr val="242279"/>
                </a:solidFill>
                <a:effectLst/>
                <a:ea typeface="Calibri" panose="020F0502020204030204" pitchFamily="34" charset="0"/>
                <a:cs typeface="Times New Roman" panose="02020603050405020304" pitchFamily="18" charset="0"/>
              </a:rPr>
              <a:t>Māpuna</a:t>
            </a:r>
            <a:r>
              <a:rPr lang="en-NZ" sz="1200" b="0" dirty="0">
                <a:solidFill>
                  <a:srgbClr val="242279"/>
                </a:solidFill>
                <a:effectLst/>
                <a:ea typeface="Calibri" panose="020F0502020204030204" pitchFamily="34" charset="0"/>
                <a:cs typeface="Times New Roman" panose="02020603050405020304" pitchFamily="18" charset="0"/>
              </a:rPr>
              <a:t> te </a:t>
            </a:r>
            <a:r>
              <a:rPr lang="en-NZ" sz="1200" b="0" dirty="0" err="1">
                <a:solidFill>
                  <a:srgbClr val="242279"/>
                </a:solidFill>
                <a:effectLst/>
                <a:ea typeface="Calibri" panose="020F0502020204030204" pitchFamily="34" charset="0"/>
                <a:cs typeface="Times New Roman" panose="02020603050405020304" pitchFamily="18" charset="0"/>
              </a:rPr>
              <a:t>Tamaiti</a:t>
            </a:r>
            <a:r>
              <a:rPr lang="en-NZ" sz="1200" b="0" dirty="0">
                <a:solidFill>
                  <a:srgbClr val="242279"/>
                </a:solidFill>
                <a:effectLst/>
                <a:ea typeface="Calibri" panose="020F0502020204030204" pitchFamily="34" charset="0"/>
                <a:cs typeface="Times New Roman" panose="02020603050405020304" pitchFamily="18" charset="0"/>
              </a:rPr>
              <a:t>, quoted in Check &amp; Connect: </a:t>
            </a:r>
            <a:br>
              <a:rPr lang="en-NZ" sz="1200" b="0" dirty="0">
                <a:solidFill>
                  <a:srgbClr val="242279"/>
                </a:solidFill>
                <a:effectLst/>
                <a:ea typeface="Calibri" panose="020F0502020204030204" pitchFamily="34" charset="0"/>
                <a:cs typeface="Times New Roman" panose="02020603050405020304" pitchFamily="18" charset="0"/>
              </a:rPr>
            </a:br>
            <a:r>
              <a:rPr lang="en-NZ" sz="1200" b="0" dirty="0">
                <a:solidFill>
                  <a:srgbClr val="242279"/>
                </a:solidFill>
                <a:effectLst/>
                <a:ea typeface="Calibri" panose="020F0502020204030204" pitchFamily="34" charset="0"/>
                <a:cs typeface="Times New Roman" panose="02020603050405020304" pitchFamily="18" charset="0"/>
              </a:rPr>
              <a:t>Te </a:t>
            </a:r>
            <a:r>
              <a:rPr lang="en-NZ" sz="1200" b="0" dirty="0" err="1">
                <a:solidFill>
                  <a:srgbClr val="242279"/>
                </a:solidFill>
                <a:effectLst/>
                <a:ea typeface="Calibri" panose="020F0502020204030204" pitchFamily="34" charset="0"/>
                <a:cs typeface="Times New Roman" panose="02020603050405020304" pitchFamily="18" charset="0"/>
              </a:rPr>
              <a:t>Hononga</a:t>
            </a:r>
            <a:r>
              <a:rPr lang="en-NZ" sz="1200" b="0" dirty="0">
                <a:solidFill>
                  <a:srgbClr val="242279"/>
                </a:solidFill>
                <a:effectLst/>
                <a:ea typeface="Calibri" panose="020F0502020204030204" pitchFamily="34" charset="0"/>
                <a:cs typeface="Times New Roman" panose="02020603050405020304" pitchFamily="18" charset="0"/>
              </a:rPr>
              <a:t> manual, p. 67</a:t>
            </a:r>
            <a:r>
              <a:rPr lang="en-NZ" sz="1200" b="0" i="1" dirty="0">
                <a:solidFill>
                  <a:srgbClr val="242279"/>
                </a:solidFill>
                <a:effectLst/>
                <a:ea typeface="Calibri" panose="020F0502020204030204" pitchFamily="34" charset="0"/>
                <a:cs typeface="Times New Roman" panose="02020603050405020304" pitchFamily="18" charset="0"/>
              </a:rPr>
              <a:t>)</a:t>
            </a:r>
            <a:r>
              <a:rPr lang="en-NZ" sz="1200" b="0" dirty="0">
                <a:solidFill>
                  <a:srgbClr val="242279"/>
                </a:solidFill>
                <a:effectLst/>
              </a:rPr>
              <a:t> </a:t>
            </a:r>
            <a:endParaRPr lang="en-NZ" sz="1200" b="0" i="1" dirty="0">
              <a:solidFill>
                <a:srgbClr val="242279"/>
              </a:solidFill>
              <a:effectLst/>
            </a:endParaRPr>
          </a:p>
        </p:txBody>
      </p:sp>
    </p:spTree>
    <p:extLst>
      <p:ext uri="{BB962C8B-B14F-4D97-AF65-F5344CB8AC3E}">
        <p14:creationId xmlns:p14="http://schemas.microsoft.com/office/powerpoint/2010/main" val="20844218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1C6D38-7CA4-274F-6E18-6FB3ADFDC192}"/>
              </a:ext>
            </a:extLst>
          </p:cNvPr>
          <p:cNvSpPr>
            <a:spLocks noGrp="1"/>
          </p:cNvSpPr>
          <p:nvPr>
            <p:ph type="sldNum" sz="quarter" idx="12"/>
          </p:nvPr>
        </p:nvSpPr>
        <p:spPr/>
        <p:txBody>
          <a:bodyPr/>
          <a:lstStyle/>
          <a:p>
            <a:fld id="{BFD14E40-3C96-7542-94D9-B9EA8019EF86}" type="slidenum">
              <a:rPr lang="en-NZ" smtClean="0"/>
              <a:pPr/>
              <a:t>86</a:t>
            </a:fld>
            <a:endParaRPr lang="en-NZ" dirty="0"/>
          </a:p>
        </p:txBody>
      </p:sp>
      <p:sp>
        <p:nvSpPr>
          <p:cNvPr id="3" name="Title 2">
            <a:extLst>
              <a:ext uri="{FF2B5EF4-FFF2-40B4-BE49-F238E27FC236}">
                <a16:creationId xmlns:a16="http://schemas.microsoft.com/office/drawing/2014/main" id="{91516989-A66A-AFDD-E4D4-96230C60B763}"/>
              </a:ext>
            </a:extLst>
          </p:cNvPr>
          <p:cNvSpPr txBox="1">
            <a:spLocks/>
          </p:cNvSpPr>
          <p:nvPr/>
        </p:nvSpPr>
        <p:spPr>
          <a:xfrm>
            <a:off x="431800" y="226004"/>
            <a:ext cx="6287052"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Ending a Check &amp; Connect: Te </a:t>
            </a:r>
            <a:r>
              <a:rPr lang="en-NZ" dirty="0" err="1"/>
              <a:t>Hononga</a:t>
            </a:r>
            <a:r>
              <a:rPr lang="en-NZ" dirty="0"/>
              <a:t> commitment</a:t>
            </a:r>
          </a:p>
        </p:txBody>
      </p:sp>
      <p:sp>
        <p:nvSpPr>
          <p:cNvPr id="8" name="TextBox 7">
            <a:extLst>
              <a:ext uri="{FF2B5EF4-FFF2-40B4-BE49-F238E27FC236}">
                <a16:creationId xmlns:a16="http://schemas.microsoft.com/office/drawing/2014/main" id="{65DEC34F-85A7-140C-8B0D-AEE3454A914C}"/>
              </a:ext>
            </a:extLst>
          </p:cNvPr>
          <p:cNvSpPr txBox="1"/>
          <p:nvPr/>
        </p:nvSpPr>
        <p:spPr>
          <a:xfrm>
            <a:off x="431800" y="993422"/>
            <a:ext cx="3762695" cy="2857192"/>
          </a:xfrm>
          <a:prstGeom prst="rect">
            <a:avLst/>
          </a:prstGeom>
          <a:noFill/>
        </p:spPr>
        <p:txBody>
          <a:bodyPr wrap="square">
            <a:spAutoFit/>
          </a:bodyPr>
          <a:lstStyle/>
          <a:p>
            <a:pPr>
              <a:spcBef>
                <a:spcPts val="1000"/>
              </a:spcBef>
              <a:spcAft>
                <a:spcPts val="400"/>
              </a:spcAft>
            </a:pPr>
            <a:r>
              <a:rPr lang="en-NZ" sz="1600" dirty="0"/>
              <a:t>Typically, a </a:t>
            </a:r>
            <a:r>
              <a:rPr lang="en-NZ" sz="1600" dirty="0" err="1"/>
              <a:t>kaihoe</a:t>
            </a:r>
            <a:r>
              <a:rPr lang="en-NZ" sz="1600" dirty="0"/>
              <a:t> will work with an </a:t>
            </a:r>
            <a:r>
              <a:rPr lang="en-NZ" sz="1600" dirty="0" err="1"/>
              <a:t>ākonga</a:t>
            </a:r>
            <a:r>
              <a:rPr lang="en-NZ" sz="1600" dirty="0"/>
              <a:t> for at least two years. </a:t>
            </a:r>
          </a:p>
          <a:p>
            <a:pPr>
              <a:spcBef>
                <a:spcPts val="1000"/>
              </a:spcBef>
              <a:spcAft>
                <a:spcPts val="400"/>
              </a:spcAft>
            </a:pPr>
            <a:r>
              <a:rPr lang="en-NZ" sz="1600" dirty="0"/>
              <a:t>Three related considerations are:</a:t>
            </a:r>
          </a:p>
          <a:p>
            <a:pPr marL="230400" lvl="0" indent="-230400">
              <a:spcBef>
                <a:spcPts val="1000"/>
              </a:spcBef>
              <a:spcAft>
                <a:spcPts val="400"/>
              </a:spcAft>
              <a:buFont typeface="Arial" panose="020B0604020202020204" pitchFamily="34" charset="0"/>
              <a:buChar char="•"/>
            </a:pPr>
            <a:r>
              <a:rPr lang="en-NZ" sz="1600" dirty="0"/>
              <a:t>Recognising that progress takes time</a:t>
            </a:r>
          </a:p>
          <a:p>
            <a:pPr marL="230400" lvl="0" indent="-230400">
              <a:spcBef>
                <a:spcPts val="1000"/>
              </a:spcBef>
              <a:spcAft>
                <a:spcPts val="400"/>
              </a:spcAft>
              <a:buFont typeface="Arial" panose="020B0604020202020204" pitchFamily="34" charset="0"/>
              <a:buChar char="•"/>
            </a:pPr>
            <a:r>
              <a:rPr lang="en-NZ" sz="1600" dirty="0"/>
              <a:t>Knowing when a student needs more intensive support</a:t>
            </a:r>
          </a:p>
          <a:p>
            <a:pPr marL="230400" lvl="0" indent="-230400">
              <a:spcBef>
                <a:spcPts val="1000"/>
              </a:spcBef>
              <a:spcAft>
                <a:spcPts val="400"/>
              </a:spcAft>
              <a:buFont typeface="Arial" panose="020B0604020202020204" pitchFamily="34" charset="0"/>
              <a:buChar char="•"/>
            </a:pPr>
            <a:r>
              <a:rPr lang="en-NZ" sz="1600" dirty="0"/>
              <a:t>Recognising when a student is ready to move on.</a:t>
            </a:r>
          </a:p>
        </p:txBody>
      </p:sp>
    </p:spTree>
    <p:extLst>
      <p:ext uri="{BB962C8B-B14F-4D97-AF65-F5344CB8AC3E}">
        <p14:creationId xmlns:p14="http://schemas.microsoft.com/office/powerpoint/2010/main" val="42277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1C6D38-7CA4-274F-6E18-6FB3ADFDC192}"/>
              </a:ext>
            </a:extLst>
          </p:cNvPr>
          <p:cNvSpPr>
            <a:spLocks noGrp="1"/>
          </p:cNvSpPr>
          <p:nvPr>
            <p:ph type="sldNum" sz="quarter" idx="12"/>
          </p:nvPr>
        </p:nvSpPr>
        <p:spPr/>
        <p:txBody>
          <a:bodyPr/>
          <a:lstStyle/>
          <a:p>
            <a:fld id="{BFD14E40-3C96-7542-94D9-B9EA8019EF86}" type="slidenum">
              <a:rPr lang="en-NZ" smtClean="0"/>
              <a:pPr/>
              <a:t>87</a:t>
            </a:fld>
            <a:endParaRPr lang="en-NZ" dirty="0"/>
          </a:p>
        </p:txBody>
      </p:sp>
      <p:sp>
        <p:nvSpPr>
          <p:cNvPr id="3" name="Title 2">
            <a:extLst>
              <a:ext uri="{FF2B5EF4-FFF2-40B4-BE49-F238E27FC236}">
                <a16:creationId xmlns:a16="http://schemas.microsoft.com/office/drawing/2014/main" id="{91516989-A66A-AFDD-E4D4-96230C60B763}"/>
              </a:ext>
            </a:extLst>
          </p:cNvPr>
          <p:cNvSpPr txBox="1">
            <a:spLocks/>
          </p:cNvSpPr>
          <p:nvPr/>
        </p:nvSpPr>
        <p:spPr>
          <a:xfrm>
            <a:off x="431799" y="226005"/>
            <a:ext cx="6922037"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effectLst/>
              </a:rPr>
              <a:t>Te </a:t>
            </a:r>
            <a:r>
              <a:rPr lang="en-NZ" dirty="0" err="1">
                <a:effectLst/>
              </a:rPr>
              <a:t>aroturuki</a:t>
            </a:r>
            <a:r>
              <a:rPr lang="en-NZ" dirty="0">
                <a:effectLst/>
              </a:rPr>
              <a:t> me te </a:t>
            </a:r>
            <a:r>
              <a:rPr lang="en-NZ" dirty="0" err="1">
                <a:effectLst/>
              </a:rPr>
              <a:t>arotake</a:t>
            </a:r>
            <a:r>
              <a:rPr lang="en-NZ" dirty="0">
                <a:effectLst/>
              </a:rPr>
              <a:t> </a:t>
            </a:r>
            <a:r>
              <a:rPr lang="en-NZ" dirty="0">
                <a:effectLst/>
                <a:cs typeface="Calibri Light" panose="020F0302020204030204" pitchFamily="34" charset="0"/>
              </a:rPr>
              <a:t>|</a:t>
            </a:r>
            <a:r>
              <a:rPr lang="en-NZ" dirty="0">
                <a:effectLst/>
              </a:rPr>
              <a:t> Monitoring and evaluation </a:t>
            </a:r>
            <a:endParaRPr lang="en-NZ" dirty="0"/>
          </a:p>
        </p:txBody>
      </p:sp>
      <p:sp>
        <p:nvSpPr>
          <p:cNvPr id="8" name="TextBox 7">
            <a:extLst>
              <a:ext uri="{FF2B5EF4-FFF2-40B4-BE49-F238E27FC236}">
                <a16:creationId xmlns:a16="http://schemas.microsoft.com/office/drawing/2014/main" id="{65DEC34F-85A7-140C-8B0D-AEE3454A914C}"/>
              </a:ext>
            </a:extLst>
          </p:cNvPr>
          <p:cNvSpPr txBox="1"/>
          <p:nvPr/>
        </p:nvSpPr>
        <p:spPr>
          <a:xfrm>
            <a:off x="4860053" y="1058515"/>
            <a:ext cx="3975834" cy="3159839"/>
          </a:xfrm>
          <a:prstGeom prst="rect">
            <a:avLst/>
          </a:prstGeom>
          <a:noFill/>
        </p:spPr>
        <p:txBody>
          <a:bodyPr wrap="square">
            <a:spAutoFit/>
          </a:bodyPr>
          <a:lstStyle/>
          <a:p>
            <a:pPr>
              <a:spcBef>
                <a:spcPts val="1000"/>
              </a:spcBef>
              <a:spcAft>
                <a:spcPts val="400"/>
              </a:spcAft>
            </a:pPr>
            <a:r>
              <a:rPr lang="en-NZ" sz="1600" i="1" dirty="0">
                <a:solidFill>
                  <a:srgbClr val="242279"/>
                </a:solidFill>
                <a:effectLst/>
                <a:latin typeface="Bliss Pro Light" panose="02010006030000020004" pitchFamily="2" charset="0"/>
                <a:ea typeface="Calibri" panose="020F0502020204030204" pitchFamily="34" charset="0"/>
                <a:cs typeface="Times New Roman" panose="02020603050405020304" pitchFamily="18" charset="0"/>
              </a:rPr>
              <a:t>Monitoring and evaluation play a key role in understanding the impact of Check &amp; Connect for individual students and in determining how well the initiative is being implemented.</a:t>
            </a:r>
          </a:p>
          <a:p>
            <a:pPr>
              <a:spcBef>
                <a:spcPts val="1000"/>
              </a:spcBef>
              <a:spcAft>
                <a:spcPts val="400"/>
              </a:spcAft>
            </a:pPr>
            <a:r>
              <a:rPr lang="en-NZ" sz="1600" i="1" dirty="0">
                <a:solidFill>
                  <a:srgbClr val="242279"/>
                </a:solidFill>
                <a:effectLst/>
                <a:latin typeface="Bliss Pro Light" panose="02010006030000020004" pitchFamily="2" charset="0"/>
                <a:ea typeface="Calibri" panose="020F0502020204030204" pitchFamily="34" charset="0"/>
                <a:cs typeface="Times New Roman" panose="02020603050405020304" pitchFamily="18" charset="0"/>
              </a:rPr>
              <a:t>Three key aspects of monitoring and evaluation for Check &amp; Connect are:</a:t>
            </a:r>
          </a:p>
          <a:p>
            <a:pPr marL="285750" lvl="0" indent="-285750">
              <a:spcBef>
                <a:spcPts val="400"/>
              </a:spcBef>
              <a:spcAft>
                <a:spcPts val="400"/>
              </a:spcAft>
              <a:buFont typeface="Arial" panose="020B0604020202020204" pitchFamily="34" charset="0"/>
              <a:buChar char="•"/>
            </a:pPr>
            <a:r>
              <a:rPr lang="en-NZ" sz="1600" i="1" dirty="0">
                <a:solidFill>
                  <a:srgbClr val="242279"/>
                </a:solidFill>
                <a:effectLst/>
                <a:latin typeface="Bliss Pro Light" panose="02010006030000020004" pitchFamily="2" charset="0"/>
                <a:ea typeface="Times New Roman" panose="02020603050405020304" pitchFamily="18" charset="0"/>
                <a:cs typeface="Calibri" panose="020F0502020204030204" pitchFamily="34" charset="0"/>
              </a:rPr>
              <a:t>monitoring its impact for individual students</a:t>
            </a:r>
          </a:p>
          <a:p>
            <a:pPr marL="285750" lvl="0" indent="-285750">
              <a:spcBef>
                <a:spcPts val="400"/>
              </a:spcBef>
              <a:spcAft>
                <a:spcPts val="400"/>
              </a:spcAft>
              <a:buFont typeface="Arial" panose="020B0604020202020204" pitchFamily="34" charset="0"/>
              <a:buChar char="•"/>
            </a:pPr>
            <a:r>
              <a:rPr lang="en-NZ" sz="1600" i="1" dirty="0">
                <a:solidFill>
                  <a:srgbClr val="242279"/>
                </a:solidFill>
                <a:effectLst/>
                <a:latin typeface="Bliss Pro Light" panose="02010006030000020004" pitchFamily="2" charset="0"/>
                <a:ea typeface="Times New Roman" panose="02020603050405020304" pitchFamily="18" charset="0"/>
                <a:cs typeface="Calibri" panose="020F0502020204030204" pitchFamily="34" charset="0"/>
              </a:rPr>
              <a:t>assessing fidelity of implementation</a:t>
            </a:r>
          </a:p>
          <a:p>
            <a:pPr marL="285750" lvl="0" indent="-285750">
              <a:spcBef>
                <a:spcPts val="400"/>
              </a:spcBef>
              <a:spcAft>
                <a:spcPts val="400"/>
              </a:spcAft>
              <a:buFont typeface="Arial" panose="020B0604020202020204" pitchFamily="34" charset="0"/>
              <a:buChar char="•"/>
            </a:pPr>
            <a:r>
              <a:rPr lang="en-NZ" sz="1600" i="1" dirty="0">
                <a:solidFill>
                  <a:srgbClr val="242279"/>
                </a:solidFill>
                <a:effectLst/>
                <a:latin typeface="Bliss Pro Light" panose="02010006030000020004" pitchFamily="2" charset="0"/>
                <a:ea typeface="Times New Roman" panose="02020603050405020304" pitchFamily="18" charset="0"/>
                <a:cs typeface="Calibri" panose="020F0502020204030204" pitchFamily="34" charset="0"/>
              </a:rPr>
              <a:t>evaluating the initiative. </a:t>
            </a:r>
          </a:p>
          <a:p>
            <a:pPr lvl="0" algn="r">
              <a:spcBef>
                <a:spcPts val="1000"/>
              </a:spcBef>
              <a:spcAft>
                <a:spcPts val="400"/>
              </a:spcAft>
            </a:pPr>
            <a:r>
              <a:rPr lang="en-NZ" sz="1200" i="1" dirty="0">
                <a:solidFill>
                  <a:srgbClr val="242279"/>
                </a:solidFill>
                <a:effectLst/>
                <a:ea typeface="Calibri" panose="020F0502020204030204" pitchFamily="34" charset="0"/>
                <a:cs typeface="Times New Roman" panose="02020603050405020304" pitchFamily="18" charset="0"/>
              </a:rPr>
              <a:t>(Check &amp; Connect: Te </a:t>
            </a:r>
            <a:r>
              <a:rPr lang="en-NZ" sz="1200" i="1" dirty="0" err="1">
                <a:solidFill>
                  <a:srgbClr val="242279"/>
                </a:solidFill>
                <a:effectLst/>
                <a:ea typeface="Calibri" panose="020F0502020204030204" pitchFamily="34" charset="0"/>
                <a:cs typeface="Times New Roman" panose="02020603050405020304" pitchFamily="18" charset="0"/>
              </a:rPr>
              <a:t>Hononga</a:t>
            </a:r>
            <a:r>
              <a:rPr lang="en-NZ" sz="1200" i="1" dirty="0">
                <a:solidFill>
                  <a:srgbClr val="242279"/>
                </a:solidFill>
                <a:effectLst/>
                <a:ea typeface="Calibri" panose="020F0502020204030204" pitchFamily="34" charset="0"/>
                <a:cs typeface="Times New Roman" panose="02020603050405020304" pitchFamily="18" charset="0"/>
              </a:rPr>
              <a:t> manual, p. 74)</a:t>
            </a:r>
            <a:r>
              <a:rPr lang="en-NZ" sz="1200" i="1" dirty="0">
                <a:solidFill>
                  <a:srgbClr val="242279"/>
                </a:solidFill>
                <a:effectLst/>
              </a:rPr>
              <a:t> </a:t>
            </a:r>
            <a:endParaRPr lang="en-NZ" sz="1200" i="1" dirty="0">
              <a:solidFill>
                <a:srgbClr val="242279"/>
              </a:solidFill>
              <a:effectLs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2287881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66851F-89BA-BAE0-17E5-F51A90271755}"/>
              </a:ext>
            </a:extLst>
          </p:cNvPr>
          <p:cNvSpPr>
            <a:spLocks noGrp="1"/>
          </p:cNvSpPr>
          <p:nvPr>
            <p:ph type="sldNum" sz="quarter" idx="12"/>
          </p:nvPr>
        </p:nvSpPr>
        <p:spPr/>
        <p:txBody>
          <a:bodyPr/>
          <a:lstStyle/>
          <a:p>
            <a:fld id="{BFD14E40-3C96-7542-94D9-B9EA8019EF86}" type="slidenum">
              <a:rPr lang="en-NZ" smtClean="0"/>
              <a:pPr/>
              <a:t>88</a:t>
            </a:fld>
            <a:endParaRPr lang="en-NZ" dirty="0"/>
          </a:p>
        </p:txBody>
      </p:sp>
      <p:sp>
        <p:nvSpPr>
          <p:cNvPr id="3" name="TextBox 2">
            <a:extLst>
              <a:ext uri="{FF2B5EF4-FFF2-40B4-BE49-F238E27FC236}">
                <a16:creationId xmlns:a16="http://schemas.microsoft.com/office/drawing/2014/main" id="{9C3335B7-3357-3F5C-14DC-319AE38F6FD1}"/>
              </a:ext>
            </a:extLst>
          </p:cNvPr>
          <p:cNvSpPr txBox="1"/>
          <p:nvPr/>
        </p:nvSpPr>
        <p:spPr>
          <a:xfrm>
            <a:off x="744367" y="1192451"/>
            <a:ext cx="7655265" cy="3323987"/>
          </a:xfrm>
          <a:prstGeom prst="rect">
            <a:avLst/>
          </a:prstGeom>
          <a:noFill/>
        </p:spPr>
        <p:txBody>
          <a:bodyPr wrap="square">
            <a:spAutoFit/>
          </a:bodyPr>
          <a:lstStyle/>
          <a:p>
            <a:pPr marL="457200"/>
            <a:r>
              <a:rPr lang="en-NZ" sz="1600" i="1" dirty="0">
                <a:solidFill>
                  <a:srgbClr val="242279"/>
                </a:solidFill>
                <a:effectLst/>
                <a:latin typeface="Bliss Pro Light"/>
                <a:ea typeface="Times New Roman" panose="02020603050405020304" pitchFamily="18" charset="0"/>
                <a:cs typeface="Segoe UI" panose="020B0502040204020203" pitchFamily="34" charset="0"/>
              </a:rPr>
              <a:t>She builds rapport based on trust, which is key for many of these young people, who often have trouble trusting adults in their lives.</a:t>
            </a:r>
            <a:endParaRPr lang="en-NZ" sz="1600" i="1" dirty="0">
              <a:solidFill>
                <a:srgbClr val="242279"/>
              </a:solidFill>
              <a:effectLst/>
              <a:latin typeface="Bliss Pro Light"/>
              <a:ea typeface="Times New Roman" panose="02020603050405020304" pitchFamily="18" charset="0"/>
            </a:endParaRPr>
          </a:p>
          <a:p>
            <a:pPr marL="457200"/>
            <a:r>
              <a:rPr lang="en-NZ" sz="1600" i="1" dirty="0">
                <a:solidFill>
                  <a:srgbClr val="242279"/>
                </a:solidFill>
                <a:effectLst/>
                <a:latin typeface="Bliss Pro Light"/>
                <a:ea typeface="Times New Roman" panose="02020603050405020304" pitchFamily="18" charset="0"/>
                <a:cs typeface="Segoe UI" panose="020B0502040204020203" pitchFamily="34" charset="0"/>
              </a:rPr>
              <a:t>Out kaihoe advocates for her mentees, regardless of the concerns/issues raised in the school. She holds her mentees to account, but always lets them know that she is there for them.</a:t>
            </a:r>
            <a:endParaRPr lang="en-NZ" sz="1600" i="1" dirty="0">
              <a:solidFill>
                <a:srgbClr val="242279"/>
              </a:solidFill>
              <a:effectLst/>
              <a:latin typeface="Bliss Pro Light"/>
              <a:ea typeface="Times New Roman" panose="02020603050405020304" pitchFamily="18" charset="0"/>
            </a:endParaRPr>
          </a:p>
          <a:p>
            <a:pPr marL="457200"/>
            <a:r>
              <a:rPr lang="en-NZ" sz="1600" i="1" dirty="0">
                <a:solidFill>
                  <a:srgbClr val="242279"/>
                </a:solidFill>
                <a:effectLst/>
                <a:latin typeface="Bliss Pro Light"/>
                <a:ea typeface="Times New Roman" panose="02020603050405020304" pitchFamily="18" charset="0"/>
                <a:cs typeface="Segoe UI" panose="020B0502040204020203" pitchFamily="34" charset="0"/>
              </a:rPr>
              <a:t>Her target setting with the individual students allows them to be self-reflective and ambitious with their future selves.</a:t>
            </a:r>
            <a:endParaRPr lang="en-NZ" sz="1600" i="1" dirty="0">
              <a:solidFill>
                <a:srgbClr val="242279"/>
              </a:solidFill>
              <a:effectLst/>
              <a:latin typeface="Bliss Pro Light"/>
              <a:ea typeface="Times New Roman" panose="02020603050405020304" pitchFamily="18" charset="0"/>
            </a:endParaRPr>
          </a:p>
          <a:p>
            <a:pPr marL="457200"/>
            <a:r>
              <a:rPr lang="en-NZ" sz="1600" i="1" dirty="0">
                <a:solidFill>
                  <a:srgbClr val="242279"/>
                </a:solidFill>
                <a:effectLst/>
                <a:latin typeface="Bliss Pro Light"/>
                <a:ea typeface="Times New Roman" panose="02020603050405020304" pitchFamily="18" charset="0"/>
                <a:cs typeface="Segoe UI" panose="020B0502040204020203" pitchFamily="34" charset="0"/>
              </a:rPr>
              <a:t>Our kaihoe is always looking at new connections for the students under her watch, with external or internal school programmes and resources being accessed.</a:t>
            </a:r>
            <a:endParaRPr lang="en-NZ" sz="1600" i="1" dirty="0">
              <a:solidFill>
                <a:srgbClr val="242279"/>
              </a:solidFill>
              <a:effectLst/>
              <a:latin typeface="Bliss Pro Light"/>
              <a:ea typeface="Times New Roman" panose="02020603050405020304" pitchFamily="18" charset="0"/>
            </a:endParaRPr>
          </a:p>
          <a:p>
            <a:pPr marL="457200"/>
            <a:r>
              <a:rPr lang="en-NZ" sz="1600" i="1" dirty="0">
                <a:solidFill>
                  <a:srgbClr val="242279"/>
                </a:solidFill>
                <a:effectLst/>
                <a:latin typeface="Bliss Pro Light"/>
                <a:ea typeface="Times New Roman" panose="02020603050405020304" pitchFamily="18" charset="0"/>
                <a:cs typeface="Segoe UI" panose="020B0502040204020203" pitchFamily="34" charset="0"/>
              </a:rPr>
              <a:t>Due to the dynamic nature of college, our kaihoe is always willing to step in and support our pastoral staff with students in trouble or at risk, which is VERY much appreciated by us all</a:t>
            </a:r>
            <a:r>
              <a:rPr lang="en-NZ" sz="1800" dirty="0">
                <a:solidFill>
                  <a:srgbClr val="242279"/>
                </a:solidFill>
                <a:effectLst/>
                <a:latin typeface="Segoe UI" panose="020B0502040204020203" pitchFamily="34" charset="0"/>
                <a:ea typeface="Times New Roman" panose="02020603050405020304" pitchFamily="18" charset="0"/>
                <a:cs typeface="Segoe UI" panose="020B0502040204020203" pitchFamily="34" charset="0"/>
              </a:rPr>
              <a:t>.</a:t>
            </a:r>
          </a:p>
          <a:p>
            <a:pPr marL="457200" algn="r"/>
            <a:r>
              <a:rPr kumimoji="0" lang="en-NZ" sz="1200" b="0" u="none" strike="noStrike" kern="1200" cap="none" spc="0" normalizeH="0" baseline="0" noProof="0" dirty="0">
                <a:ln>
                  <a:noFill/>
                </a:ln>
                <a:solidFill>
                  <a:srgbClr val="242279"/>
                </a:solidFill>
                <a:effectLst/>
                <a:uLnTx/>
                <a:uFillTx/>
                <a:latin typeface="Bliss Pro Light"/>
                <a:ea typeface="Times New Roman" panose="02020603050405020304" pitchFamily="18" charset="0"/>
                <a:cs typeface="Segoe UI" panose="020B0502040204020203" pitchFamily="34" charset="0"/>
              </a:rPr>
              <a:t>(Feedback on a kaihoe from a school leader)</a:t>
            </a:r>
            <a:endParaRPr lang="en-NZ" sz="1200" dirty="0">
              <a:solidFill>
                <a:srgbClr val="242279"/>
              </a:solidFill>
              <a:effectLst/>
              <a:latin typeface="Times New Roman" panose="02020603050405020304" pitchFamily="18" charset="0"/>
              <a:ea typeface="Times New Roman" panose="02020603050405020304" pitchFamily="18" charset="0"/>
            </a:endParaRPr>
          </a:p>
        </p:txBody>
      </p:sp>
      <p:sp>
        <p:nvSpPr>
          <p:cNvPr id="4" name="Title 2">
            <a:extLst>
              <a:ext uri="{FF2B5EF4-FFF2-40B4-BE49-F238E27FC236}">
                <a16:creationId xmlns:a16="http://schemas.microsoft.com/office/drawing/2014/main" id="{4009D90C-2D66-6B9A-E9F1-70BFA8B3303D}"/>
              </a:ext>
            </a:extLst>
          </p:cNvPr>
          <p:cNvSpPr txBox="1">
            <a:spLocks/>
          </p:cNvSpPr>
          <p:nvPr/>
        </p:nvSpPr>
        <p:spPr>
          <a:xfrm>
            <a:off x="1570926" y="223706"/>
            <a:ext cx="4915115" cy="290849"/>
          </a:xfrm>
          <a:prstGeom prst="rect">
            <a:avLst/>
          </a:prstGeom>
        </p:spPr>
        <p:txBody>
          <a:bodyPr wrap="square" lIns="0" tIns="0" rIns="0" bIns="0">
            <a:spAutoFit/>
          </a:bodyPr>
          <a:lstStyle>
            <a:defPPr>
              <a:defRPr lang="en-US"/>
            </a:defPPr>
            <a:lvl1pPr defTabSz="685783">
              <a:lnSpc>
                <a:spcPct val="90000"/>
              </a:lnSpc>
              <a:spcBef>
                <a:spcPct val="0"/>
              </a:spcBef>
              <a:buNone/>
              <a:defRPr sz="2100" b="0" i="1">
                <a:solidFill>
                  <a:schemeClr val="bg1"/>
                </a:solidFill>
                <a:latin typeface="Bliss Pro Medium" panose="02010006030000020004" pitchFamily="2" charset="0"/>
                <a:ea typeface="+mj-ea"/>
                <a:cs typeface="Arial" panose="020B0604020202020204" pitchFamily="34" charset="0"/>
              </a:defRPr>
            </a:lvl1pPr>
          </a:lstStyle>
          <a:p>
            <a:r>
              <a:rPr lang="en-NZ" b="1" dirty="0">
                <a:solidFill>
                  <a:schemeClr val="tx1"/>
                </a:solidFill>
                <a:effectLst/>
                <a:latin typeface="Bliss Pro Bold" panose="02010006030000020004" pitchFamily="2" charset="0"/>
                <a:ea typeface="Times New Roman" panose="02020603050405020304" pitchFamily="18" charset="0"/>
                <a:cs typeface="Times New Roman" panose="02020603050405020304" pitchFamily="18" charset="0"/>
              </a:rPr>
              <a:t>Activity: What good looks like</a:t>
            </a:r>
            <a:endParaRPr lang="en-NZ" b="1" dirty="0">
              <a:solidFill>
                <a:schemeClr val="tx1"/>
              </a:solidFill>
              <a:latin typeface="Bliss Pro Bold" panose="02010006030000020004" pitchFamily="2" charset="0"/>
            </a:endParaRPr>
          </a:p>
        </p:txBody>
      </p:sp>
    </p:spTree>
    <p:extLst>
      <p:ext uri="{BB962C8B-B14F-4D97-AF65-F5344CB8AC3E}">
        <p14:creationId xmlns:p14="http://schemas.microsoft.com/office/powerpoint/2010/main" val="30519269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1C6D38-7CA4-274F-6E18-6FB3ADFDC192}"/>
              </a:ext>
            </a:extLst>
          </p:cNvPr>
          <p:cNvSpPr>
            <a:spLocks noGrp="1"/>
          </p:cNvSpPr>
          <p:nvPr>
            <p:ph type="sldNum" sz="quarter" idx="12"/>
          </p:nvPr>
        </p:nvSpPr>
        <p:spPr/>
        <p:txBody>
          <a:bodyPr/>
          <a:lstStyle/>
          <a:p>
            <a:fld id="{BFD14E40-3C96-7542-94D9-B9EA8019EF86}" type="slidenum">
              <a:rPr lang="en-NZ" smtClean="0"/>
              <a:pPr/>
              <a:t>89</a:t>
            </a:fld>
            <a:endParaRPr lang="en-NZ" dirty="0"/>
          </a:p>
        </p:txBody>
      </p:sp>
      <p:sp>
        <p:nvSpPr>
          <p:cNvPr id="3" name="Title 2">
            <a:extLst>
              <a:ext uri="{FF2B5EF4-FFF2-40B4-BE49-F238E27FC236}">
                <a16:creationId xmlns:a16="http://schemas.microsoft.com/office/drawing/2014/main" id="{91516989-A66A-AFDD-E4D4-96230C60B763}"/>
              </a:ext>
            </a:extLst>
          </p:cNvPr>
          <p:cNvSpPr txBox="1">
            <a:spLocks/>
          </p:cNvSpPr>
          <p:nvPr/>
        </p:nvSpPr>
        <p:spPr>
          <a:xfrm>
            <a:off x="431800" y="226004"/>
            <a:ext cx="6287052"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Purpose of this session</a:t>
            </a:r>
          </a:p>
        </p:txBody>
      </p:sp>
      <p:sp>
        <p:nvSpPr>
          <p:cNvPr id="4" name="TextBox 3">
            <a:extLst>
              <a:ext uri="{FF2B5EF4-FFF2-40B4-BE49-F238E27FC236}">
                <a16:creationId xmlns:a16="http://schemas.microsoft.com/office/drawing/2014/main" id="{82BFFF97-6042-47DF-E38E-A2BD49858E53}"/>
              </a:ext>
            </a:extLst>
          </p:cNvPr>
          <p:cNvSpPr txBox="1"/>
          <p:nvPr/>
        </p:nvSpPr>
        <p:spPr>
          <a:xfrm>
            <a:off x="352286" y="1173504"/>
            <a:ext cx="4587461" cy="3595856"/>
          </a:xfrm>
          <a:prstGeom prst="rect">
            <a:avLst/>
          </a:prstGeom>
          <a:noFill/>
        </p:spPr>
        <p:txBody>
          <a:bodyPr wrap="square">
            <a:spAutoFit/>
          </a:bodyPr>
          <a:lstStyle/>
          <a:p>
            <a:pPr>
              <a:spcBef>
                <a:spcPts val="400"/>
              </a:spcBef>
              <a:spcAft>
                <a:spcPts val="1000"/>
              </a:spcAft>
            </a:pPr>
            <a:r>
              <a:rPr lang="en-NZ" sz="1600" dirty="0"/>
              <a:t>The purpose of this session was for you to learn about:</a:t>
            </a:r>
          </a:p>
          <a:p>
            <a:pPr marL="285750" lvl="0" indent="-285750">
              <a:spcBef>
                <a:spcPts val="400"/>
              </a:spcBef>
              <a:spcAft>
                <a:spcPts val="400"/>
              </a:spcAft>
              <a:buFont typeface="Arial" panose="020B0604020202020204" pitchFamily="34" charset="0"/>
              <a:buChar char="•"/>
            </a:pPr>
            <a:r>
              <a:rPr lang="en-NZ" sz="1600" dirty="0" err="1"/>
              <a:t>Kohikohi</a:t>
            </a:r>
            <a:r>
              <a:rPr lang="en-NZ" sz="1600" dirty="0"/>
              <a:t>: Gathering information</a:t>
            </a:r>
          </a:p>
          <a:p>
            <a:pPr marL="285750" lvl="0" indent="-285750">
              <a:spcBef>
                <a:spcPts val="400"/>
              </a:spcBef>
              <a:spcAft>
                <a:spcPts val="400"/>
              </a:spcAft>
              <a:buFont typeface="Arial" panose="020B0604020202020204" pitchFamily="34" charset="0"/>
              <a:buChar char="•"/>
            </a:pPr>
            <a:r>
              <a:rPr lang="en-NZ" sz="1600" dirty="0" err="1"/>
              <a:t>Āta</a:t>
            </a:r>
            <a:r>
              <a:rPr lang="en-NZ" sz="1600" dirty="0"/>
              <a:t> </a:t>
            </a:r>
            <a:r>
              <a:rPr lang="en-NZ" sz="1600" dirty="0" err="1"/>
              <a:t>whakaaro</a:t>
            </a:r>
            <a:r>
              <a:rPr lang="en-NZ" sz="1600" dirty="0"/>
              <a:t>: Sense making</a:t>
            </a:r>
          </a:p>
          <a:p>
            <a:pPr marL="285750" lvl="0" indent="-285750">
              <a:spcBef>
                <a:spcPts val="400"/>
              </a:spcBef>
              <a:spcAft>
                <a:spcPts val="400"/>
              </a:spcAft>
              <a:buFont typeface="Arial" panose="020B0604020202020204" pitchFamily="34" charset="0"/>
              <a:buChar char="•"/>
            </a:pPr>
            <a:r>
              <a:rPr lang="en-NZ" sz="1600" dirty="0" err="1"/>
              <a:t>Tātai</a:t>
            </a:r>
            <a:r>
              <a:rPr lang="en-NZ" sz="1600" dirty="0"/>
              <a:t>: Planning collaboratively and setting goals</a:t>
            </a:r>
          </a:p>
          <a:p>
            <a:pPr marL="285750" lvl="0" indent="-285750">
              <a:spcBef>
                <a:spcPts val="400"/>
              </a:spcBef>
              <a:spcAft>
                <a:spcPts val="400"/>
              </a:spcAft>
              <a:buFont typeface="Arial" panose="020B0604020202020204" pitchFamily="34" charset="0"/>
              <a:buChar char="•"/>
            </a:pPr>
            <a:r>
              <a:rPr lang="en-NZ" sz="1600" dirty="0" err="1"/>
              <a:t>Whakamahi</a:t>
            </a:r>
            <a:r>
              <a:rPr lang="en-NZ" sz="1600" dirty="0"/>
              <a:t>: Taking action and supporting </a:t>
            </a:r>
            <a:br>
              <a:rPr lang="en-NZ" sz="1600" dirty="0"/>
            </a:br>
            <a:r>
              <a:rPr lang="en-NZ" sz="1600" dirty="0"/>
              <a:t>student engagement</a:t>
            </a:r>
          </a:p>
          <a:p>
            <a:pPr marL="285750" indent="-285750">
              <a:spcBef>
                <a:spcPts val="400"/>
              </a:spcBef>
              <a:spcAft>
                <a:spcPts val="400"/>
              </a:spcAft>
              <a:buFont typeface="Arial" panose="020B0604020202020204" pitchFamily="34" charset="0"/>
              <a:buChar char="•"/>
            </a:pPr>
            <a:r>
              <a:rPr lang="en-NZ" sz="1600" dirty="0" err="1"/>
              <a:t>Whai</a:t>
            </a:r>
            <a:r>
              <a:rPr lang="en-NZ" sz="1600" dirty="0"/>
              <a:t> </a:t>
            </a:r>
            <a:r>
              <a:rPr lang="en-NZ" sz="1600" dirty="0" err="1"/>
              <a:t>whakaaro</a:t>
            </a:r>
            <a:r>
              <a:rPr lang="en-NZ" sz="1600" dirty="0"/>
              <a:t>: Reflecting together using problem solving</a:t>
            </a:r>
          </a:p>
          <a:p>
            <a:pPr marL="285750" lvl="0" indent="-285750">
              <a:spcBef>
                <a:spcPts val="400"/>
              </a:spcBef>
              <a:spcAft>
                <a:spcPts val="400"/>
              </a:spcAft>
              <a:buFont typeface="Arial" panose="020B0604020202020204" pitchFamily="34" charset="0"/>
              <a:buChar char="•"/>
            </a:pPr>
            <a:endParaRPr lang="en-NZ" sz="1600" dirty="0"/>
          </a:p>
          <a:p>
            <a:pPr marL="285750" lvl="0" indent="-285750">
              <a:spcBef>
                <a:spcPts val="400"/>
              </a:spcBef>
              <a:spcAft>
                <a:spcPts val="400"/>
              </a:spcAft>
              <a:buFont typeface="Arial" panose="020B0604020202020204" pitchFamily="34" charset="0"/>
              <a:buChar char="•"/>
            </a:pPr>
            <a:endParaRPr lang="en-NZ" sz="1600" dirty="0"/>
          </a:p>
        </p:txBody>
      </p:sp>
      <p:sp>
        <p:nvSpPr>
          <p:cNvPr id="5" name="TextBox 4">
            <a:extLst>
              <a:ext uri="{FF2B5EF4-FFF2-40B4-BE49-F238E27FC236}">
                <a16:creationId xmlns:a16="http://schemas.microsoft.com/office/drawing/2014/main" id="{509E554E-C279-3CE5-015E-FC866D2528CF}"/>
              </a:ext>
            </a:extLst>
          </p:cNvPr>
          <p:cNvSpPr txBox="1"/>
          <p:nvPr/>
        </p:nvSpPr>
        <p:spPr>
          <a:xfrm>
            <a:off x="4800601" y="1599261"/>
            <a:ext cx="4134678" cy="2328843"/>
          </a:xfrm>
          <a:prstGeom prst="rect">
            <a:avLst/>
          </a:prstGeom>
          <a:noFill/>
        </p:spPr>
        <p:txBody>
          <a:bodyPr wrap="square">
            <a:spAutoFit/>
          </a:bodyPr>
          <a:lstStyle/>
          <a:p>
            <a:pPr marL="285750" lvl="0" indent="-285750">
              <a:spcBef>
                <a:spcPts val="400"/>
              </a:spcBef>
              <a:spcAft>
                <a:spcPts val="400"/>
              </a:spcAft>
              <a:buFont typeface="Arial" panose="020B0604020202020204" pitchFamily="34" charset="0"/>
              <a:buChar char="•"/>
            </a:pPr>
            <a:r>
              <a:rPr lang="en-NZ" sz="1600" dirty="0"/>
              <a:t>Mana </a:t>
            </a:r>
            <a:r>
              <a:rPr lang="en-NZ" sz="1600" dirty="0" err="1"/>
              <a:t>motuhake</a:t>
            </a:r>
            <a:r>
              <a:rPr lang="en-NZ" sz="1600" dirty="0"/>
              <a:t>: Empowering ākonga</a:t>
            </a:r>
          </a:p>
          <a:p>
            <a:pPr marL="285750" lvl="0" indent="-285750">
              <a:spcBef>
                <a:spcPts val="400"/>
              </a:spcBef>
              <a:spcAft>
                <a:spcPts val="400"/>
              </a:spcAft>
              <a:buFont typeface="Arial" panose="020B0604020202020204" pitchFamily="34" charset="0"/>
              <a:buChar char="•"/>
            </a:pPr>
            <a:r>
              <a:rPr lang="en-NZ" sz="1600" dirty="0"/>
              <a:t>Basic and intensive responses</a:t>
            </a:r>
          </a:p>
          <a:p>
            <a:pPr marL="285750" lvl="0" indent="-285750">
              <a:spcBef>
                <a:spcPts val="400"/>
              </a:spcBef>
              <a:spcAft>
                <a:spcPts val="400"/>
              </a:spcAft>
              <a:buFont typeface="Arial" panose="020B0604020202020204" pitchFamily="34" charset="0"/>
              <a:buChar char="•"/>
            </a:pPr>
            <a:r>
              <a:rPr lang="en-NZ" sz="1600" dirty="0"/>
              <a:t>Building trust and connections with whānau</a:t>
            </a:r>
          </a:p>
          <a:p>
            <a:pPr marL="285750" lvl="0" indent="-285750">
              <a:spcBef>
                <a:spcPts val="400"/>
              </a:spcBef>
              <a:spcAft>
                <a:spcPts val="400"/>
              </a:spcAft>
              <a:buFont typeface="Arial" panose="020B0604020202020204" pitchFamily="34" charset="0"/>
              <a:buChar char="•"/>
            </a:pPr>
            <a:r>
              <a:rPr lang="en-NZ" sz="1600" dirty="0"/>
              <a:t>Monitoring and evaluation</a:t>
            </a:r>
          </a:p>
          <a:p>
            <a:pPr marL="285750" lvl="0" indent="-285750">
              <a:spcBef>
                <a:spcPts val="400"/>
              </a:spcBef>
              <a:spcAft>
                <a:spcPts val="400"/>
              </a:spcAft>
              <a:buFont typeface="Arial" panose="020B0604020202020204" pitchFamily="34" charset="0"/>
              <a:buChar char="•"/>
            </a:pPr>
            <a:r>
              <a:rPr lang="en-NZ" sz="1600" dirty="0"/>
              <a:t>Ending a Check &amp; Connect: </a:t>
            </a:r>
            <a:r>
              <a:rPr lang="en-NZ" sz="1600" dirty="0" err="1"/>
              <a:t>Te</a:t>
            </a:r>
            <a:r>
              <a:rPr lang="en-NZ" sz="1600" dirty="0"/>
              <a:t> Hononga commitment.</a:t>
            </a:r>
          </a:p>
          <a:p>
            <a:pPr marL="285750" lvl="0" indent="-285750">
              <a:spcBef>
                <a:spcPts val="400"/>
              </a:spcBef>
              <a:spcAft>
                <a:spcPts val="400"/>
              </a:spcAft>
              <a:buFont typeface="Arial" panose="020B0604020202020204" pitchFamily="34" charset="0"/>
              <a:buChar char="•"/>
            </a:pPr>
            <a:endParaRPr lang="en-NZ" sz="1600" dirty="0"/>
          </a:p>
        </p:txBody>
      </p:sp>
      <p:sp>
        <p:nvSpPr>
          <p:cNvPr id="6" name="TextBox 5">
            <a:extLst>
              <a:ext uri="{FF2B5EF4-FFF2-40B4-BE49-F238E27FC236}">
                <a16:creationId xmlns:a16="http://schemas.microsoft.com/office/drawing/2014/main" id="{518B09D1-F01F-1892-827D-8851E6D45791}"/>
              </a:ext>
            </a:extLst>
          </p:cNvPr>
          <p:cNvSpPr txBox="1"/>
          <p:nvPr/>
        </p:nvSpPr>
        <p:spPr>
          <a:xfrm>
            <a:off x="1601154" y="3818237"/>
            <a:ext cx="5941691" cy="338554"/>
          </a:xfrm>
          <a:prstGeom prst="rect">
            <a:avLst/>
          </a:prstGeom>
          <a:noFill/>
        </p:spPr>
        <p:txBody>
          <a:bodyPr wrap="none" rtlCol="0">
            <a:spAutoFit/>
          </a:bodyPr>
          <a:lstStyle/>
          <a:p>
            <a:r>
              <a:rPr lang="en-NZ" sz="1600" dirty="0"/>
              <a:t>Have we achieved our purpose for today? Do you have any questions? </a:t>
            </a:r>
          </a:p>
        </p:txBody>
      </p:sp>
    </p:spTree>
    <p:extLst>
      <p:ext uri="{BB962C8B-B14F-4D97-AF65-F5344CB8AC3E}">
        <p14:creationId xmlns:p14="http://schemas.microsoft.com/office/powerpoint/2010/main" val="3642406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C9D7AE-F2EA-A8A3-2DA1-A9558E2101A8}"/>
              </a:ext>
            </a:extLst>
          </p:cNvPr>
          <p:cNvSpPr>
            <a:spLocks noGrp="1"/>
          </p:cNvSpPr>
          <p:nvPr>
            <p:ph type="sldNum" sz="quarter" idx="12"/>
          </p:nvPr>
        </p:nvSpPr>
        <p:spPr/>
        <p:txBody>
          <a:bodyPr/>
          <a:lstStyle/>
          <a:p>
            <a:fld id="{BFD14E40-3C96-7542-94D9-B9EA8019EF86}" type="slidenum">
              <a:rPr lang="en-NZ" smtClean="0"/>
              <a:pPr/>
              <a:t>9</a:t>
            </a:fld>
            <a:endParaRPr lang="en-NZ" dirty="0"/>
          </a:p>
        </p:txBody>
      </p:sp>
      <p:sp>
        <p:nvSpPr>
          <p:cNvPr id="3" name="Title 2">
            <a:extLst>
              <a:ext uri="{FF2B5EF4-FFF2-40B4-BE49-F238E27FC236}">
                <a16:creationId xmlns:a16="http://schemas.microsoft.com/office/drawing/2014/main" id="{644021D6-2A36-6B5E-A01B-165E9D6893D9}"/>
              </a:ext>
            </a:extLst>
          </p:cNvPr>
          <p:cNvSpPr txBox="1">
            <a:spLocks/>
          </p:cNvSpPr>
          <p:nvPr/>
        </p:nvSpPr>
        <p:spPr>
          <a:xfrm>
            <a:off x="431800" y="228610"/>
            <a:ext cx="6868410" cy="290849"/>
          </a:xfrm>
          <a:prstGeom prst="rect">
            <a:avLst/>
          </a:prstGeom>
        </p:spPr>
        <p:txBody>
          <a:bodyPr wrap="square" lIns="0" tIns="0" rIns="0" bIns="0">
            <a:spAutoFit/>
          </a:bodyPr>
          <a:lstStyle>
            <a:defPPr>
              <a:defRPr lang="en-US"/>
            </a:defPPr>
            <a:lvl1pPr defTabSz="685783">
              <a:lnSpc>
                <a:spcPct val="90000"/>
              </a:lnSpc>
              <a:spcBef>
                <a:spcPct val="0"/>
              </a:spcBef>
              <a:buNone/>
              <a:defRPr sz="2100" b="1" i="1">
                <a:solidFill>
                  <a:schemeClr val="bg1"/>
                </a:solidFill>
                <a:effectLst/>
                <a:latin typeface="Bliss Pro Bold" panose="02010006030000020004" pitchFamily="2" charset="0"/>
                <a:ea typeface="Times New Roman" panose="02020603050405020304" pitchFamily="18" charset="0"/>
                <a:cs typeface="Times New Roman" panose="02020603050405020304" pitchFamily="18" charset="0"/>
              </a:defRPr>
            </a:lvl1pPr>
          </a:lstStyle>
          <a:p>
            <a:r>
              <a:rPr lang="en-NZ" dirty="0"/>
              <a:t>Check &amp; Connect: Te Hononga in Aotearoa</a:t>
            </a:r>
          </a:p>
        </p:txBody>
      </p:sp>
      <p:sp>
        <p:nvSpPr>
          <p:cNvPr id="4" name="Text Placeholder 3">
            <a:extLst>
              <a:ext uri="{FF2B5EF4-FFF2-40B4-BE49-F238E27FC236}">
                <a16:creationId xmlns:a16="http://schemas.microsoft.com/office/drawing/2014/main" id="{B5F15A90-83DF-D30F-32F0-8923DA350DFE}"/>
              </a:ext>
            </a:extLst>
          </p:cNvPr>
          <p:cNvSpPr txBox="1">
            <a:spLocks/>
          </p:cNvSpPr>
          <p:nvPr/>
        </p:nvSpPr>
        <p:spPr>
          <a:xfrm>
            <a:off x="431800" y="1280569"/>
            <a:ext cx="5149427" cy="2985433"/>
          </a:xfrm>
          <a:prstGeom prst="rect">
            <a:avLst/>
          </a:prstGeom>
        </p:spPr>
        <p:txBody>
          <a:bodyPr vert="horz" wrap="square" lIns="0" tIns="0" rIns="0" bIns="0" rtlCol="0">
            <a:spAutoFit/>
          </a:bodyPr>
          <a:lstStyle>
            <a:defPPr>
              <a:defRPr lang="en-US"/>
            </a:defPPr>
            <a:lvl1pPr marL="228600" indent="-228600" defTabSz="914400">
              <a:lnSpc>
                <a:spcPct val="100000"/>
              </a:lnSpc>
              <a:spcBef>
                <a:spcPts val="1000"/>
              </a:spcBef>
              <a:spcAft>
                <a:spcPts val="400"/>
              </a:spcAft>
              <a:buFont typeface="Arial" panose="020B0604020202020204" pitchFamily="34" charset="0"/>
              <a:buChar char="•"/>
              <a:defRPr sz="1600" b="1">
                <a:effectLst/>
                <a:ea typeface="Calibri" panose="020F0502020204030204" pitchFamily="34" charset="0"/>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spcAft>
                <a:spcPts val="0"/>
              </a:spcAft>
              <a:buNone/>
            </a:pPr>
            <a:r>
              <a:rPr lang="en-NZ" b="0" dirty="0">
                <a:solidFill>
                  <a:srgbClr val="000000"/>
                </a:solidFill>
                <a:effectLst/>
                <a:ea typeface="Times New Roman" panose="02020603050405020304" pitchFamily="18" charset="0"/>
                <a:cs typeface="Calibri" panose="020F0502020204030204" pitchFamily="34" charset="0"/>
              </a:rPr>
              <a:t>2012: Implemented in several Christchurch schools following the earthquakes </a:t>
            </a:r>
          </a:p>
          <a:p>
            <a:pPr marL="0" indent="0">
              <a:spcAft>
                <a:spcPts val="0"/>
              </a:spcAft>
              <a:buNone/>
            </a:pPr>
            <a:r>
              <a:rPr lang="en-NZ" b="0" dirty="0">
                <a:solidFill>
                  <a:srgbClr val="000000"/>
                </a:solidFill>
                <a:effectLst/>
                <a:ea typeface="Times New Roman" panose="02020603050405020304" pitchFamily="18" charset="0"/>
                <a:cs typeface="Calibri" panose="020F0502020204030204" pitchFamily="34" charset="0"/>
              </a:rPr>
              <a:t>2013–2016: Piloted in 17 schools </a:t>
            </a:r>
          </a:p>
          <a:p>
            <a:pPr marL="0" indent="0">
              <a:spcAft>
                <a:spcPts val="0"/>
              </a:spcAft>
              <a:buNone/>
            </a:pPr>
            <a:r>
              <a:rPr lang="en-NZ" b="0" dirty="0">
                <a:solidFill>
                  <a:srgbClr val="000000"/>
                </a:solidFill>
                <a:effectLst/>
                <a:ea typeface="Times New Roman" panose="02020603050405020304" pitchFamily="18" charset="0"/>
                <a:cs typeface="Calibri" panose="020F0502020204030204" pitchFamily="34" charset="0"/>
              </a:rPr>
              <a:t>2016: </a:t>
            </a:r>
            <a:r>
              <a:rPr lang="en-NZ" b="0" dirty="0">
                <a:solidFill>
                  <a:srgbClr val="000000"/>
                </a:solidFill>
                <a:effectLst/>
                <a:ea typeface="Times New Roman" panose="02020603050405020304" pitchFamily="18" charset="0"/>
                <a:cs typeface="Calibri" panose="020F0502020204030204" pitchFamily="34" charset="0"/>
                <a:hlinkClick r:id="rId3"/>
              </a:rPr>
              <a:t>NZCER evaluation </a:t>
            </a:r>
            <a:endParaRPr lang="en-NZ" b="0" dirty="0">
              <a:solidFill>
                <a:srgbClr val="000000"/>
              </a:solidFill>
              <a:effectLst/>
              <a:ea typeface="Times New Roman" panose="02020603050405020304" pitchFamily="18" charset="0"/>
              <a:cs typeface="Calibri" panose="020F0502020204030204" pitchFamily="34" charset="0"/>
            </a:endParaRPr>
          </a:p>
          <a:p>
            <a:pPr marL="0" indent="0">
              <a:spcAft>
                <a:spcPts val="0"/>
              </a:spcAft>
              <a:buNone/>
            </a:pPr>
            <a:r>
              <a:rPr lang="en-NZ" b="0" dirty="0">
                <a:solidFill>
                  <a:srgbClr val="000000"/>
                </a:solidFill>
                <a:effectLst/>
                <a:ea typeface="Times New Roman" panose="02020603050405020304" pitchFamily="18" charset="0"/>
                <a:cs typeface="Calibri" panose="020F0502020204030204" pitchFamily="34" charset="0"/>
              </a:rPr>
              <a:t>2021: Publication of the Check &amp; Connect: Te Hononga manual </a:t>
            </a:r>
          </a:p>
          <a:p>
            <a:pPr marL="0" indent="0">
              <a:spcAft>
                <a:spcPts val="0"/>
              </a:spcAft>
              <a:buNone/>
            </a:pPr>
            <a:r>
              <a:rPr lang="en-NZ" b="0" dirty="0">
                <a:solidFill>
                  <a:srgbClr val="000000"/>
                </a:solidFill>
                <a:effectLst/>
                <a:ea typeface="Times New Roman" panose="02020603050405020304" pitchFamily="18" charset="0"/>
                <a:cs typeface="Calibri" panose="020F0502020204030204" pitchFamily="34" charset="0"/>
              </a:rPr>
              <a:t>Implementation: </a:t>
            </a:r>
          </a:p>
          <a:p>
            <a:pPr>
              <a:spcAft>
                <a:spcPts val="0"/>
              </a:spcAft>
            </a:pPr>
            <a:r>
              <a:rPr lang="en-NZ" b="0" dirty="0">
                <a:solidFill>
                  <a:srgbClr val="000000"/>
                </a:solidFill>
                <a:effectLst/>
                <a:ea typeface="Times New Roman" panose="02020603050405020304" pitchFamily="18" charset="0"/>
                <a:cs typeface="Calibri" panose="020F0502020204030204" pitchFamily="34" charset="0"/>
              </a:rPr>
              <a:t>is based on evidence about ‘what works’ in Aotearoa </a:t>
            </a:r>
            <a:br>
              <a:rPr lang="en-NZ" b="0" dirty="0">
                <a:solidFill>
                  <a:srgbClr val="000000"/>
                </a:solidFill>
                <a:effectLst/>
                <a:ea typeface="Times New Roman" panose="02020603050405020304" pitchFamily="18" charset="0"/>
                <a:cs typeface="Calibri" panose="020F0502020204030204" pitchFamily="34" charset="0"/>
              </a:rPr>
            </a:br>
            <a:r>
              <a:rPr lang="en-NZ" b="0" dirty="0">
                <a:solidFill>
                  <a:srgbClr val="000000"/>
                </a:solidFill>
                <a:effectLst/>
                <a:ea typeface="Times New Roman" panose="02020603050405020304" pitchFamily="18" charset="0"/>
                <a:cs typeface="Calibri" panose="020F0502020204030204" pitchFamily="34" charset="0"/>
              </a:rPr>
              <a:t>New Zealand </a:t>
            </a:r>
          </a:p>
          <a:p>
            <a:pPr>
              <a:spcAft>
                <a:spcPts val="0"/>
              </a:spcAft>
            </a:pPr>
            <a:r>
              <a:rPr lang="en-NZ" b="0" dirty="0">
                <a:solidFill>
                  <a:srgbClr val="000000"/>
                </a:solidFill>
                <a:effectLst/>
                <a:ea typeface="Times New Roman" panose="02020603050405020304" pitchFamily="18" charset="0"/>
                <a:cs typeface="Calibri" panose="020F0502020204030204" pitchFamily="34" charset="0"/>
              </a:rPr>
              <a:t>attends to inclusion and culturally sustaining practice.</a:t>
            </a:r>
          </a:p>
        </p:txBody>
      </p:sp>
      <p:pic>
        <p:nvPicPr>
          <p:cNvPr id="6" name="Picture 5" descr="A picture containing text, person, electronics, screenshot&#10;&#10;Description automatically generated">
            <a:extLst>
              <a:ext uri="{FF2B5EF4-FFF2-40B4-BE49-F238E27FC236}">
                <a16:creationId xmlns:a16="http://schemas.microsoft.com/office/drawing/2014/main" id="{2A0E2D60-3333-4DEA-B9FC-99B12E8D63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4688">
            <a:off x="5789375" y="1192062"/>
            <a:ext cx="2515232" cy="3325221"/>
          </a:xfrm>
          <a:prstGeom prst="rect">
            <a:avLst/>
          </a:prstGeom>
        </p:spPr>
      </p:pic>
    </p:spTree>
    <p:extLst>
      <p:ext uri="{BB962C8B-B14F-4D97-AF65-F5344CB8AC3E}">
        <p14:creationId xmlns:p14="http://schemas.microsoft.com/office/powerpoint/2010/main" val="42695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4PB">
      <a:majorFont>
        <a:latin typeface="Bliss Pro"/>
        <a:ea typeface=""/>
        <a:cs typeface=""/>
      </a:majorFont>
      <a:minorFont>
        <a:latin typeface="Bliss Pr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9105</TotalTime>
  <Words>20347</Words>
  <Application>Microsoft Macintosh PowerPoint</Application>
  <PresentationFormat>On-screen Show (16:9)</PresentationFormat>
  <Paragraphs>1531</Paragraphs>
  <Slides>89</Slides>
  <Notes>89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89</vt:i4>
      </vt:variant>
    </vt:vector>
  </HeadingPairs>
  <TitlesOfParts>
    <vt:vector size="104" baseType="lpstr">
      <vt:lpstr>Arial</vt:lpstr>
      <vt:lpstr>Bliss Pro</vt:lpstr>
      <vt:lpstr>Bliss Pro Bold</vt:lpstr>
      <vt:lpstr>Bliss Pro Light</vt:lpstr>
      <vt:lpstr>Bliss Pro Medium</vt:lpstr>
      <vt:lpstr>Bliss Pro Regular</vt:lpstr>
      <vt:lpstr>BlissPro-Bold</vt:lpstr>
      <vt:lpstr>BlissPro-Light</vt:lpstr>
      <vt:lpstr>Calibri</vt:lpstr>
      <vt:lpstr>Calibri-Bold</vt:lpstr>
      <vt:lpstr>Minion Pro</vt:lpstr>
      <vt:lpstr>Segoe UI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Dannelle Betts</dc:creator>
  <cp:lastModifiedBy>Nick Crozier</cp:lastModifiedBy>
  <cp:revision>211</cp:revision>
  <dcterms:created xsi:type="dcterms:W3CDTF">2020-11-09T23:27:46Z</dcterms:created>
  <dcterms:modified xsi:type="dcterms:W3CDTF">2023-10-18T21:16:20Z</dcterms:modified>
</cp:coreProperties>
</file>